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9" r:id="rId3"/>
    <p:sldId id="270" r:id="rId4"/>
    <p:sldId id="271" r:id="rId5"/>
    <p:sldId id="257" r:id="rId6"/>
    <p:sldId id="258" r:id="rId7"/>
    <p:sldId id="261" r:id="rId8"/>
    <p:sldId id="259" r:id="rId9"/>
    <p:sldId id="260" r:id="rId10"/>
    <p:sldId id="262" r:id="rId11"/>
    <p:sldId id="274" r:id="rId12"/>
    <p:sldId id="263" r:id="rId13"/>
    <p:sldId id="264" r:id="rId14"/>
    <p:sldId id="265" r:id="rId15"/>
    <p:sldId id="266" r:id="rId16"/>
    <p:sldId id="267" r:id="rId17"/>
    <p:sldId id="273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4DBE6-3C68-422A-9D9E-0D54D19724A8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DCD64-1F62-42C7-B70F-BC728025E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B2C48-1645-4570-890D-F7C13065872C}" type="slidenum">
              <a:rPr lang="en-US" smtClean="0">
                <a:latin typeface="Times New Roman" charset="0"/>
              </a:rPr>
              <a:pPr/>
              <a:t>2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0C18B9-A813-4F94-9D5B-27C088AAE820}" type="slidenum">
              <a:rPr lang="en-US" smtClean="0">
                <a:latin typeface="Times New Roman" charset="0"/>
              </a:rPr>
              <a:pPr/>
              <a:t>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4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EA625E-3CD3-4083-B86C-3057DC9DCFAF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Defining  electricity is sort of like defining a force.  We know what a force does just as we know what electricity does but it</a:t>
            </a:r>
          </a:p>
          <a:p>
            <a:r>
              <a:rPr lang="en-US"/>
              <a:t>is a little difficult to define either at a simple level.  In this first course of circuits we will not go into deep understanding of definitions.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DCD64-1F62-42C7-B70F-BC728025EBB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6921-9155-4F61-BBD9-10CB4E4AF47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3FF-B82C-4496-B704-11C46FA17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6921-9155-4F61-BBD9-10CB4E4AF47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3FF-B82C-4496-B704-11C46FA17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6921-9155-4F61-BBD9-10CB4E4AF47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3FF-B82C-4496-B704-11C46FA17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6921-9155-4F61-BBD9-10CB4E4AF47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3FF-B82C-4496-B704-11C46FA17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6921-9155-4F61-BBD9-10CB4E4AF47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3FF-B82C-4496-B704-11C46FA17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6921-9155-4F61-BBD9-10CB4E4AF47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3FF-B82C-4496-B704-11C46FA17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6921-9155-4F61-BBD9-10CB4E4AF47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3FF-B82C-4496-B704-11C46FA17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6921-9155-4F61-BBD9-10CB4E4AF47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3FF-B82C-4496-B704-11C46FA17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6921-9155-4F61-BBD9-10CB4E4AF47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3FF-B82C-4496-B704-11C46FA17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6921-9155-4F61-BBD9-10CB4E4AF47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3FF-B82C-4496-B704-11C46FA17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6921-9155-4F61-BBD9-10CB4E4AF47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3FF-B82C-4496-B704-11C46FA17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6921-9155-4F61-BBD9-10CB4E4AF47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33FF-B82C-4496-B704-11C46FA17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Principes</a:t>
            </a:r>
            <a:r>
              <a:rPr lang="en-CA" dirty="0" smtClean="0"/>
              <a:t> </a:t>
            </a:r>
            <a:r>
              <a:rPr lang="en-CA" dirty="0" err="1" smtClean="0"/>
              <a:t>fondamentaux</a:t>
            </a:r>
            <a:r>
              <a:rPr lang="en-CA" dirty="0" smtClean="0"/>
              <a:t> des circuits </a:t>
            </a:r>
            <a:r>
              <a:rPr lang="en-CA" dirty="0" err="1" smtClean="0"/>
              <a:t>électriques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La tension électrique entre deux points dans l’espace indique seulement un potentiel de courant entre eux; le mouvement de fait exige l’existence d’un chemin de conduction  les reliant </a:t>
            </a:r>
          </a:p>
          <a:p>
            <a:r>
              <a:rPr lang="fr-CA" sz="2400" dirty="0" smtClean="0"/>
              <a:t>Dans tous les cas, un courant ou tension de valeur positive indique un mouvement d’électrons dans un sens, un courant de valeur négative le sens contraire;</a:t>
            </a:r>
          </a:p>
          <a:p>
            <a:pPr>
              <a:buNone/>
            </a:pPr>
            <a:r>
              <a:rPr lang="fr-CA" sz="2400" dirty="0"/>
              <a:t>	</a:t>
            </a:r>
            <a:endParaRPr lang="fr-CA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CA" sz="4400" dirty="0" smtClean="0"/>
              <a:t>La tension électrique        </a:t>
            </a:r>
            <a:r>
              <a:rPr lang="fr-CA" sz="2000" dirty="0" smtClean="0"/>
              <a:t>II</a:t>
            </a:r>
            <a:endParaRPr lang="fr-CA" sz="44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771800" y="4077072"/>
          <a:ext cx="4189754" cy="2310083"/>
        </p:xfrm>
        <a:graphic>
          <a:graphicData uri="http://schemas.openxmlformats.org/presentationml/2006/ole">
            <p:oleObj spid="_x0000_s3074" name="SmartDraw" r:id="rId3" imgW="3977640" imgH="2194560" progId="">
              <p:embed/>
            </p:oleObj>
          </a:graphicData>
        </a:graphic>
      </p:graphicFrame>
      <p:sp>
        <p:nvSpPr>
          <p:cNvPr id="7" name="Arc 6"/>
          <p:cNvSpPr/>
          <p:nvPr/>
        </p:nvSpPr>
        <p:spPr>
          <a:xfrm rot="19106020">
            <a:off x="5696322" y="5134694"/>
            <a:ext cx="914400" cy="914400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9106020">
            <a:off x="7496521" y="5129386"/>
            <a:ext cx="914400" cy="914400"/>
          </a:xfrm>
          <a:prstGeom prst="arc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67544" y="1690688"/>
            <a:ext cx="82089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fr-CA" sz="2400" dirty="0" smtClean="0"/>
              <a:t>Un conducteur est un matériau qui cède facilement ses électrons de valence; un isolant a la propriété contraire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fr-CA" sz="2400" dirty="0" smtClean="0"/>
              <a:t>La présence d’une tension électrique aux bornes d’un conducteur créé un mouvement des électrons de valence de proche en proche</a:t>
            </a:r>
            <a:endParaRPr lang="fr-CA" sz="2400" dirty="0"/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611560" y="3717032"/>
          <a:ext cx="3480900" cy="2509620"/>
        </p:xfrm>
        <a:graphic>
          <a:graphicData uri="http://schemas.openxmlformats.org/presentationml/2006/ole">
            <p:oleObj spid="_x0000_s17410" name="SmartDraw" r:id="rId3" imgW="5769720" imgH="4158720" progId="">
              <p:embed/>
            </p:oleObj>
          </a:graphicData>
        </a:graphic>
      </p:graphicFrame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Conduction</a:t>
            </a:r>
            <a:r>
              <a:rPr kumimoji="0" lang="fr-CA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CA" sz="4400" dirty="0">
                <a:latin typeface="+mj-lt"/>
                <a:ea typeface="+mj-ea"/>
                <a:cs typeface="+mj-cs"/>
              </a:rPr>
              <a:t>é</a:t>
            </a:r>
            <a:r>
              <a:rPr kumimoji="0" lang="fr-CA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lectrique</a:t>
            </a:r>
            <a:endParaRPr kumimoji="0" lang="fr-C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3968" y="3645024"/>
            <a:ext cx="45365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buFont typeface="Arial" pitchFamily="34" charset="0"/>
              <a:buChar char="•"/>
            </a:pPr>
            <a:r>
              <a:rPr lang="fr-CA" sz="2400" dirty="0" smtClean="0"/>
              <a:t>Le courant à lieu du point le plus négatif (noté -) vers le point le moins négatif (noté +)</a:t>
            </a:r>
          </a:p>
          <a:p>
            <a:pPr marL="357188" indent="-357188">
              <a:buFont typeface="Arial" pitchFamily="34" charset="0"/>
              <a:buChar char="•"/>
            </a:pPr>
            <a:r>
              <a:rPr lang="fr-CA" sz="2400" dirty="0" smtClean="0"/>
              <a:t>Une erreur historique due à Benjamin Franklin a créé une convention contraire, de + vers -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sz="2400" dirty="0" smtClean="0"/>
              <a:t>Permet de quantifier la moyenne dans le temps de l’énergie dépensée ou acquise par un composant ou circuit électrique</a:t>
            </a:r>
          </a:p>
          <a:p>
            <a:endParaRPr lang="fr-CA" sz="2400" dirty="0"/>
          </a:p>
          <a:p>
            <a:pPr>
              <a:spcAft>
                <a:spcPts val="600"/>
              </a:spcAft>
            </a:pPr>
            <a:endParaRPr lang="fr-CA" sz="2400" dirty="0" smtClean="0"/>
          </a:p>
          <a:p>
            <a:r>
              <a:rPr lang="fr-CA" sz="2400" dirty="0" smtClean="0"/>
              <a:t>En pratique, on exprime la puissance en termes de courant et de tension :</a:t>
            </a:r>
            <a:endParaRPr lang="fr-CA" sz="2400" dirty="0"/>
          </a:p>
          <a:p>
            <a:endParaRPr lang="fr-CA" sz="2400" dirty="0" smtClean="0"/>
          </a:p>
          <a:p>
            <a:pPr>
              <a:lnSpc>
                <a:spcPct val="50000"/>
              </a:lnSpc>
            </a:pPr>
            <a:endParaRPr lang="fr-CA" sz="2400" dirty="0" smtClean="0"/>
          </a:p>
          <a:p>
            <a:pPr>
              <a:lnSpc>
                <a:spcPct val="50000"/>
              </a:lnSpc>
            </a:pPr>
            <a:endParaRPr lang="fr-CA" sz="2400" dirty="0" smtClean="0"/>
          </a:p>
          <a:p>
            <a:r>
              <a:rPr lang="fr-CA" sz="2400" dirty="0" smtClean="0"/>
              <a:t>L’unité de puissance est le watt (W)</a:t>
            </a:r>
          </a:p>
          <a:p>
            <a:pPr lvl="1"/>
            <a:r>
              <a:rPr lang="fr-CA" sz="2000" dirty="0" smtClean="0"/>
              <a:t>Dépense d’énergie de 1 J/s</a:t>
            </a:r>
          </a:p>
          <a:p>
            <a:pPr lvl="1"/>
            <a:r>
              <a:rPr lang="fr-CA" sz="2000" dirty="0" smtClean="0"/>
              <a:t>Courant de 1 A entre deux points entre lesquels existe une tension de 1 V </a:t>
            </a:r>
            <a:endParaRPr lang="fr-CA" sz="20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CA" sz="4400" dirty="0" smtClean="0"/>
              <a:t>La puissance électrique</a:t>
            </a:r>
            <a:endParaRPr lang="fr-CA" sz="44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779912" y="2420888"/>
          <a:ext cx="990600" cy="830263"/>
        </p:xfrm>
        <a:graphic>
          <a:graphicData uri="http://schemas.openxmlformats.org/presentationml/2006/ole">
            <p:oleObj spid="_x0000_s4099" name="Equation" r:id="rId3" imgW="469800" imgH="393480" progId="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563888" y="3861048"/>
          <a:ext cx="1752600" cy="762000"/>
        </p:xfrm>
        <a:graphic>
          <a:graphicData uri="http://schemas.openxmlformats.org/presentationml/2006/ole">
            <p:oleObj spid="_x0000_s4100" name="Equation" r:id="rId4" imgW="965160" imgH="419040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Dans un circuit fermé, la puissance générée est égale à la puissance absorbée (Principe de conservation de l’énergie)</a:t>
            </a:r>
          </a:p>
          <a:p>
            <a:r>
              <a:rPr lang="fr-CA" sz="2400" dirty="0" smtClean="0"/>
              <a:t>La somme algébrique des puissance en jeu est nulle</a:t>
            </a:r>
          </a:p>
          <a:p>
            <a:endParaRPr lang="fr-CA" sz="2400" dirty="0"/>
          </a:p>
          <a:p>
            <a:endParaRPr lang="fr-CA" sz="2400" dirty="0" smtClean="0"/>
          </a:p>
          <a:p>
            <a:r>
              <a:rPr lang="fr-CA" sz="2400" dirty="0" smtClean="0"/>
              <a:t>Par définition, la puissance est fournie si le courant sort de la borne + (cas d’une source) et elle est absorbée s’il entre dans la borne + (charge); les rôles sont inversés pour la borne -</a:t>
            </a:r>
            <a:endParaRPr lang="fr-CA" sz="2400" dirty="0"/>
          </a:p>
        </p:txBody>
      </p:sp>
      <p:sp>
        <p:nvSpPr>
          <p:cNvPr id="4" name="Tit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CA" sz="4400" smtClean="0"/>
              <a:t>La puissance électrique        </a:t>
            </a:r>
            <a:r>
              <a:rPr lang="fr-CA" sz="2000" smtClean="0"/>
              <a:t>II</a:t>
            </a:r>
            <a:endParaRPr lang="fr-CA" sz="440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779912" y="2924944"/>
          <a:ext cx="1524000" cy="658813"/>
        </p:xfrm>
        <a:graphic>
          <a:graphicData uri="http://schemas.openxmlformats.org/presentationml/2006/ole">
            <p:oleObj spid="_x0000_s5122" name="Equation" r:id="rId3" imgW="469800" imgH="203040" progId="">
              <p:embed/>
            </p:oleObj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707904" y="4941168"/>
            <a:ext cx="4276547" cy="1728192"/>
            <a:chOff x="838200" y="4417268"/>
            <a:chExt cx="5025817" cy="2324100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92275" y="5293568"/>
              <a:ext cx="228600" cy="762000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4206875" y="5217368"/>
              <a:ext cx="609600" cy="990600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1844675" y="4912568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1844675" y="4912568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4511675" y="4912568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1844675" y="6055568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1844675" y="6741368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V="1">
              <a:off x="4511675" y="6207968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4876801" y="5484067"/>
              <a:ext cx="987216" cy="496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 smtClean="0"/>
                <a:t>Charge</a:t>
              </a:r>
              <a:endParaRPr lang="en-US" sz="1800" dirty="0"/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838200" y="5560268"/>
              <a:ext cx="819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source</a:t>
              </a:r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2759075" y="4760168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2971800" y="4417268"/>
              <a:ext cx="2730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I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2057400" y="5003055"/>
              <a:ext cx="3286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2057400" y="5993655"/>
              <a:ext cx="311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2057400" y="5536455"/>
              <a:ext cx="3746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s</a:t>
              </a:r>
              <a:endParaRPr lang="en-US"/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3886200" y="5003055"/>
              <a:ext cx="3286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3886200" y="5993655"/>
              <a:ext cx="311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3733800" y="5612655"/>
              <a:ext cx="4206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L</a:t>
              </a:r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Deux types :</a:t>
            </a:r>
          </a:p>
          <a:p>
            <a:r>
              <a:rPr lang="fr-CA" sz="2800" dirty="0" smtClean="0"/>
              <a:t>Composants passifs : </a:t>
            </a:r>
          </a:p>
          <a:p>
            <a:pPr lvl="1"/>
            <a:r>
              <a:rPr lang="fr-CA" sz="2400" dirty="0" smtClean="0"/>
              <a:t>ne peuvent générer de l’énergie, L`énergie qui en sort est inférieure ou égale à celle qui entre</a:t>
            </a:r>
          </a:p>
          <a:p>
            <a:pPr lvl="2"/>
            <a:r>
              <a:rPr lang="fr-CA" sz="2000" dirty="0" smtClean="0"/>
              <a:t>Resistances, condensateurs, inducteurs</a:t>
            </a:r>
          </a:p>
          <a:p>
            <a:r>
              <a:rPr lang="fr-CA" sz="2800" dirty="0" smtClean="0"/>
              <a:t>Composants actifs :  </a:t>
            </a:r>
          </a:p>
          <a:p>
            <a:pPr lvl="1"/>
            <a:r>
              <a:rPr lang="fr-CA" sz="2400" dirty="0" smtClean="0"/>
              <a:t>génèrent de l’énergie </a:t>
            </a:r>
          </a:p>
          <a:p>
            <a:pPr lvl="2"/>
            <a:r>
              <a:rPr lang="fr-CA" sz="2000" dirty="0" smtClean="0"/>
              <a:t>Par conversion d’une autre forme d’énergie : batteries, génératrices</a:t>
            </a:r>
          </a:p>
          <a:p>
            <a:pPr lvl="2"/>
            <a:r>
              <a:rPr lang="fr-CA" sz="2000" dirty="0" smtClean="0"/>
              <a:t>Par modulation d’une source d’énergie auxiliaire par un signal d’énergie plus faible : transistors, amplificateurs opérationnels</a:t>
            </a:r>
          </a:p>
        </p:txBody>
      </p:sp>
      <p:sp>
        <p:nvSpPr>
          <p:cNvPr id="4" name="Tit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CA" sz="4400" dirty="0" smtClean="0"/>
              <a:t>Composants électriques </a:t>
            </a:r>
            <a:endParaRPr lang="fr-CA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fr-CA" smtClean="0"/>
              <a:t/>
            </a:r>
            <a:br>
              <a:rPr lang="fr-CA" smtClean="0"/>
            </a:b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fr-CA" sz="2400" dirty="0" smtClean="0"/>
              <a:t>Génèrent la même tension ou le même courant indépendamment de la charge connectée à leur borne</a:t>
            </a:r>
          </a:p>
          <a:p>
            <a:endParaRPr lang="fr-CA" sz="2400" dirty="0" smtClean="0"/>
          </a:p>
          <a:p>
            <a:endParaRPr lang="fr-CA" sz="2400" dirty="0" smtClean="0"/>
          </a:p>
          <a:p>
            <a:endParaRPr lang="fr-CA" sz="2400" dirty="0" smtClean="0"/>
          </a:p>
          <a:p>
            <a:endParaRPr lang="fr-CA" sz="2400" dirty="0" smtClean="0"/>
          </a:p>
          <a:p>
            <a:endParaRPr lang="fr-CA" sz="2400" dirty="0" smtClean="0"/>
          </a:p>
          <a:p>
            <a:r>
              <a:rPr lang="fr-CA" sz="2400" dirty="0" smtClean="0"/>
              <a:t>Représentent une idéalisation ; les sources réelles possèdent des résistance internes qui limitent leur capacités en courant ou tension.</a:t>
            </a:r>
          </a:p>
          <a:p>
            <a:endParaRPr lang="fr-CA" dirty="0"/>
          </a:p>
        </p:txBody>
      </p:sp>
      <p:sp>
        <p:nvSpPr>
          <p:cNvPr id="4" name="Title 4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Sources idéales et réelles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15616" y="2612504"/>
            <a:ext cx="1066800" cy="1676400"/>
            <a:chOff x="1447800" y="4800600"/>
            <a:chExt cx="1066800" cy="1676400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2057400" y="5410200"/>
              <a:ext cx="457200" cy="457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CA"/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2133600" y="5257800"/>
              <a:ext cx="2238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CA" sz="2400" baseline="-25000" smtClean="0"/>
                <a:t>+</a:t>
              </a:r>
              <a:endParaRPr lang="fr-CA" sz="2400" baseline="-25000"/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2117725" y="5410200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CA" smtClean="0"/>
                <a:t>_</a:t>
              </a:r>
              <a:endParaRPr lang="fr-CA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 flipV="1">
              <a:off x="2286000" y="4800600"/>
              <a:ext cx="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A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2286000" y="5867400"/>
              <a:ext cx="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A"/>
            </a:p>
          </p:txBody>
        </p: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1447800" y="5410200"/>
              <a:ext cx="5068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CA" smtClean="0"/>
                <a:t>v(t)</a:t>
              </a:r>
              <a:endParaRPr lang="fr-CA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99792" y="2564904"/>
            <a:ext cx="758825" cy="1728192"/>
            <a:chOff x="5132388" y="4800600"/>
            <a:chExt cx="758825" cy="1752600"/>
          </a:xfrm>
        </p:grpSpPr>
        <p:graphicFrame>
          <p:nvGraphicFramePr>
            <p:cNvPr id="13" name="Object 19"/>
            <p:cNvGraphicFramePr>
              <a:graphicFrameLocks noChangeAspect="1"/>
            </p:cNvGraphicFramePr>
            <p:nvPr/>
          </p:nvGraphicFramePr>
          <p:xfrm>
            <a:off x="5410200" y="4800600"/>
            <a:ext cx="481013" cy="1752600"/>
          </p:xfrm>
          <a:graphic>
            <a:graphicData uri="http://schemas.openxmlformats.org/presentationml/2006/ole">
              <p:oleObj spid="_x0000_s6146" name="SmartDraw" r:id="rId3" imgW="402120" imgH="1463040" progId="">
                <p:embed/>
              </p:oleObj>
            </a:graphicData>
          </a:graphic>
        </p:graphicFrame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5132388" y="5394325"/>
              <a:ext cx="296876" cy="374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CA" smtClean="0"/>
                <a:t>E</a:t>
              </a:r>
              <a:endParaRPr lang="fr-CA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932040" y="2564904"/>
            <a:ext cx="1008112" cy="1800200"/>
            <a:chOff x="1530350" y="4343400"/>
            <a:chExt cx="822325" cy="1536700"/>
          </a:xfrm>
        </p:grpSpPr>
        <p:graphicFrame>
          <p:nvGraphicFramePr>
            <p:cNvPr id="16" name="Object 9"/>
            <p:cNvGraphicFramePr>
              <a:graphicFrameLocks noChangeAspect="1"/>
            </p:cNvGraphicFramePr>
            <p:nvPr/>
          </p:nvGraphicFramePr>
          <p:xfrm>
            <a:off x="1905000" y="4343400"/>
            <a:ext cx="447675" cy="1536700"/>
          </p:xfrm>
          <a:graphic>
            <a:graphicData uri="http://schemas.openxmlformats.org/presentationml/2006/ole">
              <p:oleObj spid="_x0000_s6147" name="SmartDraw" r:id="rId4" imgW="447840" imgH="1536120" progId="">
                <p:embed/>
              </p:oleObj>
            </a:graphicData>
          </a:graphic>
        </p:graphicFrame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1530350" y="4896612"/>
              <a:ext cx="371615" cy="315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CA" smtClean="0"/>
                <a:t>i(t)</a:t>
              </a:r>
              <a:endParaRPr lang="fr-CA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La valeur de courant ou tension dépend de la tension ou courant ailleurs dans le circuit</a:t>
            </a:r>
          </a:p>
          <a:p>
            <a:r>
              <a:rPr lang="fr-CA" sz="2400" dirty="0" smtClean="0"/>
              <a:t>Permettent de modeler certains composants actifs</a:t>
            </a:r>
          </a:p>
        </p:txBody>
      </p:sp>
      <p:sp>
        <p:nvSpPr>
          <p:cNvPr id="4" name="Title 4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Sources dépendantes</a:t>
            </a:r>
            <a:endParaRPr kumimoji="0" lang="fr-CA" sz="4400" b="0" i="0" u="none" strike="noStrike" kern="120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195736" y="2996952"/>
          <a:ext cx="447675" cy="1463675"/>
        </p:xfrm>
        <a:graphic>
          <a:graphicData uri="http://schemas.openxmlformats.org/presentationml/2006/ole">
            <p:oleObj spid="_x0000_s7171" name="SmartDraw" r:id="rId3" imgW="447840" imgH="1463040" progId="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043608" y="4760642"/>
          <a:ext cx="3009528" cy="1764702"/>
        </p:xfrm>
        <a:graphic>
          <a:graphicData uri="http://schemas.openxmlformats.org/presentationml/2006/ole">
            <p:oleObj spid="_x0000_s7172" name="SmartDraw" r:id="rId4" imgW="3227760" imgH="1892520" progId="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084168" y="2996952"/>
          <a:ext cx="447675" cy="1389063"/>
        </p:xfrm>
        <a:graphic>
          <a:graphicData uri="http://schemas.openxmlformats.org/presentationml/2006/ole">
            <p:oleObj spid="_x0000_s7173" name="SmartDraw" r:id="rId5" imgW="447840" imgH="1389600" progId="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860032" y="4725144"/>
          <a:ext cx="3096344" cy="1815901"/>
        </p:xfrm>
        <a:graphic>
          <a:graphicData uri="http://schemas.openxmlformats.org/presentationml/2006/ole">
            <p:oleObj spid="_x0000_s7175" name="SmartDraw" r:id="rId6" imgW="3227760" imgH="1892520" progId="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Voir</a:t>
            </a:r>
            <a:r>
              <a:rPr lang="en-CA" dirty="0" smtClean="0"/>
              <a:t> annexe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01_02a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412776"/>
            <a:ext cx="5184576" cy="5277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3826768" cy="4680520"/>
          </a:xfrm>
        </p:spPr>
        <p:txBody>
          <a:bodyPr>
            <a:normAutofit fontScale="92500" lnSpcReduction="10000"/>
          </a:bodyPr>
          <a:lstStyle/>
          <a:p>
            <a:r>
              <a:rPr lang="fr-CA" sz="2400" dirty="0" smtClean="0"/>
              <a:t>Ensemble de composants électriques disposés le long d’un ou plusieurs chemins fermées</a:t>
            </a:r>
          </a:p>
          <a:p>
            <a:r>
              <a:rPr lang="fr-CA" sz="2400" dirty="0" smtClean="0"/>
              <a:t>Représenté par un diagramme de nœuds reliés par des branches faites de symboles de composants</a:t>
            </a:r>
          </a:p>
          <a:p>
            <a:r>
              <a:rPr lang="fr-CA" sz="2400" dirty="0" smtClean="0"/>
              <a:t>un composants est un tout dispositif électrique (résistance, condensateur, inducteur, commutateur, transformateur, batterie, ampoule, etc.)</a:t>
            </a:r>
            <a:endParaRPr lang="fr-CA" sz="2000" dirty="0"/>
          </a:p>
        </p:txBody>
      </p:sp>
      <p:sp>
        <p:nvSpPr>
          <p:cNvPr id="4" name="Title 4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Circuit</a:t>
            </a:r>
            <a:r>
              <a:rPr kumimoji="0" lang="fr-CA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CA" dirty="0"/>
              <a:t>é</a:t>
            </a:r>
            <a:r>
              <a:rPr kumimoji="0" lang="fr-CA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lectrique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5373216"/>
            <a:ext cx="50405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Noeuds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6256" y="5805264"/>
            <a:ext cx="72008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Branches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300192" y="5013176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6804248" y="5445224"/>
            <a:ext cx="360040" cy="36004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380312" y="5620598"/>
            <a:ext cx="144016" cy="184666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0"/>
          </p:cNvCxnSpPr>
          <p:nvPr/>
        </p:nvCxnSpPr>
        <p:spPr>
          <a:xfrm flipH="1" flipV="1">
            <a:off x="5436096" y="5013176"/>
            <a:ext cx="68407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6133802"/>
            <a:ext cx="6265863" cy="463550"/>
          </a:xfrm>
          <a:solidFill>
            <a:schemeClr val="bg1"/>
          </a:solidFill>
        </p:spPr>
        <p:txBody>
          <a:bodyPr lIns="36000" tIns="36000" rIns="36000" bIns="36000"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fr-CA" sz="2800" smtClean="0">
                <a:solidFill>
                  <a:schemeClr val="tx2"/>
                </a:solidFill>
              </a:rPr>
              <a:t>*</a:t>
            </a:r>
            <a:r>
              <a:rPr lang="fr-CA" sz="1400" smtClean="0">
                <a:solidFill>
                  <a:schemeClr val="tx2"/>
                </a:solidFill>
              </a:rPr>
              <a:t>Comprend aussi des ports d’e/s et des mécanismes de gestion de la mémoire</a:t>
            </a:r>
            <a:r>
              <a:rPr lang="en-US" smtClean="0"/>
              <a:t> </a:t>
            </a:r>
            <a:endParaRPr lang="fr-CA" smtClean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258888" y="1453852"/>
            <a:ext cx="1152525" cy="719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2400" i="1">
                <a:ea typeface="Batang" pitchFamily="18" charset="-127"/>
              </a:rPr>
              <a:t>Source (cause)</a:t>
            </a:r>
            <a:endParaRPr lang="fr-CA" sz="4800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619875" y="1453852"/>
            <a:ext cx="1697038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2400" i="1">
                <a:ea typeface="Batang" pitchFamily="18" charset="-127"/>
              </a:rPr>
              <a:t>Destination (effet)</a:t>
            </a:r>
            <a:endParaRPr lang="fr-CA" sz="4800"/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>
            <a:off x="6162675" y="1899940"/>
            <a:ext cx="4572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2882900" y="1671340"/>
            <a:ext cx="76517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>
                <a:ea typeface="Batang" pitchFamily="18" charset="-127"/>
              </a:rPr>
              <a:t>Capteur</a:t>
            </a:r>
            <a:endParaRPr lang="fr-CA" sz="3200"/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3990975" y="1671340"/>
            <a:ext cx="868363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rIns="36000"/>
          <a:lstStyle/>
          <a:p>
            <a:r>
              <a:rPr lang="fr-CA" altLang="ko-KR" sz="1400">
                <a:ea typeface="Batang" pitchFamily="18" charset="-127"/>
              </a:rPr>
              <a:t>processeur</a:t>
            </a:r>
            <a:endParaRPr lang="fr-CA" sz="3200"/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5248275" y="1671340"/>
            <a:ext cx="9144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>
                <a:ea typeface="Batang" pitchFamily="18" charset="-127"/>
              </a:rPr>
              <a:t>Actuateur</a:t>
            </a:r>
            <a:endParaRPr lang="fr-CA" sz="3200"/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5219700" y="2814340"/>
            <a:ext cx="105727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 i="1">
                <a:ea typeface="Batang" pitchFamily="18" charset="-127"/>
              </a:rPr>
              <a:t>Analogique</a:t>
            </a:r>
            <a:endParaRPr lang="fr-CA" sz="3200"/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6391275" y="2814340"/>
            <a:ext cx="106045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 i="1">
                <a:ea typeface="Batang" pitchFamily="18" charset="-127"/>
              </a:rPr>
              <a:t>Numérique</a:t>
            </a:r>
            <a:endParaRPr lang="fr-CA" sz="3200"/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5819775" y="2014240"/>
            <a:ext cx="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>
            <a:off x="5819775" y="2014240"/>
            <a:ext cx="10287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/>
        </p:nvSpPr>
        <p:spPr bwMode="auto">
          <a:xfrm>
            <a:off x="2411413" y="1857077"/>
            <a:ext cx="4572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1547813" y="2700040"/>
            <a:ext cx="1071562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 i="1">
                <a:ea typeface="Batang" pitchFamily="18" charset="-127"/>
              </a:rPr>
              <a:t>Analogique</a:t>
            </a:r>
            <a:endParaRPr lang="fr-CA" sz="3200"/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2733675" y="2700040"/>
            <a:ext cx="1046163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 i="1">
                <a:ea typeface="Batang" pitchFamily="18" charset="-127"/>
              </a:rPr>
              <a:t>Numérique</a:t>
            </a:r>
            <a:endParaRPr lang="fr-CA" sz="3200"/>
          </a:p>
        </p:txBody>
      </p:sp>
      <p:sp>
        <p:nvSpPr>
          <p:cNvPr id="9233" name="Line 18"/>
          <p:cNvSpPr>
            <a:spLocks noChangeShapeType="1"/>
          </p:cNvSpPr>
          <p:nvPr/>
        </p:nvSpPr>
        <p:spPr bwMode="auto">
          <a:xfrm flipH="1">
            <a:off x="2162175" y="2014240"/>
            <a:ext cx="11430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/>
        </p:nvSpPr>
        <p:spPr bwMode="auto">
          <a:xfrm flipH="1">
            <a:off x="3305175" y="201424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1484313" y="3385840"/>
            <a:ext cx="121602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>
                <a:ea typeface="Batang" pitchFamily="18" charset="-127"/>
              </a:rPr>
              <a:t>CAN et prétraitement</a:t>
            </a:r>
            <a:endParaRPr lang="fr-CA" sz="3200"/>
          </a:p>
        </p:txBody>
      </p:sp>
      <p:sp>
        <p:nvSpPr>
          <p:cNvPr id="9236" name="Text Box 21"/>
          <p:cNvSpPr txBox="1">
            <a:spLocks noChangeArrowheads="1"/>
          </p:cNvSpPr>
          <p:nvPr/>
        </p:nvSpPr>
        <p:spPr bwMode="auto">
          <a:xfrm>
            <a:off x="2865438" y="338584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>
                <a:ea typeface="Batang" pitchFamily="18" charset="-127"/>
              </a:rPr>
              <a:t>Port // ou sériel</a:t>
            </a:r>
            <a:endParaRPr lang="fr-CA" sz="3200"/>
          </a:p>
        </p:txBody>
      </p:sp>
      <p:sp>
        <p:nvSpPr>
          <p:cNvPr id="9237" name="Text Box 22"/>
          <p:cNvSpPr txBox="1">
            <a:spLocks noChangeArrowheads="1"/>
          </p:cNvSpPr>
          <p:nvPr/>
        </p:nvSpPr>
        <p:spPr bwMode="auto">
          <a:xfrm>
            <a:off x="5219700" y="3500140"/>
            <a:ext cx="117157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>
                <a:ea typeface="Batang" pitchFamily="18" charset="-127"/>
              </a:rPr>
              <a:t>CNA et post traitement</a:t>
            </a:r>
            <a:endParaRPr lang="fr-CA" sz="3200"/>
          </a:p>
        </p:txBody>
      </p:sp>
      <p:sp>
        <p:nvSpPr>
          <p:cNvPr id="9238" name="Text Box 23"/>
          <p:cNvSpPr txBox="1">
            <a:spLocks noChangeArrowheads="1"/>
          </p:cNvSpPr>
          <p:nvPr/>
        </p:nvSpPr>
        <p:spPr bwMode="auto">
          <a:xfrm>
            <a:off x="6505575" y="350014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>
                <a:ea typeface="Batang" pitchFamily="18" charset="-127"/>
              </a:rPr>
              <a:t>Port // ou sériel</a:t>
            </a:r>
            <a:endParaRPr lang="fr-CA" sz="3200"/>
          </a:p>
        </p:txBody>
      </p:sp>
      <p:sp>
        <p:nvSpPr>
          <p:cNvPr id="9239" name="Line 24"/>
          <p:cNvSpPr>
            <a:spLocks noChangeShapeType="1"/>
          </p:cNvSpPr>
          <p:nvPr/>
        </p:nvSpPr>
        <p:spPr bwMode="auto">
          <a:xfrm flipH="1">
            <a:off x="2162175" y="304294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0" name="Line 25"/>
          <p:cNvSpPr>
            <a:spLocks noChangeShapeType="1"/>
          </p:cNvSpPr>
          <p:nvPr/>
        </p:nvSpPr>
        <p:spPr bwMode="auto">
          <a:xfrm flipH="1">
            <a:off x="3305175" y="3957340"/>
            <a:ext cx="11430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1" name="Line 26"/>
          <p:cNvSpPr>
            <a:spLocks noChangeShapeType="1"/>
          </p:cNvSpPr>
          <p:nvPr/>
        </p:nvSpPr>
        <p:spPr bwMode="auto">
          <a:xfrm flipH="1">
            <a:off x="5819775" y="315724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2" name="Line 27"/>
          <p:cNvSpPr>
            <a:spLocks noChangeShapeType="1"/>
          </p:cNvSpPr>
          <p:nvPr/>
        </p:nvSpPr>
        <p:spPr bwMode="auto">
          <a:xfrm flipH="1">
            <a:off x="6848475" y="315724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3" name="Line 28"/>
          <p:cNvSpPr>
            <a:spLocks noChangeShapeType="1"/>
          </p:cNvSpPr>
          <p:nvPr/>
        </p:nvSpPr>
        <p:spPr bwMode="auto">
          <a:xfrm>
            <a:off x="3648075" y="1847552"/>
            <a:ext cx="3429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4" name="Line 29"/>
          <p:cNvSpPr>
            <a:spLocks noChangeShapeType="1"/>
          </p:cNvSpPr>
          <p:nvPr/>
        </p:nvSpPr>
        <p:spPr bwMode="auto">
          <a:xfrm flipV="1">
            <a:off x="4859338" y="1826915"/>
            <a:ext cx="365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5" name="Text Box 30"/>
          <p:cNvSpPr txBox="1">
            <a:spLocks noChangeArrowheads="1"/>
          </p:cNvSpPr>
          <p:nvPr/>
        </p:nvSpPr>
        <p:spPr bwMode="auto">
          <a:xfrm>
            <a:off x="827088" y="4757440"/>
            <a:ext cx="151288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>
                <a:ea typeface="Batang" pitchFamily="18" charset="-127"/>
              </a:rPr>
              <a:t>Filtre analogique dédié</a:t>
            </a:r>
            <a:endParaRPr lang="fr-CA" sz="3200"/>
          </a:p>
        </p:txBody>
      </p:sp>
      <p:sp>
        <p:nvSpPr>
          <p:cNvPr id="9246" name="Text Box 31"/>
          <p:cNvSpPr txBox="1">
            <a:spLocks noChangeArrowheads="1"/>
          </p:cNvSpPr>
          <p:nvPr/>
        </p:nvSpPr>
        <p:spPr bwMode="auto">
          <a:xfrm>
            <a:off x="2484438" y="4757440"/>
            <a:ext cx="1582737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>
                <a:ea typeface="Batang" pitchFamily="18" charset="-127"/>
              </a:rPr>
              <a:t>Circuit Numérique Dédié</a:t>
            </a:r>
          </a:p>
          <a:p>
            <a:r>
              <a:rPr lang="fr-CA" altLang="ko-KR" sz="1400">
                <a:ea typeface="Batang" pitchFamily="18" charset="-127"/>
              </a:rPr>
              <a:t>(ASIC, FPGA)</a:t>
            </a:r>
            <a:endParaRPr lang="fr-CA" sz="3200"/>
          </a:p>
        </p:txBody>
      </p:sp>
      <p:sp>
        <p:nvSpPr>
          <p:cNvPr id="9247" name="Text Box 32"/>
          <p:cNvSpPr txBox="1">
            <a:spLocks noChangeArrowheads="1"/>
          </p:cNvSpPr>
          <p:nvPr/>
        </p:nvSpPr>
        <p:spPr bwMode="auto">
          <a:xfrm>
            <a:off x="4219575" y="4757440"/>
            <a:ext cx="8001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>
                <a:ea typeface="Batang" pitchFamily="18" charset="-127"/>
              </a:rPr>
              <a:t>PC (</a:t>
            </a:r>
            <a:r>
              <a:rPr lang="fr-CA" altLang="ko-KR" sz="1400">
                <a:ea typeface="Batang" pitchFamily="18" charset="-127"/>
                <a:sym typeface="Symbol" pitchFamily="18" charset="2"/>
              </a:rPr>
              <a:t></a:t>
            </a:r>
            <a:r>
              <a:rPr lang="fr-CA" altLang="ko-KR" sz="1400">
                <a:ea typeface="Batang" pitchFamily="18" charset="-127"/>
              </a:rPr>
              <a:t>P)</a:t>
            </a:r>
            <a:endParaRPr lang="fr-CA" sz="3200"/>
          </a:p>
        </p:txBody>
      </p:sp>
      <p:sp>
        <p:nvSpPr>
          <p:cNvPr id="9248" name="Line 33"/>
          <p:cNvSpPr>
            <a:spLocks noChangeShapeType="1"/>
          </p:cNvSpPr>
          <p:nvPr/>
        </p:nvSpPr>
        <p:spPr bwMode="auto">
          <a:xfrm flipH="1">
            <a:off x="1933575" y="3957340"/>
            <a:ext cx="25146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9" name="Line 34"/>
          <p:cNvSpPr>
            <a:spLocks noChangeShapeType="1"/>
          </p:cNvSpPr>
          <p:nvPr/>
        </p:nvSpPr>
        <p:spPr bwMode="auto">
          <a:xfrm>
            <a:off x="4448175" y="3957340"/>
            <a:ext cx="1143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0" name="Line 35"/>
          <p:cNvSpPr>
            <a:spLocks noChangeShapeType="1"/>
          </p:cNvSpPr>
          <p:nvPr/>
        </p:nvSpPr>
        <p:spPr bwMode="auto">
          <a:xfrm flipV="1">
            <a:off x="4448175" y="2014240"/>
            <a:ext cx="0" cy="1943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1" name="Text Box 36"/>
          <p:cNvSpPr txBox="1">
            <a:spLocks noChangeArrowheads="1"/>
          </p:cNvSpPr>
          <p:nvPr/>
        </p:nvSpPr>
        <p:spPr bwMode="auto">
          <a:xfrm>
            <a:off x="5089525" y="4757440"/>
            <a:ext cx="1166813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>
                <a:ea typeface="Batang" pitchFamily="18" charset="-127"/>
                <a:sym typeface="Symbol" pitchFamily="18" charset="2"/>
              </a:rPr>
              <a:t></a:t>
            </a:r>
            <a:r>
              <a:rPr lang="fr-CA" altLang="ko-KR" sz="1400">
                <a:ea typeface="Batang" pitchFamily="18" charset="-127"/>
              </a:rPr>
              <a:t>Contrôleur*</a:t>
            </a:r>
            <a:endParaRPr lang="fr-CA" sz="3200"/>
          </a:p>
        </p:txBody>
      </p:sp>
      <p:sp>
        <p:nvSpPr>
          <p:cNvPr id="9252" name="Text Box 37"/>
          <p:cNvSpPr txBox="1">
            <a:spLocks noChangeArrowheads="1"/>
          </p:cNvSpPr>
          <p:nvPr/>
        </p:nvSpPr>
        <p:spPr bwMode="auto">
          <a:xfrm>
            <a:off x="6340475" y="4757440"/>
            <a:ext cx="6223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>
                <a:ea typeface="Batang" pitchFamily="18" charset="-127"/>
              </a:rPr>
              <a:t>DSP*</a:t>
            </a:r>
            <a:endParaRPr lang="fr-CA" sz="3200"/>
          </a:p>
        </p:txBody>
      </p:sp>
      <p:sp>
        <p:nvSpPr>
          <p:cNvPr id="9253" name="Line 38"/>
          <p:cNvSpPr>
            <a:spLocks noChangeShapeType="1"/>
          </p:cNvSpPr>
          <p:nvPr/>
        </p:nvSpPr>
        <p:spPr bwMode="auto">
          <a:xfrm>
            <a:off x="4448175" y="3957340"/>
            <a:ext cx="11430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4" name="Line 39"/>
          <p:cNvSpPr>
            <a:spLocks noChangeShapeType="1"/>
          </p:cNvSpPr>
          <p:nvPr/>
        </p:nvSpPr>
        <p:spPr bwMode="auto">
          <a:xfrm>
            <a:off x="4448175" y="3957340"/>
            <a:ext cx="21717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5" name="Text Box 40"/>
          <p:cNvSpPr txBox="1">
            <a:spLocks noChangeArrowheads="1"/>
          </p:cNvSpPr>
          <p:nvPr/>
        </p:nvSpPr>
        <p:spPr bwMode="auto">
          <a:xfrm>
            <a:off x="5364163" y="5671840"/>
            <a:ext cx="1141412" cy="319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>
                <a:ea typeface="Batang" pitchFamily="18" charset="-127"/>
              </a:rPr>
              <a:t>Virgule fixe</a:t>
            </a:r>
            <a:endParaRPr lang="fr-CA" sz="3200"/>
          </a:p>
        </p:txBody>
      </p:sp>
      <p:sp>
        <p:nvSpPr>
          <p:cNvPr id="9256" name="Text Box 41"/>
          <p:cNvSpPr txBox="1">
            <a:spLocks noChangeArrowheads="1"/>
          </p:cNvSpPr>
          <p:nvPr/>
        </p:nvSpPr>
        <p:spPr bwMode="auto">
          <a:xfrm>
            <a:off x="6619875" y="5671840"/>
            <a:ext cx="1408113" cy="319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ko-KR" sz="1400">
                <a:ea typeface="Batang" pitchFamily="18" charset="-127"/>
              </a:rPr>
              <a:t>Virgule flottante</a:t>
            </a:r>
            <a:endParaRPr lang="fr-CA" sz="3200"/>
          </a:p>
        </p:txBody>
      </p:sp>
      <p:sp>
        <p:nvSpPr>
          <p:cNvPr id="9257" name="Line 42"/>
          <p:cNvSpPr>
            <a:spLocks noChangeShapeType="1"/>
          </p:cNvSpPr>
          <p:nvPr/>
        </p:nvSpPr>
        <p:spPr bwMode="auto">
          <a:xfrm>
            <a:off x="6619875" y="5100340"/>
            <a:ext cx="5715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8" name="Line 43"/>
          <p:cNvSpPr>
            <a:spLocks noChangeShapeType="1"/>
          </p:cNvSpPr>
          <p:nvPr/>
        </p:nvSpPr>
        <p:spPr bwMode="auto">
          <a:xfrm flipH="1">
            <a:off x="6048375" y="5100340"/>
            <a:ext cx="5715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9" name="Line 44"/>
          <p:cNvSpPr>
            <a:spLocks noChangeShapeType="1"/>
          </p:cNvSpPr>
          <p:nvPr/>
        </p:nvSpPr>
        <p:spPr bwMode="auto">
          <a:xfrm flipH="1">
            <a:off x="3305175" y="304294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640"/>
            <a:ext cx="8229600" cy="86409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CA" dirty="0" smtClean="0"/>
              <a:t>Digramme d`un système embarqué</a:t>
            </a:r>
            <a:endParaRPr lang="fr-CA" sz="4400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60500"/>
            <a:ext cx="7772400" cy="5064125"/>
          </a:xfrm>
          <a:noFill/>
        </p:spPr>
        <p:txBody>
          <a:bodyPr>
            <a:normAutofit lnSpcReduction="10000"/>
          </a:bodyPr>
          <a:lstStyle/>
          <a:p>
            <a:r>
              <a:rPr lang="fr-CA" sz="2800" dirty="0" smtClean="0"/>
              <a:t>Peu coûteux</a:t>
            </a:r>
          </a:p>
          <a:p>
            <a:r>
              <a:rPr lang="fr-CA" sz="2800" dirty="0" smtClean="0"/>
              <a:t>Fonctionne à hautes fréquences</a:t>
            </a:r>
          </a:p>
          <a:p>
            <a:r>
              <a:rPr lang="fr-CA" sz="2800" dirty="0" smtClean="0"/>
              <a:t>Utilise :</a:t>
            </a:r>
          </a:p>
          <a:p>
            <a:pPr marL="1047750" lvl="1"/>
            <a:r>
              <a:rPr lang="fr-CA" sz="2400" dirty="0" smtClean="0"/>
              <a:t>Resistances, condensateurs, inducteurs</a:t>
            </a:r>
          </a:p>
          <a:p>
            <a:pPr marL="1047750" lvl="1"/>
            <a:r>
              <a:rPr lang="fr-CA" sz="2400" dirty="0" smtClean="0"/>
              <a:t>Transistors opérant dans leur région linéaire</a:t>
            </a:r>
          </a:p>
          <a:p>
            <a:r>
              <a:rPr lang="fr-CA" sz="2800" dirty="0" smtClean="0"/>
              <a:t>Sensible à :</a:t>
            </a:r>
          </a:p>
          <a:p>
            <a:pPr marL="1047750" lvl="1"/>
            <a:r>
              <a:rPr lang="fr-CA" sz="2400" dirty="0" smtClean="0"/>
              <a:t>Tolérance des composants</a:t>
            </a:r>
          </a:p>
          <a:p>
            <a:pPr marL="1047750" lvl="1"/>
            <a:r>
              <a:rPr lang="fr-CA" sz="2400" dirty="0" smtClean="0"/>
              <a:t>Variations de température</a:t>
            </a:r>
          </a:p>
          <a:p>
            <a:pPr marL="1047750" lvl="1"/>
            <a:r>
              <a:rPr lang="fr-CA" sz="2400" dirty="0" smtClean="0"/>
              <a:t>Variations de tension d’alimentation</a:t>
            </a:r>
          </a:p>
          <a:p>
            <a:pPr marL="1047750" lvl="1"/>
            <a:r>
              <a:rPr lang="fr-CA" sz="2400" dirty="0" smtClean="0"/>
              <a:t>Vieillissement</a:t>
            </a:r>
          </a:p>
          <a:p>
            <a:pPr marL="1047750" lvl="1"/>
            <a:r>
              <a:rPr lang="fr-CA" sz="2400" dirty="0" smtClean="0"/>
              <a:t>Bruit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3528" y="350168"/>
            <a:ext cx="8496944" cy="990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CA" sz="4400" dirty="0"/>
              <a:t>T</a:t>
            </a:r>
            <a:r>
              <a:rPr lang="fr-CA" sz="4400" dirty="0" smtClean="0"/>
              <a:t>raitement analogique </a:t>
            </a:r>
            <a:endParaRPr lang="fr-C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 txBox="1">
            <a:spLocks noChangeArrowheads="1"/>
          </p:cNvSpPr>
          <p:nvPr/>
        </p:nvSpPr>
        <p:spPr>
          <a:xfrm>
            <a:off x="685800" y="1533525"/>
            <a:ext cx="7772400" cy="4632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CA" sz="2800" dirty="0" smtClean="0"/>
              <a:t>R</a:t>
            </a:r>
            <a:r>
              <a:rPr kumimoji="0" lang="fr-C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éalise</a:t>
            </a:r>
            <a:r>
              <a:rPr kumimoji="0" lang="fr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 tâches impossibles par moyens analogiques</a:t>
            </a:r>
          </a:p>
          <a:p>
            <a:pPr marL="10477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Filtres avec réponse en phase linéaire.</a:t>
            </a:r>
          </a:p>
          <a:p>
            <a:pPr marL="10477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Filtres adaptatifs.</a:t>
            </a:r>
          </a:p>
          <a:p>
            <a:pPr marL="10477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Codage</a:t>
            </a:r>
          </a:p>
          <a:p>
            <a:pPr marL="10477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Traitement procédural</a:t>
            </a:r>
          </a:p>
          <a:p>
            <a:pPr marL="35242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Moins sensible aux facteurs environnementaux</a:t>
            </a:r>
          </a:p>
          <a:p>
            <a:pPr marL="354013" marR="0" lvl="0" indent="-3540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Plus coûteux qu`une</a:t>
            </a:r>
            <a:r>
              <a:rPr kumimoji="0" lang="fr-CA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solution analogique</a:t>
            </a:r>
            <a:endParaRPr kumimoji="0" lang="fr-C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4013" marR="0" lvl="0" indent="-3540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 encore répandu pour les applications en haute fréquence</a:t>
            </a:r>
            <a:endParaRPr kumimoji="0" lang="fr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3528" y="350168"/>
            <a:ext cx="8496944" cy="990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CA" sz="4400" dirty="0" smtClean="0"/>
              <a:t>Traitement numérique </a:t>
            </a:r>
            <a:endParaRPr lang="fr-CA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0" y="0"/>
            <a:ext cx="7772400" cy="990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CA" sz="4400" dirty="0" smtClean="0"/>
              <a:t>Système d’unités</a:t>
            </a:r>
            <a:endParaRPr lang="fr-CA" sz="4400" b="0" dirty="0">
              <a:solidFill>
                <a:schemeClr val="tx2"/>
              </a:solidFill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762000" y="1066800"/>
            <a:ext cx="784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67544" y="2132856"/>
            <a:ext cx="8090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2000" dirty="0" smtClean="0"/>
              <a:t>SI (</a:t>
            </a:r>
            <a:r>
              <a:rPr lang="fr-CA" sz="2000" dirty="0" err="1" smtClean="0"/>
              <a:t>Systeme</a:t>
            </a:r>
            <a:r>
              <a:rPr lang="fr-CA" sz="2000" dirty="0" smtClean="0"/>
              <a:t> International) avec les préfixes  </a:t>
            </a:r>
            <a:r>
              <a:rPr lang="fr-CA" sz="2000" dirty="0" err="1" smtClean="0"/>
              <a:t>muliplicatifs</a:t>
            </a:r>
            <a:r>
              <a:rPr lang="fr-CA" sz="2000" dirty="0" smtClean="0"/>
              <a:t> suivants au besoin :</a:t>
            </a:r>
            <a:endParaRPr lang="fr-CA" sz="200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380752" y="3175412"/>
            <a:ext cx="35814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CA" sz="2000" dirty="0" smtClean="0"/>
              <a:t>pica (p): 10</a:t>
            </a:r>
            <a:r>
              <a:rPr lang="fr-CA" sz="2000" baseline="30000" dirty="0" smtClean="0"/>
              <a:t>-12</a:t>
            </a:r>
          </a:p>
          <a:p>
            <a:r>
              <a:rPr lang="fr-CA" sz="2000" baseline="30000" dirty="0" smtClean="0"/>
              <a:t>  </a:t>
            </a:r>
          </a:p>
          <a:p>
            <a:r>
              <a:rPr lang="fr-CA" sz="2000" baseline="30000" dirty="0" smtClean="0"/>
              <a:t>            </a:t>
            </a:r>
            <a:r>
              <a:rPr lang="fr-CA" sz="2000" dirty="0" smtClean="0"/>
              <a:t>nano (n): 10</a:t>
            </a:r>
            <a:r>
              <a:rPr lang="fr-CA" sz="2000" baseline="30000" dirty="0" smtClean="0"/>
              <a:t>-9</a:t>
            </a:r>
          </a:p>
          <a:p>
            <a:r>
              <a:rPr lang="fr-CA" sz="2000" baseline="30000" dirty="0" smtClean="0"/>
              <a:t>  </a:t>
            </a:r>
          </a:p>
          <a:p>
            <a:endParaRPr lang="fr-CA" sz="2000" baseline="30000" dirty="0" smtClean="0"/>
          </a:p>
          <a:p>
            <a:r>
              <a:rPr lang="fr-CA" sz="2000" baseline="30000" dirty="0" smtClean="0"/>
              <a:t>                       </a:t>
            </a:r>
            <a:r>
              <a:rPr lang="fr-CA" sz="2000" dirty="0" smtClean="0"/>
              <a:t>micro (</a:t>
            </a:r>
            <a:r>
              <a:rPr lang="fr-CA" sz="2000" dirty="0" smtClean="0">
                <a:sym typeface="Symbol" pitchFamily="18" charset="2"/>
              </a:rPr>
              <a:t>): 10</a:t>
            </a:r>
            <a:r>
              <a:rPr lang="fr-CA" sz="2000" baseline="30000" dirty="0" smtClean="0">
                <a:sym typeface="Symbol" pitchFamily="18" charset="2"/>
              </a:rPr>
              <a:t>-6</a:t>
            </a:r>
          </a:p>
          <a:p>
            <a:endParaRPr lang="fr-CA" sz="2000" baseline="30000" dirty="0" smtClean="0">
              <a:sym typeface="Symbol" pitchFamily="18" charset="2"/>
            </a:endParaRPr>
          </a:p>
          <a:p>
            <a:endParaRPr lang="fr-CA" sz="2000" baseline="30000" dirty="0" smtClean="0">
              <a:sym typeface="Symbol" pitchFamily="18" charset="2"/>
            </a:endParaRPr>
          </a:p>
          <a:p>
            <a:r>
              <a:rPr lang="fr-CA" sz="2000" baseline="30000" dirty="0" smtClean="0">
                <a:sym typeface="Symbol" pitchFamily="18" charset="2"/>
              </a:rPr>
              <a:t>                                      </a:t>
            </a:r>
            <a:r>
              <a:rPr lang="fr-CA" sz="2000" dirty="0" smtClean="0">
                <a:sym typeface="Symbol" pitchFamily="18" charset="2"/>
              </a:rPr>
              <a:t>milli (m): 10</a:t>
            </a:r>
            <a:r>
              <a:rPr lang="fr-CA" sz="2000" baseline="30000" dirty="0" smtClean="0">
                <a:sym typeface="Symbol" pitchFamily="18" charset="2"/>
              </a:rPr>
              <a:t>-3</a:t>
            </a:r>
            <a:endParaRPr lang="fr-CA" sz="2000" dirty="0" smtClean="0">
              <a:sym typeface="Symbol" pitchFamily="18" charset="2"/>
            </a:endParaRPr>
          </a:p>
          <a:p>
            <a:r>
              <a:rPr lang="fr-CA" sz="2000" dirty="0" smtClean="0">
                <a:sym typeface="Symbol" pitchFamily="18" charset="2"/>
              </a:rPr>
              <a:t>              </a:t>
            </a:r>
            <a:r>
              <a:rPr lang="fr-CA" sz="2000" baseline="30000" dirty="0" smtClean="0">
                <a:sym typeface="Symbol" pitchFamily="18" charset="2"/>
              </a:rPr>
              <a:t> </a:t>
            </a:r>
            <a:endParaRPr lang="fr-CA" sz="2000" baseline="30000" dirty="0">
              <a:sym typeface="Symbol" pitchFamily="18" charset="2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190752" y="3175412"/>
            <a:ext cx="3341688" cy="296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CA" sz="2000" dirty="0" smtClean="0"/>
              <a:t>                           </a:t>
            </a:r>
            <a:r>
              <a:rPr lang="fr-CA" sz="2000" dirty="0" err="1" smtClean="0"/>
              <a:t>téra</a:t>
            </a:r>
            <a:r>
              <a:rPr lang="fr-CA" sz="2000" dirty="0" smtClean="0"/>
              <a:t> (T): 10</a:t>
            </a:r>
            <a:r>
              <a:rPr lang="fr-CA" sz="2000" baseline="30000" dirty="0" smtClean="0"/>
              <a:t>12</a:t>
            </a:r>
          </a:p>
          <a:p>
            <a:r>
              <a:rPr lang="fr-CA" sz="2000" baseline="30000" dirty="0" smtClean="0"/>
              <a:t>                                    </a:t>
            </a:r>
          </a:p>
          <a:p>
            <a:r>
              <a:rPr lang="fr-CA" sz="2000" baseline="30000" dirty="0" smtClean="0"/>
              <a:t>                           </a:t>
            </a:r>
            <a:r>
              <a:rPr lang="fr-CA" sz="2000" dirty="0" smtClean="0"/>
              <a:t>giga (G) : 10</a:t>
            </a:r>
            <a:r>
              <a:rPr lang="fr-CA" sz="2000" baseline="30000" dirty="0" smtClean="0"/>
              <a:t>9</a:t>
            </a:r>
          </a:p>
          <a:p>
            <a:endParaRPr lang="fr-CA" sz="2000" baseline="30000" dirty="0" smtClean="0"/>
          </a:p>
          <a:p>
            <a:endParaRPr lang="fr-CA" sz="2000" baseline="30000" dirty="0" smtClean="0"/>
          </a:p>
          <a:p>
            <a:r>
              <a:rPr lang="fr-CA" sz="2000" baseline="30000" dirty="0" smtClean="0"/>
              <a:t>                </a:t>
            </a:r>
            <a:r>
              <a:rPr lang="fr-CA" sz="2000" dirty="0" smtClean="0"/>
              <a:t>méga (M): 10</a:t>
            </a:r>
            <a:r>
              <a:rPr lang="fr-CA" sz="2000" baseline="30000" dirty="0" smtClean="0"/>
              <a:t>6</a:t>
            </a:r>
          </a:p>
          <a:p>
            <a:endParaRPr lang="fr-CA" sz="2000" baseline="30000" dirty="0" smtClean="0"/>
          </a:p>
          <a:p>
            <a:endParaRPr lang="fr-CA" sz="2000" baseline="30000" dirty="0" smtClean="0"/>
          </a:p>
          <a:p>
            <a:r>
              <a:rPr lang="fr-CA" sz="2000" baseline="30000" dirty="0" smtClean="0"/>
              <a:t>      </a:t>
            </a:r>
            <a:r>
              <a:rPr lang="fr-CA" sz="2000" dirty="0" smtClean="0"/>
              <a:t>kilo (k):  10</a:t>
            </a:r>
            <a:r>
              <a:rPr lang="fr-CA" sz="2000" baseline="30000" dirty="0" smtClean="0"/>
              <a:t>3       </a:t>
            </a:r>
          </a:p>
          <a:p>
            <a:endParaRPr lang="fr-CA" sz="2000" dirty="0" smtClean="0"/>
          </a:p>
          <a:p>
            <a:endParaRPr lang="fr-CA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990600" y="914400"/>
            <a:ext cx="7315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57201" y="1268760"/>
            <a:ext cx="8363272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3525" indent="-263525">
              <a:spcAft>
                <a:spcPts val="300"/>
              </a:spcAft>
              <a:buFont typeface="Arial" pitchFamily="34" charset="0"/>
              <a:buChar char="•"/>
            </a:pPr>
            <a:r>
              <a:rPr lang="fr-CA" sz="2400" dirty="0" smtClean="0"/>
              <a:t>La matière est composée d’atomes faits d’un noyau chargé positivement et d’électrons en orbite chargés négativement</a:t>
            </a:r>
          </a:p>
          <a:p>
            <a:pPr marL="263525" indent="-263525">
              <a:spcAft>
                <a:spcPts val="300"/>
              </a:spcAft>
              <a:buFont typeface="Arial" pitchFamily="34" charset="0"/>
              <a:buChar char="•"/>
            </a:pPr>
            <a:r>
              <a:rPr lang="fr-CA" sz="2400" dirty="0" smtClean="0"/>
              <a:t>L’Unité de charge est le coulomb</a:t>
            </a:r>
          </a:p>
          <a:p>
            <a:pPr>
              <a:spcAft>
                <a:spcPts val="300"/>
              </a:spcAft>
            </a:pPr>
            <a:r>
              <a:rPr lang="fr-CA" sz="2400" dirty="0" smtClean="0"/>
              <a:t>	Charge d’un électron</a:t>
            </a:r>
          </a:p>
          <a:p>
            <a:pPr>
              <a:spcAft>
                <a:spcPts val="300"/>
              </a:spcAft>
            </a:pPr>
            <a:r>
              <a:rPr lang="fr-CA" sz="2400" dirty="0"/>
              <a:t>	</a:t>
            </a:r>
            <a:r>
              <a:rPr lang="fr-CA" sz="2400" dirty="0" smtClean="0"/>
              <a:t>            -1,6 10</a:t>
            </a:r>
            <a:r>
              <a:rPr lang="fr-CA" sz="2400" baseline="30000" dirty="0" smtClean="0"/>
              <a:t>-19</a:t>
            </a:r>
            <a:r>
              <a:rPr lang="fr-CA" sz="2400" dirty="0" smtClean="0"/>
              <a:t> C</a:t>
            </a:r>
          </a:p>
          <a:p>
            <a:pPr>
              <a:spcAft>
                <a:spcPts val="300"/>
              </a:spcAft>
            </a:pPr>
            <a:r>
              <a:rPr lang="fr-CA" sz="2400" dirty="0" smtClean="0"/>
              <a:t>	 Charge d’un proton</a:t>
            </a:r>
          </a:p>
          <a:p>
            <a:pPr>
              <a:spcAft>
                <a:spcPts val="300"/>
              </a:spcAft>
            </a:pPr>
            <a:r>
              <a:rPr lang="fr-CA" sz="2400" dirty="0" smtClean="0"/>
              <a:t>		1,6 10</a:t>
            </a:r>
            <a:r>
              <a:rPr lang="fr-CA" sz="2400" baseline="30000" dirty="0" smtClean="0"/>
              <a:t>-19</a:t>
            </a:r>
            <a:r>
              <a:rPr lang="fr-CA" sz="2400" dirty="0" smtClean="0"/>
              <a:t> C</a:t>
            </a:r>
          </a:p>
          <a:p>
            <a:pPr>
              <a:spcAft>
                <a:spcPts val="300"/>
              </a:spcAft>
            </a:pPr>
            <a:endParaRPr lang="fr-CA" sz="2400" dirty="0" smtClean="0"/>
          </a:p>
          <a:p>
            <a:pPr marL="263525" indent="-263525">
              <a:spcAft>
                <a:spcPts val="300"/>
              </a:spcAft>
              <a:buFont typeface="Arial" pitchFamily="34" charset="0"/>
              <a:buChar char="•"/>
            </a:pPr>
            <a:r>
              <a:rPr lang="fr-CA" sz="2400" dirty="0" smtClean="0"/>
              <a:t>Les charges de signes contraires s’attirent et celles de même signe se repoussent. Dans un atome, l’attraction du noyau envers les électrons est annulée par la force due à leur rotation</a:t>
            </a:r>
          </a:p>
          <a:p>
            <a:pPr marL="263525" indent="-263525">
              <a:spcAft>
                <a:spcPts val="300"/>
              </a:spcAft>
              <a:buFont typeface="Arial" pitchFamily="34" charset="0"/>
              <a:buChar char="•"/>
            </a:pPr>
            <a:r>
              <a:rPr lang="fr-CA" sz="2400" dirty="0" smtClean="0"/>
              <a:t>Un atome qui perd ou gagne des électrons est un ion; sa charge nette est différente de zéro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0"/>
            <a:ext cx="7772400" cy="990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CA" sz="4400" dirty="0" smtClean="0"/>
              <a:t>Notion de charge électrique</a:t>
            </a:r>
            <a:endParaRPr lang="fr-CA" sz="44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589984" y="2060848"/>
          <a:ext cx="2582416" cy="2310632"/>
        </p:xfrm>
        <a:graphic>
          <a:graphicData uri="http://schemas.openxmlformats.org/presentationml/2006/ole">
            <p:oleObj spid="_x0000_s1026" name="SmartDraw" r:id="rId4" imgW="3403080" imgH="304488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fr-CA" sz="2600" dirty="0" smtClean="0"/>
              <a:t>L’électricité est le phénomène résultant du fait  de séparer les deux type de charges hors du contexte atomique</a:t>
            </a:r>
          </a:p>
          <a:p>
            <a:pPr>
              <a:lnSpc>
                <a:spcPct val="120000"/>
              </a:lnSpc>
            </a:pPr>
            <a:r>
              <a:rPr lang="fr-CA" sz="2600" dirty="0" smtClean="0"/>
              <a:t>Deux type, statique et dynamique</a:t>
            </a:r>
          </a:p>
          <a:p>
            <a:pPr lvl="1">
              <a:lnSpc>
                <a:spcPct val="120000"/>
              </a:lnSpc>
            </a:pPr>
            <a:r>
              <a:rPr lang="fr-CA" sz="2200" dirty="0" smtClean="0"/>
              <a:t>Statique : les charges sont stationnaires par rapport à deux points dans l’espace </a:t>
            </a:r>
          </a:p>
          <a:p>
            <a:pPr lvl="1">
              <a:lnSpc>
                <a:spcPct val="120000"/>
              </a:lnSpc>
            </a:pPr>
            <a:r>
              <a:rPr lang="fr-CA" sz="2200" dirty="0" smtClean="0"/>
              <a:t>Dynamique : Les charges sont en mouvement entre deux points dans l`espace ou par rapport  à eux</a:t>
            </a:r>
          </a:p>
          <a:p>
            <a:pPr>
              <a:lnSpc>
                <a:spcPct val="120000"/>
              </a:lnSpc>
            </a:pPr>
            <a:r>
              <a:rPr lang="fr-CA" sz="2600" dirty="0" smtClean="0"/>
              <a:t>Champ électrique : permet de quantifier l’effet d’attraction créé par des charges électriques de chargés opposées situées à distance les unes de autres</a:t>
            </a:r>
          </a:p>
          <a:p>
            <a:pPr>
              <a:lnSpc>
                <a:spcPct val="120000"/>
              </a:lnSpc>
            </a:pPr>
            <a:r>
              <a:rPr lang="fr-CA" sz="2600" dirty="0" smtClean="0"/>
              <a:t>Champ magnétique : permet de quantifier l’impact mécanique de charges en mouvement sur un corps au repos, ou encore l`impact d`un corps aimanté en mouvement sur des charges stationnaires.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CA" sz="4400" dirty="0" smtClean="0"/>
              <a:t>Qu’est-ce que l’électricité?</a:t>
            </a:r>
            <a:endParaRPr lang="fr-C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fr-CA" sz="2400" dirty="0" smtClean="0"/>
              <a:t>Permet de quantifier un mouvement d’électrons entre deux points  dans l’espace en mesurant la charge totale déplacée pendant un temps d’observation. </a:t>
            </a:r>
          </a:p>
          <a:p>
            <a:pPr>
              <a:buNone/>
            </a:pPr>
            <a:r>
              <a:rPr lang="fr-CA" sz="2400" dirty="0" smtClean="0"/>
              <a:t>			I = </a:t>
            </a:r>
            <a:r>
              <a:rPr lang="fr-CA" sz="2400" dirty="0" smtClean="0">
                <a:sym typeface="Symbol"/>
              </a:rPr>
              <a:t>Q/t</a:t>
            </a:r>
            <a:endParaRPr lang="fr-CA" sz="2400" dirty="0" smtClean="0"/>
          </a:p>
          <a:p>
            <a:r>
              <a:rPr lang="fr-CA" sz="2400" dirty="0" smtClean="0"/>
              <a:t> L’unité est l’ampère, noté A :    1 A  = 1 Coulomb de charge/s</a:t>
            </a:r>
          </a:p>
          <a:p>
            <a:pPr>
              <a:buNone/>
            </a:pPr>
            <a:r>
              <a:rPr lang="fr-CA" sz="2400" dirty="0" smtClean="0"/>
              <a:t>						= 6,24 10</a:t>
            </a:r>
            <a:r>
              <a:rPr lang="fr-CA" sz="2400" baseline="30000" dirty="0" smtClean="0"/>
              <a:t>18 </a:t>
            </a:r>
            <a:r>
              <a:rPr lang="fr-CA" sz="2400" dirty="0" smtClean="0"/>
              <a:t> é/s</a:t>
            </a:r>
          </a:p>
          <a:p>
            <a:r>
              <a:rPr lang="fr-CA" sz="2400" dirty="0" smtClean="0"/>
              <a:t>Le courant électrique peut d’amplitude constante (courant continu, C.C. ou DC) ou variable (courant alternatif, C.A. ou AC)</a:t>
            </a:r>
            <a:endParaRPr lang="fr-CA" sz="24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CA" sz="4400" dirty="0" smtClean="0"/>
              <a:t>Le courant électrique</a:t>
            </a:r>
            <a:endParaRPr lang="fr-CA" sz="4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71600" y="4926176"/>
          <a:ext cx="3960440" cy="1595273"/>
        </p:xfrm>
        <a:graphic>
          <a:graphicData uri="http://schemas.openxmlformats.org/presentationml/2006/ole">
            <p:oleObj spid="_x0000_s2050" name="SmartDraw" r:id="rId3" imgW="5438880" imgH="2191320" progId="">
              <p:embed/>
            </p:oleObj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364088" y="5085184"/>
            <a:ext cx="30963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fr-CA" dirty="0" smtClean="0"/>
              <a:t>Un courant de particules chargées autres que des électrons est appelé plasma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sz="2400" dirty="0" smtClean="0"/>
              <a:t>Appelée aussi différence de potentiel, force électromotrice,  ou voltage (anglicisme!)</a:t>
            </a:r>
          </a:p>
          <a:p>
            <a:r>
              <a:rPr lang="fr-CA" sz="2400" dirty="0" smtClean="0"/>
              <a:t>Permet de quantifier le potentiel de courant, en termes d’énergie disponible pour le créer,  entre deux points dans l’espace de densités d’électrons différentes</a:t>
            </a:r>
          </a:p>
          <a:p>
            <a:pPr lvl="1"/>
            <a:r>
              <a:rPr lang="fr-CA" sz="2000" dirty="0" smtClean="0"/>
              <a:t>À la limite, un point est chargé positivement  (atomes en déficit d’électrons)  et l’autre négativement</a:t>
            </a:r>
          </a:p>
          <a:p>
            <a:r>
              <a:rPr lang="fr-CA" sz="2400" dirty="0" smtClean="0"/>
              <a:t>L’unité est le volt, noté V . La définition est moins intuitive que pour le courant : I = </a:t>
            </a:r>
            <a:r>
              <a:rPr lang="fr-CA" sz="2400" dirty="0" smtClean="0">
                <a:sym typeface="Symbol"/>
              </a:rPr>
              <a:t>W/C</a:t>
            </a:r>
            <a:endParaRPr lang="fr-CA" sz="2400" dirty="0" smtClean="0"/>
          </a:p>
          <a:p>
            <a:pPr>
              <a:buNone/>
            </a:pPr>
            <a:r>
              <a:rPr lang="fr-CA" sz="2400" dirty="0"/>
              <a:t>	</a:t>
            </a:r>
            <a:r>
              <a:rPr lang="fr-CA" sz="2400" dirty="0" smtClean="0"/>
              <a:t>	1 V = 1 Joule d’énergie/Coulomb = 1 J / 6,24 10</a:t>
            </a:r>
            <a:r>
              <a:rPr lang="fr-CA" sz="2400" baseline="30000" dirty="0" smtClean="0"/>
              <a:t>18 </a:t>
            </a:r>
            <a:r>
              <a:rPr lang="fr-CA" sz="2400" dirty="0" smtClean="0"/>
              <a:t> électrons</a:t>
            </a:r>
          </a:p>
          <a:p>
            <a:pPr lvl="1"/>
            <a:r>
              <a:rPr lang="fr-CA" sz="2000" dirty="0" smtClean="0"/>
              <a:t>Définition équivalente : travail que doit effectuer une force de 1 Newton pour déplacer une charge totale de 1 C sur une distance de 1 mètre </a:t>
            </a:r>
            <a:endParaRPr lang="fr-CA" sz="20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CA" sz="4400" smtClean="0"/>
              <a:t>La tension électrique</a:t>
            </a:r>
            <a:endParaRPr lang="fr-CA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1023</Words>
  <Application>Microsoft Office PowerPoint</Application>
  <PresentationFormat>On-screen Show (4:3)</PresentationFormat>
  <Paragraphs>172</Paragraphs>
  <Slides>18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SmartDraw</vt:lpstr>
      <vt:lpstr>Equation</vt:lpstr>
      <vt:lpstr>Principes fondamentaux des circuits électriques</vt:lpstr>
      <vt:lpstr>Digramme d`un système embarqué</vt:lpstr>
      <vt:lpstr>Slide 3</vt:lpstr>
      <vt:lpstr>Slide 4</vt:lpstr>
      <vt:lpstr>Slide 5</vt:lpstr>
      <vt:lpstr>Slide 6</vt:lpstr>
      <vt:lpstr>Qu’est-ce que l’électricité?</vt:lpstr>
      <vt:lpstr>Le courant électrique</vt:lpstr>
      <vt:lpstr>La tension électrique</vt:lpstr>
      <vt:lpstr>La tension électrique        II</vt:lpstr>
      <vt:lpstr>Slide 11</vt:lpstr>
      <vt:lpstr>La puissance électrique</vt:lpstr>
      <vt:lpstr>La puissance électrique        II</vt:lpstr>
      <vt:lpstr>Composants électriques </vt:lpstr>
      <vt:lpstr> </vt:lpstr>
      <vt:lpstr>Sources dépendantes</vt:lpstr>
      <vt:lpstr>Voir annexe</vt:lpstr>
      <vt:lpstr>Circuit électrique</vt:lpstr>
    </vt:vector>
  </TitlesOfParts>
  <Company>UQAM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Principes fondamentaux des circuits électriques</dc:title>
  <dc:creator>Boukadoum, A. Mounir</dc:creator>
  <cp:lastModifiedBy>Boukadoum, A. Mounir</cp:lastModifiedBy>
  <cp:revision>93</cp:revision>
  <dcterms:created xsi:type="dcterms:W3CDTF">2012-10-10T00:03:23Z</dcterms:created>
  <dcterms:modified xsi:type="dcterms:W3CDTF">2012-10-16T03:37:05Z</dcterms:modified>
</cp:coreProperties>
</file>