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6" r:id="rId2"/>
    <p:sldId id="301" r:id="rId3"/>
    <p:sldId id="358" r:id="rId4"/>
    <p:sldId id="372" r:id="rId5"/>
    <p:sldId id="362" r:id="rId6"/>
    <p:sldId id="360" r:id="rId7"/>
    <p:sldId id="373" r:id="rId8"/>
    <p:sldId id="366" r:id="rId9"/>
    <p:sldId id="363" r:id="rId10"/>
    <p:sldId id="357" r:id="rId11"/>
    <p:sldId id="369" r:id="rId12"/>
    <p:sldId id="367" r:id="rId13"/>
    <p:sldId id="368" r:id="rId14"/>
    <p:sldId id="359" r:id="rId15"/>
    <p:sldId id="371" r:id="rId16"/>
    <p:sldId id="370" r:id="rId17"/>
    <p:sldId id="364" r:id="rId1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CCFFCC"/>
    <a:srgbClr val="FF0000"/>
    <a:srgbClr val="CC3300"/>
    <a:srgbClr val="99CC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425" autoAdjust="0"/>
  </p:normalViewPr>
  <p:slideViewPr>
    <p:cSldViewPr>
      <p:cViewPr varScale="1">
        <p:scale>
          <a:sx n="77" d="100"/>
          <a:sy n="77" d="100"/>
        </p:scale>
        <p:origin x="-96" y="-6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109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8A42361-8C84-4BC1-BD76-06C3806323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DD2FAFE-04CC-4E9B-BBF4-5ECA0711F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DAE8B-5CD1-4DAE-A5B7-75A3E6EBEB2B}" type="slidenum">
              <a:rPr lang="en-US" smtClean="0">
                <a:latin typeface="Times New Roman" charset="0"/>
              </a:rPr>
              <a:pPr/>
              <a:t>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4300" indent="-114300" eaLnBrk="1" hangingPunct="1">
              <a:buFontTx/>
              <a:buChar char="•"/>
            </a:pPr>
            <a:r>
              <a:rPr lang="en-CA" dirty="0" smtClean="0">
                <a:latin typeface="Times New Roman" charset="0"/>
              </a:rPr>
              <a:t>In future add picture of the people (Ohm, Farad and Henry) to honour them</a:t>
            </a:r>
          </a:p>
          <a:p>
            <a:pPr marL="114300" indent="-114300" eaLnBrk="1" hangingPunct="1">
              <a:buFontTx/>
              <a:buChar char="•"/>
            </a:pPr>
            <a:r>
              <a:rPr lang="en-CA" dirty="0" smtClean="0">
                <a:latin typeface="Times New Roman" charset="0"/>
              </a:rPr>
              <a:t>See the typical range: higher-to-lower ratio is 1 million in all three cases </a:t>
            </a:r>
          </a:p>
          <a:p>
            <a:pPr marL="114300" indent="-114300" eaLnBrk="1" hangingPunct="1">
              <a:buFontTx/>
              <a:buChar char="•"/>
            </a:pPr>
            <a:endParaRPr lang="en-CA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44726-9210-42E1-ABB8-C858772EBA4C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C3A19-33F4-49D7-89D0-5FF85A019F5C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>
                <a:latin typeface="Times New Roman" charset="0"/>
              </a:rPr>
              <a:t>Ref: SMT Capacitor Code, Basic Electronics, Bernard Grob, Page - 479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27F90-751B-4815-9B22-9626A736AC56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F78E4-1D4A-4D52-BB58-672E85EA8FCC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9B4A5-AB04-4606-A59E-DE4C0E06256B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155B3-4EF7-4A6E-AA8E-9C599421F354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http://www.elexp.com/t_induct.htm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72257-1626-419A-8C3E-5DF57737ADD3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E1B0D-71AC-46D4-9250-677C57B45552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Variable one is represented with an arrow crossing the original symbol </a:t>
            </a:r>
          </a:p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Some cases capacitor has polarity</a:t>
            </a:r>
          </a:p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In future, add other variations of symbols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1D77C-7C73-4CBD-8719-8B3A662918E9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0C97B-9F49-4502-AD5F-F1ACB7B67B4A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A954F-1838-4A11-B94A-D8187DEA4E70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1B781-5940-4F0B-852A-8A34C3776294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D28BD-8B3F-43B5-AFDD-58ED3D6B20F8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668FF-65EF-4B17-9EE6-E034807DD609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B75E9-CB9E-4EAA-9EF0-6AB05D7E9694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CA" smtClean="0">
                <a:latin typeface="Times New Roman" charset="0"/>
              </a:rPr>
              <a:t>This session only focuses on ohms law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CF4BC-8F06-438A-A9B1-D93B17A59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9507-341A-4A92-9254-924F1EB6A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8CA50-1882-4EE2-AAD5-503AEF9CE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B32C-12A3-4846-B8EC-DF74CA31D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474E-E1B3-4D79-BB9D-6068D045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FE80-200A-44BE-98CE-AE2E0D98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B17F-2793-41BA-AC9A-8E5743E26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5FA0-E5B1-4B8F-90A4-D6580D81C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1AC9-E036-455A-8925-2D7BDE24C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06E73-3ACE-4B40-9E9B-B8F79AFEF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3E6B-8160-41B8-AF99-E0D4698BF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4F9C-E93B-4FF0-892F-87D3BC402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905F4-2A51-49BC-A80C-2EC05A83D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8704-9024-4481-8475-1D83BAAE6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788" y="6581775"/>
            <a:ext cx="1439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CC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4D48FF0-119A-4713-8FD1-A1066C837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684213" y="836613"/>
            <a:ext cx="784860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4716463" y="0"/>
            <a:ext cx="3455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>
                <a:solidFill>
                  <a:srgbClr val="99CCFF"/>
                </a:solidFill>
                <a:latin typeface="Comic Sans MS" pitchFamily="66" charset="0"/>
              </a:rPr>
              <a:t>Passive Electronic Components</a:t>
            </a:r>
          </a:p>
        </p:txBody>
      </p:sp>
      <p:sp>
        <p:nvSpPr>
          <p:cNvPr id="1038" name="AutoShape 14"/>
          <p:cNvSpPr>
            <a:spLocks/>
          </p:cNvSpPr>
          <p:nvPr userDrawn="1"/>
        </p:nvSpPr>
        <p:spPr bwMode="auto">
          <a:xfrm>
            <a:off x="34925" y="115888"/>
            <a:ext cx="865188" cy="6697662"/>
          </a:xfrm>
          <a:prstGeom prst="leftBracket">
            <a:avLst>
              <a:gd name="adj" fmla="val 64511"/>
            </a:avLst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900113" y="115888"/>
            <a:ext cx="4103687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 flipV="1">
            <a:off x="2268538" y="6813550"/>
            <a:ext cx="5111750" cy="0"/>
          </a:xfrm>
          <a:prstGeom prst="line">
            <a:avLst/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41" name="AutoShape 17"/>
          <p:cNvSpPr>
            <a:spLocks/>
          </p:cNvSpPr>
          <p:nvPr userDrawn="1"/>
        </p:nvSpPr>
        <p:spPr bwMode="auto">
          <a:xfrm flipH="1">
            <a:off x="8172450" y="115888"/>
            <a:ext cx="936625" cy="6697662"/>
          </a:xfrm>
          <a:prstGeom prst="leftBracket">
            <a:avLst>
              <a:gd name="adj" fmla="val 59590"/>
            </a:avLst>
          </a:prstGeom>
          <a:noFill/>
          <a:ln w="2857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900113" y="6597650"/>
            <a:ext cx="352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solidFill>
                  <a:srgbClr val="99CCFF"/>
                </a:solidFill>
                <a:latin typeface="Comic Sans MS" pitchFamily="66" charset="0"/>
              </a:rPr>
              <a:t>©Monzur Kabir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7596188" y="6597650"/>
            <a:ext cx="554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99CCFF"/>
                </a:solidFill>
                <a:latin typeface="Times New Roman" pitchFamily="18" charset="0"/>
              </a:rPr>
              <a:t>of 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2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10.xml"/><Relationship Id="rId9" Type="http://schemas.openxmlformats.org/officeDocument/2006/relationships/slide" Target="slide16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iq.com/definition/Image:Condensators.JPG" TargetMode="External"/><Relationship Id="rId3" Type="http://schemas.openxmlformats.org/officeDocument/2006/relationships/notesSlide" Target="../notesSlides/notesSlide9.xml"/><Relationship Id="rId7" Type="http://schemas.openxmlformats.org/officeDocument/2006/relationships/slide" Target="slide1.xml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hyperlink" Target="http://www.johansondielectric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hyperlink" Target="http://www.oilfield.de/download/techtabs/electron/ccode00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elexp.com/t_capaci.htm" TargetMode="External"/><Relationship Id="rId5" Type="http://schemas.openxmlformats.org/officeDocument/2006/relationships/hyperlink" Target="http://www.twysted-pair.com/capidcds.htm" TargetMode="External"/><Relationship Id="rId4" Type="http://schemas.openxmlformats.org/officeDocument/2006/relationships/slide" Target="slide1.xml"/><Relationship Id="rId9" Type="http://schemas.openxmlformats.org/officeDocument/2006/relationships/hyperlink" Target="http://my.execpc.com/~endlr/marking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hyperlink" Target="http://www.aoc.nrao.edu/~pharden/ref/_caps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www.wordiq.com/definition/Image:Inductors-photo.JPG" TargetMode="External"/><Relationship Id="rId7" Type="http://schemas.openxmlformats.org/officeDocument/2006/relationships/hyperlink" Target="http://www.wordiq.com/definition/Inductor" TargetMode="Externa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11" Type="http://schemas.openxmlformats.org/officeDocument/2006/relationships/hyperlink" Target="http://www.cambion.co.uk/Main/catalogue_inductive.htm" TargetMode="External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33.jpeg"/><Relationship Id="rId9" Type="http://schemas.openxmlformats.org/officeDocument/2006/relationships/hyperlink" Target="http://www.epcos.com/inf/30/db/emc_00/01810183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ambion.co.uk/Main/coilform-shielded.htm" TargetMode="External"/><Relationship Id="rId5" Type="http://schemas.openxmlformats.org/officeDocument/2006/relationships/hyperlink" Target="http://www.standexelectronics.com/ser308a.htm" TargetMode="Externa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hyperlink" Target="http://www.elexp.com/t_induct.htm" TargetMode="Externa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slide" Target="slide2.xml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hyperlink" Target="http://training.ipc.org/demos/pdf/drm18g.pdf" TargetMode="External"/><Relationship Id="rId3" Type="http://schemas.openxmlformats.org/officeDocument/2006/relationships/notesSlide" Target="../notesSlides/notesSlide2.xml"/><Relationship Id="rId7" Type="http://schemas.openxmlformats.org/officeDocument/2006/relationships/slide" Target="slide17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11" Type="http://schemas.openxmlformats.org/officeDocument/2006/relationships/oleObject" Target="../embeddings/oleObject4.bin"/><Relationship Id="rId5" Type="http://schemas.openxmlformats.org/officeDocument/2006/relationships/slide" Target="slide11.xml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3.bin"/><Relationship Id="rId4" Type="http://schemas.openxmlformats.org/officeDocument/2006/relationships/slide" Target="slide5.xml"/><Relationship Id="rId9" Type="http://schemas.openxmlformats.org/officeDocument/2006/relationships/oleObject" Target="../embeddings/oleObject2.bin"/><Relationship Id="rId14" Type="http://schemas.openxmlformats.org/officeDocument/2006/relationships/hyperlink" Target="http://www.kpsec.freeuk.com/solder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diq.com/definition/Resistor" TargetMode="Externa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jpeg"/><Relationship Id="rId10" Type="http://schemas.openxmlformats.org/officeDocument/2006/relationships/oleObject" Target="../embeddings/oleObject9.bin"/><Relationship Id="rId4" Type="http://schemas.openxmlformats.org/officeDocument/2006/relationships/hyperlink" Target="http://www.wordiq.com/definition/Image:Resistors-photo.JPG" TargetMode="External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rface-mount_technolog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engstrom.com/nxl/3660/4_band_resistor_color_code_page.en.html" TargetMode="External"/><Relationship Id="rId5" Type="http://schemas.openxmlformats.org/officeDocument/2006/relationships/slide" Target="slide1.xml"/><Relationship Id="rId4" Type="http://schemas.openxmlformats.org/officeDocument/2006/relationships/hyperlink" Target="http://www.oilfield.de/download/techtabs/electron/ccode00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hyperlink" Target="http://www.lalena.com/audio/electronics/color/" TargetMode="External"/><Relationship Id="rId5" Type="http://schemas.openxmlformats.org/officeDocument/2006/relationships/slide" Target="slide1.xml"/><Relationship Id="rId4" Type="http://schemas.openxmlformats.org/officeDocument/2006/relationships/hyperlink" Target="http://www.vishay.com/docs/31509/csc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well.com/tech/components/resistor_valu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D6D476-CDDA-49E4-B589-799179380A8F}" type="slidenum">
              <a:rPr lang="fr-CA" smtClean="0">
                <a:latin typeface="Times New Roman" charset="0"/>
              </a:rPr>
              <a:pPr/>
              <a:t>1</a:t>
            </a:fld>
            <a:endParaRPr lang="fr-CA" smtClean="0"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597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smtClean="0">
                <a:latin typeface="Calibri" pitchFamily="34" charset="0"/>
              </a:rPr>
              <a:t>Composants électroniques passifs</a:t>
            </a:r>
          </a:p>
        </p:txBody>
      </p:sp>
      <p:graphicFrame>
        <p:nvGraphicFramePr>
          <p:cNvPr id="280663" name="Group 87"/>
          <p:cNvGraphicFramePr>
            <a:graphicFrameLocks noGrp="1"/>
          </p:cNvGraphicFramePr>
          <p:nvPr>
            <p:ph sz="half" idx="1"/>
          </p:nvPr>
        </p:nvGraphicFramePr>
        <p:xfrm>
          <a:off x="251521" y="1556792"/>
          <a:ext cx="8713268" cy="5108014"/>
        </p:xfrm>
        <a:graphic>
          <a:graphicData uri="http://schemas.openxmlformats.org/drawingml/2006/table">
            <a:tbl>
              <a:tblPr/>
              <a:tblGrid>
                <a:gridCol w="2048878"/>
                <a:gridCol w="2487626"/>
                <a:gridCol w="2160239"/>
                <a:gridCol w="2016525"/>
              </a:tblGrid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Symbole et Notation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Limite le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Accumulateur de charges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Accumulateur de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Apparence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Tr. 3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4" action="ppaction://hlinksldjump"/>
                        </a:rPr>
                        <a:t>10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5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5" action="ppaction://hlinksldjump"/>
                        </a:rPr>
                        <a:t>15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Unités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Ohm </a:t>
                      </a: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Farad (F)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Henry (H)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Autres Spécifications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Puissance max (W)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Tolérance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Tension max (V)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Tolérance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Courant max (A)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Tolérance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Identification de valeur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6" action="ppaction://hlinksldjump"/>
                        </a:rPr>
                        <a:t>Couleur (Tr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6" action="ppaction://hlinksldjump"/>
                        </a:rPr>
                        <a:t>. 6)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7" action="ppaction://hlinksldjump"/>
                        </a:rPr>
                        <a:t>Code (Tr.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7" action="ppaction://hlinksldjump"/>
                        </a:rPr>
                        <a:t>7)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8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8" action="ppaction://hlinksldjump"/>
                        </a:rPr>
                        <a:t> 12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9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9" action="ppaction://hlinksldjump"/>
                        </a:rPr>
                        <a:t>16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Valeur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10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10" action="ppaction://hlinksldjump"/>
                        </a:rPr>
                        <a:t> 8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11" action="ppaction://hlinksldjump"/>
                        </a:rPr>
                        <a:t>Tr.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hlinkClick r:id="rId11" action="ppaction://hlinksldjump"/>
                        </a:rPr>
                        <a:t>13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Valeurs typiques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à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dizaines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W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pF  à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milliers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/>
                        </a:rPr>
                        <a:t>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nH à </a:t>
                      </a:r>
                      <a:r>
                        <a:rPr kumimoji="0" lang="fr-CA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dizaines </a:t>
                      </a:r>
                      <a:r>
                        <a:rPr kumimoji="0" lang="fr-CA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mH</a:t>
                      </a:r>
                      <a:endParaRPr kumimoji="0" lang="fr-CA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0623" name="Group 47"/>
          <p:cNvGraphicFramePr>
            <a:graphicFrameLocks noGrp="1"/>
          </p:cNvGraphicFramePr>
          <p:nvPr/>
        </p:nvGraphicFramePr>
        <p:xfrm>
          <a:off x="2339752" y="1052736"/>
          <a:ext cx="6624735" cy="504032"/>
        </p:xfrm>
        <a:graphic>
          <a:graphicData uri="http://schemas.openxmlformats.org/drawingml/2006/table">
            <a:tbl>
              <a:tblPr/>
              <a:tblGrid>
                <a:gridCol w="2448272"/>
                <a:gridCol w="2160240"/>
                <a:gridCol w="2016223"/>
              </a:tblGrid>
              <a:tr h="504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Condensateur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Inducteur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66" name="Picture 5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6583" y="1610323"/>
            <a:ext cx="1299394" cy="594541"/>
          </a:xfrm>
          <a:prstGeom prst="rect">
            <a:avLst/>
          </a:prstGeom>
          <a:noFill/>
        </p:spPr>
      </p:pic>
      <p:pic>
        <p:nvPicPr>
          <p:cNvPr id="13367" name="Picture 5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8607" y="1602561"/>
            <a:ext cx="939577" cy="595953"/>
          </a:xfrm>
          <a:prstGeom prst="rect">
            <a:avLst/>
          </a:prstGeom>
          <a:noFill/>
        </p:spPr>
      </p:pic>
      <p:pic>
        <p:nvPicPr>
          <p:cNvPr id="13368" name="Picture 5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1625404"/>
            <a:ext cx="1224136" cy="569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11FACE-F250-4512-9361-6E075A5C7698}" type="slidenum">
              <a:rPr lang="en-US" smtClean="0">
                <a:latin typeface="Times New Roman" charset="0"/>
              </a:rPr>
              <a:pPr/>
              <a:t>10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125" name="Rectangle 24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 smtClean="0">
                <a:latin typeface="Calibri" pitchFamily="34" charset="0"/>
              </a:rPr>
              <a:t>Exemples</a:t>
            </a:r>
            <a:r>
              <a:rPr lang="en-US" sz="3600" dirty="0" smtClean="0">
                <a:latin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</a:rPr>
              <a:t>condensateurs</a:t>
            </a:r>
            <a:endParaRPr lang="en-US" sz="3600" i="1" dirty="0" smtClean="0">
              <a:latin typeface="Calibri" pitchFamily="34" charset="0"/>
            </a:endParaRPr>
          </a:p>
        </p:txBody>
      </p:sp>
      <p:pic>
        <p:nvPicPr>
          <p:cNvPr id="5126" name="Picture 42" descr="Condensato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981075"/>
            <a:ext cx="4897438" cy="1765300"/>
          </a:xfrm>
          <a:noFill/>
        </p:spPr>
      </p:pic>
      <p:graphicFrame>
        <p:nvGraphicFramePr>
          <p:cNvPr id="5122" name="Object 49"/>
          <p:cNvGraphicFramePr>
            <a:graphicFrameLocks noChangeAspect="1"/>
          </p:cNvGraphicFramePr>
          <p:nvPr>
            <p:ph sz="quarter" idx="2"/>
          </p:nvPr>
        </p:nvGraphicFramePr>
        <p:xfrm>
          <a:off x="323850" y="2852738"/>
          <a:ext cx="4824413" cy="1347787"/>
        </p:xfrm>
        <a:graphic>
          <a:graphicData uri="http://schemas.openxmlformats.org/presentationml/2006/ole">
            <p:oleObj spid="_x0000_s5122" name="Bitmap Image" r:id="rId5" imgW="3780952" imgH="1057423" progId="PBrush">
              <p:embed/>
            </p:oleObj>
          </a:graphicData>
        </a:graphic>
      </p:graphicFrame>
      <p:graphicFrame>
        <p:nvGraphicFramePr>
          <p:cNvPr id="5123" name="Object 52"/>
          <p:cNvGraphicFramePr>
            <a:graphicFrameLocks noChangeAspect="1"/>
          </p:cNvGraphicFramePr>
          <p:nvPr>
            <p:ph sz="quarter" idx="3"/>
          </p:nvPr>
        </p:nvGraphicFramePr>
        <p:xfrm>
          <a:off x="5364163" y="981075"/>
          <a:ext cx="2844800" cy="3095625"/>
        </p:xfrm>
        <a:graphic>
          <a:graphicData uri="http://schemas.openxmlformats.org/presentationml/2006/ole">
            <p:oleObj spid="_x0000_s5123" name="Bitmap Image" r:id="rId6" imgW="2257740" imgH="2457143" progId="PBrush">
              <p:embed/>
            </p:oleObj>
          </a:graphicData>
        </a:graphic>
      </p:graphicFrame>
      <p:sp>
        <p:nvSpPr>
          <p:cNvPr id="512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" name="Rectangle 3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9" name="Rectangle 3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30" name="AutoShape 4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45"/>
          <p:cNvSpPr>
            <a:spLocks noChangeArrowheads="1"/>
          </p:cNvSpPr>
          <p:nvPr/>
        </p:nvSpPr>
        <p:spPr bwMode="auto">
          <a:xfrm>
            <a:off x="179388" y="2349500"/>
            <a:ext cx="516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FF0000"/>
                </a:solidFill>
                <a:hlinkClick r:id="rId8"/>
              </a:rPr>
              <a:t>http://www.wordiq.com/definition/Image:Condensators.JPG</a:t>
            </a:r>
            <a:r>
              <a:rPr lang="en-CA" sz="1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1042988" y="3716338"/>
            <a:ext cx="350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99CCFF"/>
                </a:solidFill>
              </a:rPr>
              <a:t>Source: Basic Electronics, Bernard Grob</a:t>
            </a:r>
          </a:p>
        </p:txBody>
      </p:sp>
      <p:sp>
        <p:nvSpPr>
          <p:cNvPr id="5133" name="Text Box 54"/>
          <p:cNvSpPr txBox="1">
            <a:spLocks noChangeArrowheads="1"/>
          </p:cNvSpPr>
          <p:nvPr/>
        </p:nvSpPr>
        <p:spPr bwMode="auto">
          <a:xfrm>
            <a:off x="2627313" y="4437063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/>
              <a:t>Through-Hole</a:t>
            </a:r>
          </a:p>
        </p:txBody>
      </p:sp>
      <p:sp>
        <p:nvSpPr>
          <p:cNvPr id="5134" name="Text Box 55"/>
          <p:cNvSpPr txBox="1">
            <a:spLocks noChangeArrowheads="1"/>
          </p:cNvSpPr>
          <p:nvPr/>
        </p:nvSpPr>
        <p:spPr bwMode="auto">
          <a:xfrm>
            <a:off x="4211638" y="4581525"/>
            <a:ext cx="742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dirty="0" smtClean="0"/>
              <a:t>SMD </a:t>
            </a:r>
            <a:endParaRPr lang="en-CA" sz="1800" dirty="0"/>
          </a:p>
        </p:txBody>
      </p:sp>
      <p:pic>
        <p:nvPicPr>
          <p:cNvPr id="5135" name="Picture 56" descr="jdipic">
            <a:hlinkClick r:id="rId9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795963" y="4508500"/>
            <a:ext cx="2232025" cy="1816100"/>
          </a:xfrm>
        </p:spPr>
      </p:pic>
      <p:grpSp>
        <p:nvGrpSpPr>
          <p:cNvPr id="5136" name="Group 60"/>
          <p:cNvGrpSpPr>
            <a:grpSpLocks/>
          </p:cNvGrpSpPr>
          <p:nvPr/>
        </p:nvGrpSpPr>
        <p:grpSpPr bwMode="auto">
          <a:xfrm>
            <a:off x="323850" y="4365625"/>
            <a:ext cx="1871663" cy="1727200"/>
            <a:chOff x="204" y="2750"/>
            <a:chExt cx="1179" cy="1088"/>
          </a:xfrm>
        </p:grpSpPr>
        <p:pic>
          <p:nvPicPr>
            <p:cNvPr id="5139" name="Picture 58" descr="4-2.jpg (3941 bytes)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04" y="2750"/>
              <a:ext cx="1179" cy="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 Box 59"/>
            <p:cNvSpPr txBox="1">
              <a:spLocks noChangeArrowheads="1"/>
            </p:cNvSpPr>
            <p:nvPr/>
          </p:nvSpPr>
          <p:spPr bwMode="auto">
            <a:xfrm>
              <a:off x="282" y="2763"/>
              <a:ext cx="7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800"/>
                <a:t>Capacitor </a:t>
              </a:r>
            </a:p>
            <a:p>
              <a:r>
                <a:rPr lang="en-CA" sz="1800"/>
                <a:t>Network</a:t>
              </a:r>
            </a:p>
          </p:txBody>
        </p:sp>
      </p:grpSp>
      <p:pic>
        <p:nvPicPr>
          <p:cNvPr id="5137" name="Picture 62" descr="engineeringlab_1806_134407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5300663"/>
            <a:ext cx="11334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Line 63"/>
          <p:cNvSpPr>
            <a:spLocks noChangeShapeType="1"/>
          </p:cNvSpPr>
          <p:nvPr/>
        </p:nvSpPr>
        <p:spPr bwMode="auto">
          <a:xfrm flipH="1">
            <a:off x="3059113" y="1052513"/>
            <a:ext cx="3600450" cy="5400675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2C04062-BFF0-4137-95B9-0BF486BD5EE6}" type="slidenum">
              <a:rPr lang="en-US" smtClean="0">
                <a:latin typeface="Times New Roman" charset="0"/>
              </a:rPr>
              <a:pPr/>
              <a:t>11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 smtClean="0">
                <a:latin typeface="Calibri" pitchFamily="34" charset="0"/>
              </a:rPr>
              <a:t>Exemples</a:t>
            </a:r>
            <a:r>
              <a:rPr lang="en-US" sz="3600" dirty="0" smtClean="0">
                <a:latin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</a:rPr>
              <a:t>condensateurs</a:t>
            </a:r>
            <a:r>
              <a:rPr lang="en-US" sz="3600" dirty="0" smtClean="0">
                <a:latin typeface="Calibri" pitchFamily="34" charset="0"/>
              </a:rPr>
              <a:t> variables</a:t>
            </a:r>
            <a:endParaRPr lang="en-US" sz="3600" i="1" dirty="0" smtClean="0">
              <a:latin typeface="Calibri" pitchFamily="34" charset="0"/>
            </a:endParaRPr>
          </a:p>
        </p:txBody>
      </p:sp>
      <p:pic>
        <p:nvPicPr>
          <p:cNvPr id="17412" name="Picture 7" descr="av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1844675"/>
            <a:ext cx="3221038" cy="2451100"/>
          </a:xfrm>
          <a:noFill/>
        </p:spPr>
      </p:pic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5" name="Picture 12" descr="variable capaci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2420938"/>
            <a:ext cx="1473200" cy="1371600"/>
          </a:xfrm>
          <a:noFill/>
        </p:spPr>
      </p:pic>
      <p:sp>
        <p:nvSpPr>
          <p:cNvPr id="17416" name="AutoShape 1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399051-01DA-4B4C-9F3C-DF849995C2BA}" type="slidenum">
              <a:rPr lang="en-US" smtClean="0">
                <a:latin typeface="Times New Roman" charset="0"/>
              </a:rPr>
              <a:pPr/>
              <a:t>12</a:t>
            </a:fld>
            <a:endParaRPr lang="en-US" smtClean="0">
              <a:latin typeface="Times New Roman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Code des valeurs</a:t>
            </a:r>
            <a:endParaRPr lang="fr-CA" sz="3600" i="1" dirty="0" smtClean="0">
              <a:latin typeface="Calibri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0" name="AutoShape 15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155"/>
          <p:cNvSpPr txBox="1">
            <a:spLocks noChangeArrowheads="1"/>
          </p:cNvSpPr>
          <p:nvPr/>
        </p:nvSpPr>
        <p:spPr bwMode="auto">
          <a:xfrm rot="-5400000">
            <a:off x="4426743" y="2205832"/>
            <a:ext cx="36115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Pour plus :</a:t>
            </a:r>
          </a:p>
          <a:p>
            <a:r>
              <a:rPr lang="en-CA"/>
              <a:t> </a:t>
            </a:r>
            <a:r>
              <a:rPr lang="en-CA">
                <a:hlinkClick r:id="rId5"/>
              </a:rPr>
              <a:t>http://www.twysted-pair.com/capidcds.htm</a:t>
            </a:r>
            <a:r>
              <a:rPr lang="en-CA"/>
              <a:t> </a:t>
            </a:r>
          </a:p>
        </p:txBody>
      </p:sp>
      <p:sp>
        <p:nvSpPr>
          <p:cNvPr id="6152" name="Rectangle 158"/>
          <p:cNvSpPr>
            <a:spLocks noChangeArrowheads="1"/>
          </p:cNvSpPr>
          <p:nvPr/>
        </p:nvSpPr>
        <p:spPr bwMode="auto">
          <a:xfrm rot="-5400000">
            <a:off x="3462338" y="2595562"/>
            <a:ext cx="362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Ref:  </a:t>
            </a:r>
            <a:r>
              <a:rPr lang="en-CA" sz="1600">
                <a:hlinkClick r:id="rId6"/>
              </a:rPr>
              <a:t>http://www.elexp.com/t_capaci.htm</a:t>
            </a:r>
            <a:r>
              <a:rPr lang="en-CA"/>
              <a:t> </a:t>
            </a:r>
          </a:p>
        </p:txBody>
      </p:sp>
      <p:sp>
        <p:nvSpPr>
          <p:cNvPr id="6153" name="Text Box 159"/>
          <p:cNvSpPr txBox="1">
            <a:spLocks noChangeArrowheads="1"/>
          </p:cNvSpPr>
          <p:nvPr/>
        </p:nvSpPr>
        <p:spPr bwMode="auto">
          <a:xfrm rot="-5400000">
            <a:off x="5563394" y="2223294"/>
            <a:ext cx="3605212" cy="101600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Capacitor Color Code:</a:t>
            </a:r>
          </a:p>
          <a:p>
            <a:r>
              <a:rPr lang="en-CA">
                <a:hlinkClick r:id="rId7"/>
              </a:rPr>
              <a:t>http://www.oilfield.de/download/techtabs/electron/ccode001.pdf</a:t>
            </a:r>
            <a:endParaRPr lang="en-CA"/>
          </a:p>
        </p:txBody>
      </p:sp>
      <p:grpSp>
        <p:nvGrpSpPr>
          <p:cNvPr id="6154" name="Group 162"/>
          <p:cNvGrpSpPr>
            <a:grpSpLocks/>
          </p:cNvGrpSpPr>
          <p:nvPr/>
        </p:nvGrpSpPr>
        <p:grpSpPr bwMode="auto">
          <a:xfrm>
            <a:off x="468313" y="836613"/>
            <a:ext cx="4686300" cy="5665787"/>
            <a:chOff x="521" y="527"/>
            <a:chExt cx="2952" cy="3569"/>
          </a:xfrm>
        </p:grpSpPr>
        <p:graphicFrame>
          <p:nvGraphicFramePr>
            <p:cNvPr id="6146" name="Object 156"/>
            <p:cNvGraphicFramePr>
              <a:graphicFrameLocks noChangeAspect="1"/>
            </p:cNvGraphicFramePr>
            <p:nvPr/>
          </p:nvGraphicFramePr>
          <p:xfrm>
            <a:off x="521" y="527"/>
            <a:ext cx="2952" cy="3357"/>
          </p:xfrm>
          <a:graphic>
            <a:graphicData uri="http://schemas.openxmlformats.org/presentationml/2006/ole">
              <p:oleObj spid="_x0000_s6146" name="Bitmap Image" r:id="rId8" imgW="3200000" imgH="3638095" progId="PBrush">
                <p:embed/>
              </p:oleObj>
            </a:graphicData>
          </a:graphic>
        </p:graphicFrame>
        <p:sp>
          <p:nvSpPr>
            <p:cNvPr id="6156" name="Text Box 160"/>
            <p:cNvSpPr txBox="1">
              <a:spLocks noChangeArrowheads="1"/>
            </p:cNvSpPr>
            <p:nvPr/>
          </p:nvSpPr>
          <p:spPr bwMode="auto">
            <a:xfrm>
              <a:off x="521" y="3884"/>
              <a:ext cx="28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b="1"/>
                <a:t>4R7 = 4.7 </a:t>
              </a:r>
              <a:r>
                <a:rPr lang="en-CA" sz="1600" b="1">
                  <a:latin typeface="Symbol" pitchFamily="18" charset="2"/>
                </a:rPr>
                <a:t>m</a:t>
              </a:r>
              <a:r>
                <a:rPr lang="en-CA" sz="1600" b="1"/>
                <a:t>F      4N7 = 4.7 nF      4P7 = 4.7 pF</a:t>
              </a:r>
            </a:p>
          </p:txBody>
        </p:sp>
        <p:sp>
          <p:nvSpPr>
            <p:cNvPr id="6157" name="Text Box 161"/>
            <p:cNvSpPr txBox="1">
              <a:spLocks noChangeArrowheads="1"/>
            </p:cNvSpPr>
            <p:nvPr/>
          </p:nvSpPr>
          <p:spPr bwMode="auto">
            <a:xfrm>
              <a:off x="1202" y="3113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 </a:t>
              </a:r>
              <a:r>
                <a:rPr lang="en-CA" sz="1600"/>
                <a:t>or r</a:t>
              </a:r>
            </a:p>
          </p:txBody>
        </p:sp>
      </p:grpSp>
      <p:sp>
        <p:nvSpPr>
          <p:cNvPr id="6155" name="Rectangle 13"/>
          <p:cNvSpPr>
            <a:spLocks noChangeArrowheads="1"/>
          </p:cNvSpPr>
          <p:nvPr/>
        </p:nvSpPr>
        <p:spPr bwMode="auto">
          <a:xfrm rot="-5400000">
            <a:off x="6599238" y="2360613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9"/>
              </a:rPr>
              <a:t>http://my.execpc.com/~endlr/markings.html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AB53C9-1FBE-4BFD-B43D-D4FA4F7991CD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Valeurs standard</a:t>
            </a:r>
            <a:endParaRPr lang="fr-CA" sz="3600" i="1" dirty="0" smtClean="0">
              <a:latin typeface="Calibri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84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341438"/>
            <a:ext cx="7272337" cy="3324225"/>
          </a:xfrm>
          <a:noFill/>
        </p:spPr>
      </p:pic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1042988" y="4652963"/>
            <a:ext cx="470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Ref: </a:t>
            </a:r>
            <a:r>
              <a:rPr lang="en-CA" sz="1600">
                <a:hlinkClick r:id="rId4"/>
              </a:rPr>
              <a:t>http://www.aoc.nrao.edu/~pharden/ref/_caps.pdf</a:t>
            </a:r>
            <a:r>
              <a:rPr lang="en-CA" sz="1600"/>
              <a:t> </a:t>
            </a:r>
          </a:p>
        </p:txBody>
      </p:sp>
      <p:sp>
        <p:nvSpPr>
          <p:cNvPr id="18441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11E052-5A8A-49DB-B364-39D9AF13F6C1}" type="slidenum">
              <a:rPr lang="en-US" smtClean="0">
                <a:latin typeface="Times New Roman" charset="0"/>
              </a:rPr>
              <a:pPr/>
              <a:t>14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9459" name="Rectangle 2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Exemples d’inducteurs</a:t>
            </a:r>
          </a:p>
        </p:txBody>
      </p:sp>
      <p:pic>
        <p:nvPicPr>
          <p:cNvPr id="19460" name="Picture 42" descr="Inductors">
            <a:hlinkClick r:id="rId3" tooltip="Inductors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4213" y="1052513"/>
            <a:ext cx="3810000" cy="1730375"/>
          </a:xfrm>
        </p:spPr>
      </p:pic>
      <p:pic>
        <p:nvPicPr>
          <p:cNvPr id="19461" name="Picture 4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1268413"/>
            <a:ext cx="1895475" cy="1428750"/>
          </a:xfrm>
          <a:noFill/>
        </p:spPr>
      </p:pic>
      <p:pic>
        <p:nvPicPr>
          <p:cNvPr id="19462" name="Picture 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435600" y="3429000"/>
            <a:ext cx="2009775" cy="1381125"/>
          </a:xfrm>
          <a:noFill/>
        </p:spPr>
      </p:pic>
      <p:sp>
        <p:nvSpPr>
          <p:cNvPr id="19463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4" name="Rectangle 3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3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44"/>
          <p:cNvSpPr>
            <a:spLocks noChangeArrowheads="1"/>
          </p:cNvSpPr>
          <p:nvPr/>
        </p:nvSpPr>
        <p:spPr bwMode="auto">
          <a:xfrm>
            <a:off x="684213" y="3141663"/>
            <a:ext cx="3789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hlinkClick r:id="rId7"/>
              </a:rPr>
              <a:t>http://www.wordiq.com/definition/Inductor</a:t>
            </a:r>
            <a:r>
              <a:rPr lang="en-CA" sz="1600"/>
              <a:t> </a:t>
            </a:r>
          </a:p>
        </p:txBody>
      </p:sp>
      <p:sp>
        <p:nvSpPr>
          <p:cNvPr id="19467" name="AutoShape 4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Text Box 56"/>
          <p:cNvSpPr txBox="1">
            <a:spLocks noChangeArrowheads="1"/>
          </p:cNvSpPr>
          <p:nvPr/>
        </p:nvSpPr>
        <p:spPr bwMode="auto">
          <a:xfrm>
            <a:off x="735013" y="2801938"/>
            <a:ext cx="226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/>
              <a:t>Wire-wound Inductors</a:t>
            </a:r>
          </a:p>
        </p:txBody>
      </p:sp>
      <p:sp>
        <p:nvSpPr>
          <p:cNvPr id="19469" name="Text Box 57"/>
          <p:cNvSpPr txBox="1">
            <a:spLocks noChangeArrowheads="1"/>
          </p:cNvSpPr>
          <p:nvPr/>
        </p:nvSpPr>
        <p:spPr bwMode="auto">
          <a:xfrm>
            <a:off x="5364163" y="2781300"/>
            <a:ext cx="226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/>
              <a:t>Wire-wound Inductors</a:t>
            </a:r>
          </a:p>
        </p:txBody>
      </p:sp>
      <p:sp>
        <p:nvSpPr>
          <p:cNvPr id="19470" name="Rectangle 58"/>
          <p:cNvSpPr>
            <a:spLocks noChangeArrowheads="1"/>
          </p:cNvSpPr>
          <p:nvPr/>
        </p:nvSpPr>
        <p:spPr bwMode="auto">
          <a:xfrm>
            <a:off x="5580063" y="4797425"/>
            <a:ext cx="281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Ferrite drum wire-wound </a:t>
            </a:r>
          </a:p>
        </p:txBody>
      </p:sp>
      <p:sp>
        <p:nvSpPr>
          <p:cNvPr id="19471" name="Rectangle 59"/>
          <p:cNvSpPr>
            <a:spLocks noChangeArrowheads="1"/>
          </p:cNvSpPr>
          <p:nvPr/>
        </p:nvSpPr>
        <p:spPr bwMode="auto">
          <a:xfrm>
            <a:off x="5508625" y="515778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>
                <a:hlinkClick r:id="rId9"/>
              </a:rPr>
              <a:t>http://www.epcos.com/inf/30/db/emc_00/01810183.pdf</a:t>
            </a:r>
            <a:r>
              <a:rPr lang="en-CA"/>
              <a:t> </a:t>
            </a:r>
          </a:p>
        </p:txBody>
      </p:sp>
      <p:pic>
        <p:nvPicPr>
          <p:cNvPr id="19472" name="Picture 61" descr="coil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6732588" y="1268413"/>
            <a:ext cx="1943100" cy="1446212"/>
          </a:xfrm>
          <a:noFill/>
        </p:spPr>
      </p:pic>
      <p:sp>
        <p:nvSpPr>
          <p:cNvPr id="19473" name="Rectangle 63"/>
          <p:cNvSpPr>
            <a:spLocks noChangeArrowheads="1"/>
          </p:cNvSpPr>
          <p:nvPr/>
        </p:nvSpPr>
        <p:spPr bwMode="auto">
          <a:xfrm>
            <a:off x="684213" y="5589588"/>
            <a:ext cx="3168650" cy="895350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For More:</a:t>
            </a:r>
          </a:p>
          <a:p>
            <a:r>
              <a:rPr lang="en-CA" sz="1600">
                <a:hlinkClick r:id="rId11"/>
              </a:rPr>
              <a:t>http://www.cambion.co.uk/Main/catalogue_inductive.htm</a:t>
            </a:r>
            <a:r>
              <a:rPr lang="en-CA" sz="1600"/>
              <a:t> </a:t>
            </a:r>
          </a:p>
        </p:txBody>
      </p:sp>
      <p:grpSp>
        <p:nvGrpSpPr>
          <p:cNvPr id="19474" name="Group 66"/>
          <p:cNvGrpSpPr>
            <a:grpSpLocks/>
          </p:cNvGrpSpPr>
          <p:nvPr/>
        </p:nvGrpSpPr>
        <p:grpSpPr bwMode="auto">
          <a:xfrm>
            <a:off x="827088" y="4149725"/>
            <a:ext cx="3024187" cy="1150938"/>
            <a:chOff x="521" y="2614"/>
            <a:chExt cx="1650" cy="582"/>
          </a:xfrm>
        </p:grpSpPr>
        <p:pic>
          <p:nvPicPr>
            <p:cNvPr id="19475" name="Picture 6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1" y="2614"/>
              <a:ext cx="1650" cy="582"/>
            </a:xfrm>
            <a:prstGeom prst="rect">
              <a:avLst/>
            </a:prstGeom>
            <a:noFill/>
            <a:ln w="9525">
              <a:solidFill>
                <a:srgbClr val="99CCFF"/>
              </a:solidFill>
              <a:miter lim="800000"/>
              <a:headEnd/>
              <a:tailEnd/>
            </a:ln>
          </p:spPr>
        </p:pic>
        <p:sp>
          <p:nvSpPr>
            <p:cNvPr id="19476" name="Text Box 65"/>
            <p:cNvSpPr txBox="1">
              <a:spLocks noChangeArrowheads="1"/>
            </p:cNvSpPr>
            <p:nvPr/>
          </p:nvSpPr>
          <p:spPr bwMode="auto">
            <a:xfrm>
              <a:off x="1565" y="2614"/>
              <a:ext cx="357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800"/>
                <a:t>SMT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6724BD-1455-4FF8-BD25-7E706C3CBA9C}" type="slidenum">
              <a:rPr lang="en-US" smtClean="0">
                <a:latin typeface="Times New Roman" charset="0"/>
              </a:rPr>
              <a:pPr/>
              <a:t>15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Exemples d’inducteurs variables</a:t>
            </a:r>
            <a:endParaRPr lang="fr-CA" sz="3600" i="1" dirty="0" smtClean="0">
              <a:latin typeface="Calibri" pitchFamily="34" charset="0"/>
            </a:endParaRPr>
          </a:p>
        </p:txBody>
      </p:sp>
      <p:pic>
        <p:nvPicPr>
          <p:cNvPr id="20484" name="Picture 7" descr="Variable Inducto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268413"/>
            <a:ext cx="2232025" cy="1066800"/>
          </a:xfrm>
          <a:noFill/>
        </p:spPr>
      </p:pic>
      <p:pic>
        <p:nvPicPr>
          <p:cNvPr id="20485" name="Picture 10" descr="RF Variable Induc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3350" y="3213100"/>
            <a:ext cx="1943100" cy="1476375"/>
          </a:xfrm>
          <a:noFill/>
        </p:spPr>
      </p:pic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1116013" y="4581525"/>
            <a:ext cx="4192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hlinkClick r:id="rId5"/>
              </a:rPr>
              <a:t>http://www.standexelectronics.com/ser308a.htm</a:t>
            </a:r>
            <a:r>
              <a:rPr lang="en-CA"/>
              <a:t> </a:t>
            </a:r>
          </a:p>
        </p:txBody>
      </p:sp>
      <p:pic>
        <p:nvPicPr>
          <p:cNvPr id="20490" name="Picture 14" descr="Shielded Coil forms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3348038" y="1196975"/>
            <a:ext cx="968375" cy="1150938"/>
          </a:xfrm>
        </p:spPr>
      </p:pic>
      <p:sp>
        <p:nvSpPr>
          <p:cNvPr id="20491" name="Rectangle 16"/>
          <p:cNvSpPr>
            <a:spLocks noChangeArrowheads="1"/>
          </p:cNvSpPr>
          <p:nvPr/>
        </p:nvSpPr>
        <p:spPr bwMode="auto">
          <a:xfrm>
            <a:off x="1187450" y="2349500"/>
            <a:ext cx="511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http://www.cambion.co.uk/Main/coilform-shielded.htm</a:t>
            </a:r>
          </a:p>
        </p:txBody>
      </p:sp>
      <p:sp>
        <p:nvSpPr>
          <p:cNvPr id="20492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CF82E9-B559-409C-AE93-DDC6CFC03670}" type="slidenum">
              <a:rPr lang="en-US" smtClean="0">
                <a:latin typeface="Times New Roman" charset="0"/>
              </a:rPr>
              <a:pPr/>
              <a:t>16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Code des couleurs</a:t>
            </a:r>
            <a:endParaRPr lang="fr-CA" sz="3600" i="1" dirty="0" smtClean="0">
              <a:latin typeface="Calibri" pitchFamily="34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11" name="Picture 7" descr="inducto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836613"/>
            <a:ext cx="6769100" cy="5056187"/>
          </a:xfrm>
          <a:noFill/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1116013" y="6165850"/>
            <a:ext cx="6148387" cy="40005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CC3300"/>
                </a:solidFill>
              </a:rPr>
              <a:t>Code alphanumeric (</a:t>
            </a:r>
            <a:r>
              <a:rPr lang="en-CA">
                <a:solidFill>
                  <a:srgbClr val="CC3300"/>
                </a:solidFill>
                <a:hlinkClick r:id="rId4" action="ppaction://hlinksldjump"/>
              </a:rPr>
              <a:t>Similaire à celui des condensteurs</a:t>
            </a:r>
            <a:r>
              <a:rPr lang="en-CA">
                <a:solidFill>
                  <a:srgbClr val="CC3300"/>
                </a:solidFill>
              </a:rPr>
              <a:t>):</a:t>
            </a:r>
            <a:r>
              <a:rPr lang="en-CA"/>
              <a:t> 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971550" y="5781675"/>
            <a:ext cx="314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hlinkClick r:id="rId5"/>
              </a:rPr>
              <a:t>http://www.elexp.com/t_induct.htm</a:t>
            </a:r>
            <a:r>
              <a:rPr lang="en-CA" sz="1600"/>
              <a:t> </a:t>
            </a:r>
          </a:p>
        </p:txBody>
      </p:sp>
      <p:sp>
        <p:nvSpPr>
          <p:cNvPr id="21514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F1E668-727F-424C-8ECF-840B085FD8E0}" type="slidenum">
              <a:rPr lang="en-US" smtClean="0">
                <a:latin typeface="Times New Roman" charset="0"/>
              </a:rPr>
              <a:pPr/>
              <a:t>17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Combinaisons en série et en parallèle </a:t>
            </a:r>
            <a:endParaRPr lang="fr-CA" sz="3600" i="1" dirty="0" smtClean="0">
              <a:latin typeface="Calibri" pitchFamily="34" charset="0"/>
            </a:endParaRP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8"/>
          <p:cNvGraphicFramePr>
            <a:graphicFrameLocks noChangeAspect="1"/>
          </p:cNvGraphicFramePr>
          <p:nvPr>
            <p:ph idx="1"/>
          </p:nvPr>
        </p:nvGraphicFramePr>
        <p:xfrm>
          <a:off x="827088" y="1689323"/>
          <a:ext cx="7632700" cy="3971925"/>
        </p:xfrm>
        <a:graphic>
          <a:graphicData uri="http://schemas.openxmlformats.org/presentationml/2006/ole">
            <p:oleObj spid="_x0000_s7170" name="Bitmap Image" r:id="rId4" imgW="3753374" imgH="1952898" progId="PBrush">
              <p:embed/>
            </p:oleObj>
          </a:graphicData>
        </a:graphic>
      </p:graphicFrame>
      <p:sp>
        <p:nvSpPr>
          <p:cNvPr id="7176" name="AutoShape 2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D9FBF08-F341-40C7-BB96-84117B6CBE5A}" type="slidenum">
              <a:rPr lang="en-US" smtClean="0">
                <a:latin typeface="Times New Roman" charset="0"/>
              </a:rPr>
              <a:pPr/>
              <a:t>2</a:t>
            </a:fld>
            <a:endParaRPr lang="en-US" smtClean="0">
              <a:latin typeface="Times New Roman" charset="0"/>
            </a:endParaRPr>
          </a:p>
        </p:txBody>
      </p:sp>
      <p:graphicFrame>
        <p:nvGraphicFramePr>
          <p:cNvPr id="175275" name="Group 171"/>
          <p:cNvGraphicFramePr>
            <a:graphicFrameLocks noGrp="1"/>
          </p:cNvGraphicFramePr>
          <p:nvPr/>
        </p:nvGraphicFramePr>
        <p:xfrm>
          <a:off x="684213" y="1904216"/>
          <a:ext cx="7777162" cy="3108960"/>
        </p:xfrm>
        <a:graphic>
          <a:graphicData uri="http://schemas.openxmlformats.org/drawingml/2006/table">
            <a:tbl>
              <a:tblPr/>
              <a:tblGrid>
                <a:gridCol w="1799555"/>
                <a:gridCol w="2016795"/>
                <a:gridCol w="2016125"/>
                <a:gridCol w="1944687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Version variable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Slide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 5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Slide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 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11</a:t>
                      </a: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Slide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 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15</a:t>
                      </a: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Symbole et Notation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Relationship entre tension et courant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(Loi d’Ohm)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(Loi de Faraday)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(Loi de Lenz)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Équivalence pour combinaisons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Tr. 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17</a:t>
                      </a: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Tr. 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17</a:t>
                      </a: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Tr. </a:t>
                      </a:r>
                      <a:r>
                        <a:rPr kumimoji="0" lang="fr-CA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17</a:t>
                      </a:r>
                      <a:endParaRPr kumimoji="0" lang="fr-C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6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Composants électroniques passifs </a:t>
            </a:r>
            <a:r>
              <a:rPr lang="fr-CA" sz="2000" i="1" dirty="0" smtClean="0">
                <a:latin typeface="Calibri" pitchFamily="34" charset="0"/>
              </a:rPr>
              <a:t>II</a:t>
            </a:r>
          </a:p>
        </p:txBody>
      </p:sp>
      <p:graphicFrame>
        <p:nvGraphicFramePr>
          <p:cNvPr id="1026" name="Object 142"/>
          <p:cNvGraphicFramePr>
            <a:graphicFrameLocks noChangeAspect="1"/>
          </p:cNvGraphicFramePr>
          <p:nvPr>
            <p:ph sz="half" idx="1"/>
          </p:nvPr>
        </p:nvGraphicFramePr>
        <p:xfrm>
          <a:off x="2771775" y="2263834"/>
          <a:ext cx="1439863" cy="658813"/>
        </p:xfrm>
        <a:graphic>
          <a:graphicData uri="http://schemas.openxmlformats.org/presentationml/2006/ole">
            <p:oleObj spid="_x0000_s1026" name="Bitmap Image" r:id="rId8" imgW="1790476" imgH="819048" progId="PBrush">
              <p:embed/>
            </p:oleObj>
          </a:graphicData>
        </a:graphic>
      </p:graphicFrame>
      <p:graphicFrame>
        <p:nvGraphicFramePr>
          <p:cNvPr id="1027" name="Object 144"/>
          <p:cNvGraphicFramePr>
            <a:graphicFrameLocks noChangeAspect="1"/>
          </p:cNvGraphicFramePr>
          <p:nvPr>
            <p:ph sz="quarter" idx="2"/>
          </p:nvPr>
        </p:nvGraphicFramePr>
        <p:xfrm>
          <a:off x="5003800" y="2263834"/>
          <a:ext cx="792163" cy="652463"/>
        </p:xfrm>
        <a:graphic>
          <a:graphicData uri="http://schemas.openxmlformats.org/presentationml/2006/ole">
            <p:oleObj spid="_x0000_s1027" name="Bitmap Image" r:id="rId9" imgW="1047619" imgH="838095" progId="PBrush">
              <p:embed/>
            </p:oleObj>
          </a:graphicData>
        </a:graphic>
      </p:graphicFrame>
      <p:graphicFrame>
        <p:nvGraphicFramePr>
          <p:cNvPr id="175175" name="Group 71"/>
          <p:cNvGraphicFramePr>
            <a:graphicFrameLocks noGrp="1"/>
          </p:cNvGraphicFramePr>
          <p:nvPr/>
        </p:nvGraphicFramePr>
        <p:xfrm>
          <a:off x="2413000" y="1470828"/>
          <a:ext cx="6048375" cy="433388"/>
        </p:xfrm>
        <a:graphic>
          <a:graphicData uri="http://schemas.openxmlformats.org/drawingml/2006/table">
            <a:tbl>
              <a:tblPr/>
              <a:tblGrid>
                <a:gridCol w="2087563"/>
                <a:gridCol w="2016125"/>
                <a:gridCol w="1944687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Resistance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Condensateur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Inducteur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8" name="Object 81"/>
          <p:cNvGraphicFramePr>
            <a:graphicFrameLocks noChangeAspect="1"/>
          </p:cNvGraphicFramePr>
          <p:nvPr/>
        </p:nvGraphicFramePr>
        <p:xfrm>
          <a:off x="4787900" y="3122523"/>
          <a:ext cx="1008063" cy="725487"/>
        </p:xfrm>
        <a:graphic>
          <a:graphicData uri="http://schemas.openxmlformats.org/presentationml/2006/ole">
            <p:oleObj spid="_x0000_s1028" name="Equation" r:id="rId10" imgW="545863" imgH="393529" progId="Equation.3">
              <p:embed/>
            </p:oleObj>
          </a:graphicData>
        </a:graphic>
      </p:graphicFrame>
      <p:graphicFrame>
        <p:nvGraphicFramePr>
          <p:cNvPr id="1029" name="Object 83"/>
          <p:cNvGraphicFramePr>
            <a:graphicFrameLocks noChangeAspect="1"/>
          </p:cNvGraphicFramePr>
          <p:nvPr/>
        </p:nvGraphicFramePr>
        <p:xfrm>
          <a:off x="6948488" y="3127930"/>
          <a:ext cx="936625" cy="673100"/>
        </p:xfrm>
        <a:graphic>
          <a:graphicData uri="http://schemas.openxmlformats.org/presentationml/2006/ole">
            <p:oleObj spid="_x0000_s1029" name="Equation" r:id="rId11" imgW="545863" imgH="393529" progId="Equation.3">
              <p:embed/>
            </p:oleObj>
          </a:graphicData>
        </a:graphic>
      </p:graphicFrame>
      <p:graphicFrame>
        <p:nvGraphicFramePr>
          <p:cNvPr id="1030" name="Object 85"/>
          <p:cNvGraphicFramePr>
            <a:graphicFrameLocks noChangeAspect="1"/>
          </p:cNvGraphicFramePr>
          <p:nvPr/>
        </p:nvGraphicFramePr>
        <p:xfrm>
          <a:off x="2987675" y="3199938"/>
          <a:ext cx="792163" cy="341312"/>
        </p:xfrm>
        <a:graphic>
          <a:graphicData uri="http://schemas.openxmlformats.org/presentationml/2006/ole">
            <p:oleObj spid="_x0000_s1030" name="Equation" r:id="rId12" imgW="418918" imgH="177723" progId="Equation.3">
              <p:embed/>
            </p:oleObj>
          </a:graphicData>
        </a:graphic>
      </p:graphicFrame>
      <p:sp>
        <p:nvSpPr>
          <p:cNvPr id="1074" name="Text Box 91"/>
          <p:cNvSpPr txBox="1">
            <a:spLocks noChangeArrowheads="1"/>
          </p:cNvSpPr>
          <p:nvPr/>
        </p:nvSpPr>
        <p:spPr bwMode="auto">
          <a:xfrm>
            <a:off x="684213" y="5516563"/>
            <a:ext cx="637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>
                <a:solidFill>
                  <a:srgbClr val="FF0000"/>
                </a:solidFill>
              </a:rPr>
              <a:t>Pour plus d’info:</a:t>
            </a:r>
            <a:r>
              <a:rPr lang="en-CA" sz="1800"/>
              <a:t>  </a:t>
            </a:r>
            <a:r>
              <a:rPr lang="en-CA" sz="1800">
                <a:hlinkClick r:id="rId13"/>
              </a:rPr>
              <a:t>http://training.ipc.org/demos/pdf/drm18g.pdf</a:t>
            </a:r>
            <a:r>
              <a:rPr lang="en-CA" sz="1800"/>
              <a:t> </a:t>
            </a:r>
          </a:p>
          <a:p>
            <a:r>
              <a:rPr lang="en-CA" sz="1800"/>
              <a:t>and </a:t>
            </a:r>
            <a:r>
              <a:rPr lang="en-CA">
                <a:hlinkClick r:id="rId14"/>
              </a:rPr>
              <a:t>http://www.kpsec.freeuk.com/solder.htm</a:t>
            </a:r>
            <a:r>
              <a:rPr lang="en-CA"/>
              <a:t> </a:t>
            </a:r>
          </a:p>
        </p:txBody>
      </p:sp>
      <p:graphicFrame>
        <p:nvGraphicFramePr>
          <p:cNvPr id="1031" name="Object 146"/>
          <p:cNvGraphicFramePr>
            <a:graphicFrameLocks noChangeAspect="1"/>
          </p:cNvGraphicFramePr>
          <p:nvPr>
            <p:ph sz="quarter" idx="3"/>
          </p:nvPr>
        </p:nvGraphicFramePr>
        <p:xfrm>
          <a:off x="6804025" y="2263834"/>
          <a:ext cx="1371600" cy="638175"/>
        </p:xfrm>
        <a:graphic>
          <a:graphicData uri="http://schemas.openxmlformats.org/presentationml/2006/ole">
            <p:oleObj spid="_x0000_s1031" name="Bitmap Image" r:id="rId15" imgW="1371429" imgH="63826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8D00A88-83DA-4B6D-A326-263506283FF6}" type="slidenum">
              <a:rPr lang="en-US" smtClean="0">
                <a:latin typeface="Times New Roman" charset="0"/>
              </a:rPr>
              <a:pPr/>
              <a:t>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err="1" smtClean="0">
                <a:latin typeface="Calibri" pitchFamily="34" charset="0"/>
              </a:rPr>
              <a:t>Exemples</a:t>
            </a:r>
            <a:r>
              <a:rPr lang="en-US" sz="3600" dirty="0" smtClean="0">
                <a:latin typeface="Calibri" pitchFamily="34" charset="0"/>
              </a:rPr>
              <a:t> de </a:t>
            </a:r>
            <a:r>
              <a:rPr lang="en-US" sz="3600" dirty="0" err="1" smtClean="0">
                <a:latin typeface="Calibri" pitchFamily="34" charset="0"/>
              </a:rPr>
              <a:t>résistances</a:t>
            </a:r>
            <a:endParaRPr lang="en-US" sz="3600" dirty="0" smtClean="0">
              <a:latin typeface="Calibri" pitchFamily="34" charset="0"/>
            </a:endParaRPr>
          </a:p>
        </p:txBody>
      </p:sp>
      <p:pic>
        <p:nvPicPr>
          <p:cNvPr id="2055" name="Picture 42" descr="A few resistor types">
            <a:hlinkClick r:id="rId4" tooltip="A few resistor types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188" y="3141663"/>
            <a:ext cx="3384550" cy="2638425"/>
          </a:xfrm>
          <a:ln>
            <a:solidFill>
              <a:srgbClr val="99CCFF"/>
            </a:solidFill>
          </a:ln>
        </p:spPr>
      </p:pic>
      <p:graphicFrame>
        <p:nvGraphicFramePr>
          <p:cNvPr id="2050" name="Object 52"/>
          <p:cNvGraphicFramePr>
            <a:graphicFrameLocks noChangeAspect="1"/>
          </p:cNvGraphicFramePr>
          <p:nvPr>
            <p:ph sz="quarter" idx="2"/>
          </p:nvPr>
        </p:nvGraphicFramePr>
        <p:xfrm>
          <a:off x="611188" y="908050"/>
          <a:ext cx="3384550" cy="2016125"/>
        </p:xfrm>
        <a:graphic>
          <a:graphicData uri="http://schemas.openxmlformats.org/presentationml/2006/ole">
            <p:oleObj spid="_x0000_s2050" name="Bitmap Image" r:id="rId6" imgW="4409524" imgH="3277057" progId="PBrush">
              <p:embed/>
            </p:oleObj>
          </a:graphicData>
        </a:graphic>
      </p:graphicFrame>
      <p:graphicFrame>
        <p:nvGraphicFramePr>
          <p:cNvPr id="2051" name="Object 54"/>
          <p:cNvGraphicFramePr>
            <a:graphicFrameLocks noChangeAspect="1"/>
          </p:cNvGraphicFramePr>
          <p:nvPr>
            <p:ph sz="quarter" idx="3"/>
          </p:nvPr>
        </p:nvGraphicFramePr>
        <p:xfrm>
          <a:off x="4643438" y="2492375"/>
          <a:ext cx="2957512" cy="3362325"/>
        </p:xfrm>
        <a:graphic>
          <a:graphicData uri="http://schemas.openxmlformats.org/presentationml/2006/ole">
            <p:oleObj spid="_x0000_s2051" name="Bitmap Image" r:id="rId7" imgW="2238687" imgH="3200000" progId="PBrush">
              <p:embed/>
            </p:oleObj>
          </a:graphicData>
        </a:graphic>
      </p:graphicFrame>
      <p:sp>
        <p:nvSpPr>
          <p:cNvPr id="2056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7" name="Rectangle 3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" name="Rectangle 39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9" name="Rectangle 44"/>
          <p:cNvSpPr>
            <a:spLocks noChangeArrowheads="1"/>
          </p:cNvSpPr>
          <p:nvPr/>
        </p:nvSpPr>
        <p:spPr bwMode="auto">
          <a:xfrm>
            <a:off x="468313" y="5661025"/>
            <a:ext cx="3767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FF0000"/>
                </a:solidFill>
                <a:hlinkClick r:id="rId8"/>
              </a:rPr>
              <a:t>http://www.wordiq.com/definition/Resistor</a:t>
            </a:r>
            <a:r>
              <a:rPr lang="en-CA" sz="1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60" name="AutoShape 4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Text Box 46"/>
          <p:cNvSpPr txBox="1">
            <a:spLocks noChangeArrowheads="1"/>
          </p:cNvSpPr>
          <p:nvPr/>
        </p:nvSpPr>
        <p:spPr bwMode="auto">
          <a:xfrm>
            <a:off x="323850" y="5949950"/>
            <a:ext cx="6727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800" dirty="0" smtClean="0"/>
              <a:t>(</a:t>
            </a:r>
            <a:r>
              <a:rPr lang="fr-CA" sz="1800" i="1" dirty="0" smtClean="0"/>
              <a:t>Dimension physiques plus grandes = puissance dissipée plus grande</a:t>
            </a:r>
            <a:r>
              <a:rPr lang="fr-CA" sz="1800" dirty="0" smtClean="0"/>
              <a:t>)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2062" name="Text Box 47"/>
          <p:cNvSpPr txBox="1">
            <a:spLocks noChangeArrowheads="1"/>
          </p:cNvSpPr>
          <p:nvPr/>
        </p:nvSpPr>
        <p:spPr bwMode="auto">
          <a:xfrm>
            <a:off x="971550" y="2781300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/>
              <a:t>Through-hole Resistors</a:t>
            </a:r>
            <a:r>
              <a:rPr lang="en-CA"/>
              <a:t> </a:t>
            </a:r>
          </a:p>
        </p:txBody>
      </p:sp>
      <p:sp>
        <p:nvSpPr>
          <p:cNvPr id="2063" name="Text Box 48"/>
          <p:cNvSpPr txBox="1">
            <a:spLocks noChangeArrowheads="1"/>
          </p:cNvSpPr>
          <p:nvPr/>
        </p:nvSpPr>
        <p:spPr bwMode="auto">
          <a:xfrm>
            <a:off x="5076825" y="3573463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800" dirty="0" smtClean="0"/>
              <a:t>SMD</a:t>
            </a:r>
            <a:endParaRPr lang="en-CA" sz="1800" dirty="0"/>
          </a:p>
        </p:txBody>
      </p:sp>
      <p:sp>
        <p:nvSpPr>
          <p:cNvPr id="2064" name="Text Box 59"/>
          <p:cNvSpPr txBox="1">
            <a:spLocks noChangeArrowheads="1"/>
          </p:cNvSpPr>
          <p:nvPr/>
        </p:nvSpPr>
        <p:spPr bwMode="auto">
          <a:xfrm>
            <a:off x="539750" y="2636838"/>
            <a:ext cx="350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>
                <a:solidFill>
                  <a:srgbClr val="99CCFF"/>
                </a:solidFill>
              </a:rPr>
              <a:t>Source: Basic Electronics, Bernard Grob</a:t>
            </a:r>
          </a:p>
        </p:txBody>
      </p:sp>
      <p:graphicFrame>
        <p:nvGraphicFramePr>
          <p:cNvPr id="2052" name="Object 63"/>
          <p:cNvGraphicFramePr>
            <a:graphicFrameLocks noChangeAspect="1"/>
          </p:cNvGraphicFramePr>
          <p:nvPr>
            <p:ph sz="quarter" idx="4"/>
          </p:nvPr>
        </p:nvGraphicFramePr>
        <p:xfrm>
          <a:off x="4643438" y="1052513"/>
          <a:ext cx="3600450" cy="1077912"/>
        </p:xfrm>
        <a:graphic>
          <a:graphicData uri="http://schemas.openxmlformats.org/presentationml/2006/ole">
            <p:oleObj spid="_x0000_s2052" name="Bitmap Image" r:id="rId10" imgW="2419048" imgH="72400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551E63-7667-4E85-8759-BA7587CA4F1F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14339" name="Rectangle 2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57200" y="274638"/>
            <a:ext cx="8229600" cy="561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Examples de </a:t>
            </a:r>
            <a:r>
              <a:rPr lang="en-US" sz="3600" dirty="0" err="1" smtClean="0">
                <a:latin typeface="Calibri" pitchFamily="34" charset="0"/>
              </a:rPr>
              <a:t>résistances</a:t>
            </a:r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4340" name="Rectangle 22"/>
          <p:cNvSpPr>
            <a:spLocks noChangeArrowheads="1"/>
          </p:cNvSpPr>
          <p:nvPr/>
        </p:nvSpPr>
        <p:spPr bwMode="auto">
          <a:xfrm>
            <a:off x="357188" y="1225550"/>
            <a:ext cx="842962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Tailles des composants SMD passifs: </a:t>
            </a:r>
          </a:p>
          <a:p>
            <a:pPr lvl="1"/>
            <a:endParaRPr lang="en-US" sz="1600"/>
          </a:p>
          <a:p>
            <a:pPr lvl="1"/>
            <a:r>
              <a:rPr lang="en-US" sz="1600"/>
              <a:t>01005 (0402 metric) : 0.016" × 0.008" (0.4 mm × 0.2 mm) </a:t>
            </a:r>
          </a:p>
          <a:p>
            <a:pPr lvl="4"/>
            <a:r>
              <a:rPr lang="en-US" sz="1600"/>
              <a:t>Typical power rating for resistors 1/32 Watt </a:t>
            </a:r>
          </a:p>
          <a:p>
            <a:pPr lvl="1"/>
            <a:r>
              <a:rPr lang="en-US" sz="1600"/>
              <a:t>0201 (0603 metric) : 0.024" × 0.012" (0.6 mm × 0.3 mm) </a:t>
            </a:r>
          </a:p>
          <a:p>
            <a:pPr lvl="4"/>
            <a:r>
              <a:rPr lang="en-US" sz="1600"/>
              <a:t>Typical power rating for resistors 1/20 Watt </a:t>
            </a:r>
          </a:p>
          <a:p>
            <a:pPr lvl="1"/>
            <a:r>
              <a:rPr lang="en-US" sz="1600"/>
              <a:t>0402 (1005 metric) : 0.04" × 0.02" (1.0 mm × 0.5 mm) </a:t>
            </a:r>
          </a:p>
          <a:p>
            <a:pPr lvl="4"/>
            <a:r>
              <a:rPr lang="en-US" sz="1600"/>
              <a:t>Typical power rating for resistors 1/16 Watt </a:t>
            </a:r>
          </a:p>
          <a:p>
            <a:pPr lvl="1"/>
            <a:r>
              <a:rPr lang="en-US" sz="1600"/>
              <a:t>0603 (1608 metric) : 0.063" × 0.031" (1.6 mm × 0.8 mm) </a:t>
            </a:r>
          </a:p>
          <a:p>
            <a:pPr lvl="4"/>
            <a:r>
              <a:rPr lang="en-US" sz="1600"/>
              <a:t>Typical power rating for resistors 1/16 Watt </a:t>
            </a:r>
          </a:p>
          <a:p>
            <a:pPr lvl="1"/>
            <a:r>
              <a:rPr lang="en-US" sz="1600"/>
              <a:t>0805 (2012 metric) : 0.08" × 0.05" (2.0 mm × 1.25 mm) </a:t>
            </a:r>
          </a:p>
          <a:p>
            <a:pPr lvl="4"/>
            <a:r>
              <a:rPr lang="en-US" sz="1600"/>
              <a:t>Typical power rating for resistors 1/10 or 1/8 Watt </a:t>
            </a:r>
          </a:p>
          <a:p>
            <a:pPr lvl="1"/>
            <a:r>
              <a:rPr lang="en-US" sz="1600"/>
              <a:t>1206 (3216 metric) : 0.126" × 0.063" (3.2 mm × 1.6 mm) </a:t>
            </a:r>
          </a:p>
          <a:p>
            <a:pPr lvl="4"/>
            <a:r>
              <a:rPr lang="en-US" sz="1600"/>
              <a:t>Typical power rating for resistors 1/4 Watt </a:t>
            </a:r>
          </a:p>
          <a:p>
            <a:pPr lvl="1"/>
            <a:r>
              <a:rPr lang="en-US" sz="1600"/>
              <a:t>1806 (4516 metric) : 0.177" × 0.063" (4.5 mm × 1.6 mm) </a:t>
            </a:r>
          </a:p>
          <a:p>
            <a:pPr lvl="1"/>
            <a:r>
              <a:rPr lang="en-US" sz="1600"/>
              <a:t>1812 (4532 metric) : 0.18" × 0.12" (4.5 mm × 3.2 mm) </a:t>
            </a:r>
          </a:p>
          <a:p>
            <a:pPr lvl="4"/>
            <a:r>
              <a:rPr lang="en-US" sz="1600"/>
              <a:t>Typical power rating for resistors 1/2 Watt </a:t>
            </a:r>
          </a:p>
          <a:p>
            <a:pPr lvl="1"/>
            <a:r>
              <a:rPr lang="en-US" sz="1600"/>
              <a:t>2010 (5025 metric) : 0.2" × 0.1" (5.0 mm × 2.5 mm) </a:t>
            </a:r>
          </a:p>
          <a:p>
            <a:pPr lvl="1"/>
            <a:r>
              <a:rPr lang="en-US" sz="1600"/>
              <a:t>2512 (6332 metric) : 0.25" × 0.12" (6.35 mm × 3.0 mm) </a:t>
            </a:r>
          </a:p>
        </p:txBody>
      </p:sp>
      <p:sp>
        <p:nvSpPr>
          <p:cNvPr id="14341" name="Rectangle 23"/>
          <p:cNvSpPr>
            <a:spLocks noChangeArrowheads="1"/>
          </p:cNvSpPr>
          <p:nvPr/>
        </p:nvSpPr>
        <p:spPr bwMode="auto">
          <a:xfrm>
            <a:off x="785813" y="6149975"/>
            <a:ext cx="7072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hlinkClick r:id="rId3"/>
              </a:rPr>
              <a:t>Ref: http://en.wikipedia.org/wiki/Surface-mount_technology</a:t>
            </a:r>
            <a:r>
              <a:rPr lang="en-US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3A5EA4-9051-4C62-A996-65C24FE35411}" type="slidenum">
              <a:rPr lang="en-US" smtClean="0">
                <a:latin typeface="Times New Roman" charset="0"/>
              </a:rPr>
              <a:pPr/>
              <a:t>5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 smtClean="0">
                <a:latin typeface="Calibri" pitchFamily="34" charset="0"/>
              </a:rPr>
              <a:t>Exemples</a:t>
            </a:r>
            <a:r>
              <a:rPr lang="en-US" sz="2800" dirty="0" smtClean="0">
                <a:latin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</a:rPr>
              <a:t>résistances</a:t>
            </a:r>
            <a:r>
              <a:rPr lang="en-US" sz="2800" dirty="0" smtClean="0">
                <a:latin typeface="Calibri" pitchFamily="34" charset="0"/>
              </a:rPr>
              <a:t> variables (</a:t>
            </a:r>
            <a:r>
              <a:rPr lang="en-US" sz="2800" dirty="0" err="1" smtClean="0">
                <a:latin typeface="Calibri" pitchFamily="34" charset="0"/>
              </a:rPr>
              <a:t>potentiomètres</a:t>
            </a:r>
            <a:r>
              <a:rPr lang="en-US" sz="2800" dirty="0" smtClean="0">
                <a:latin typeface="Calibri" pitchFamily="34" charset="0"/>
              </a:rPr>
              <a:t>)</a:t>
            </a:r>
            <a:endParaRPr lang="en-US" sz="2800" i="1" dirty="0" smtClean="0">
              <a:latin typeface="Calibri" pitchFamily="34" charset="0"/>
            </a:endParaRPr>
          </a:p>
        </p:txBody>
      </p:sp>
      <p:pic>
        <p:nvPicPr>
          <p:cNvPr id="3077" name="Picture 7" descr="pres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981075"/>
            <a:ext cx="1944687" cy="1400175"/>
          </a:xfrm>
          <a:noFill/>
        </p:spPr>
      </p:pic>
      <p:pic>
        <p:nvPicPr>
          <p:cNvPr id="3078" name="Picture 10" descr="prese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4300" y="981075"/>
            <a:ext cx="2592388" cy="1612900"/>
          </a:xfrm>
          <a:noFill/>
        </p:spPr>
      </p:pic>
      <p:pic>
        <p:nvPicPr>
          <p:cNvPr id="3079" name="Picture 13" descr="multiturn pres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84213" y="3141663"/>
            <a:ext cx="1944687" cy="1487487"/>
          </a:xfrm>
          <a:noFill/>
        </p:spPr>
      </p:pic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83" name="Picture 16" descr="variable resisto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11188" y="4868863"/>
            <a:ext cx="2274887" cy="1381125"/>
          </a:xfrm>
          <a:noFill/>
        </p:spPr>
      </p:pic>
      <p:sp>
        <p:nvSpPr>
          <p:cNvPr id="3084" name="AutoShape 2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3419475" y="2781300"/>
          <a:ext cx="3960813" cy="3776663"/>
        </p:xfrm>
        <a:graphic>
          <a:graphicData uri="http://schemas.openxmlformats.org/presentationml/2006/ole">
            <p:oleObj spid="_x0000_s3074" name="Bitmap Image" r:id="rId9" imgW="2057143" imgH="19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B9A18B-E0AE-4243-9DEE-E6A273D67D52}" type="slidenum">
              <a:rPr lang="fr-CA" smtClean="0">
                <a:latin typeface="Times New Roman" charset="0"/>
              </a:rPr>
              <a:pPr/>
              <a:t>6</a:t>
            </a:fld>
            <a:endParaRPr lang="fr-CA" smtClean="0">
              <a:latin typeface="Times New Roman" charset="0"/>
            </a:endParaRPr>
          </a:p>
        </p:txBody>
      </p:sp>
      <p:sp>
        <p:nvSpPr>
          <p:cNvPr id="15363" name="Rectangle 24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smtClean="0">
                <a:latin typeface="Calibri" pitchFamily="34" charset="0"/>
              </a:rPr>
              <a:t>Code de couleur des résistances</a:t>
            </a:r>
            <a:endParaRPr lang="fr-CA" sz="3600" i="1" smtClean="0">
              <a:latin typeface="Calibri" pitchFamily="34" charset="0"/>
            </a:endParaRPr>
          </a:p>
        </p:txBody>
      </p:sp>
      <p:sp>
        <p:nvSpPr>
          <p:cNvPr id="15364" name="Rectangle 35"/>
          <p:cNvSpPr>
            <a:spLocks noChangeArrowheads="1"/>
          </p:cNvSpPr>
          <p:nvPr/>
        </p:nvSpPr>
        <p:spPr bwMode="auto">
          <a:xfrm>
            <a:off x="0" y="303368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A"/>
          </a:p>
        </p:txBody>
      </p:sp>
      <p:sp>
        <p:nvSpPr>
          <p:cNvPr id="15365" name="Rectangle 37"/>
          <p:cNvSpPr>
            <a:spLocks noChangeArrowheads="1"/>
          </p:cNvSpPr>
          <p:nvPr/>
        </p:nvSpPr>
        <p:spPr bwMode="auto">
          <a:xfrm>
            <a:off x="0" y="303368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A"/>
          </a:p>
        </p:txBody>
      </p:sp>
      <p:sp>
        <p:nvSpPr>
          <p:cNvPr id="15366" name="Rectangle 39"/>
          <p:cNvSpPr>
            <a:spLocks noChangeArrowheads="1"/>
          </p:cNvSpPr>
          <p:nvPr/>
        </p:nvSpPr>
        <p:spPr bwMode="auto">
          <a:xfrm>
            <a:off x="0" y="313845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CA"/>
          </a:p>
        </p:txBody>
      </p:sp>
      <p:pic>
        <p:nvPicPr>
          <p:cNvPr id="15367" name="Picture 4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81075"/>
            <a:ext cx="8713788" cy="3725863"/>
          </a:xfrm>
          <a:noFill/>
        </p:spPr>
      </p:pic>
      <p:sp>
        <p:nvSpPr>
          <p:cNvPr id="15368" name="Rectangle 43"/>
          <p:cNvSpPr>
            <a:spLocks noChangeArrowheads="1"/>
          </p:cNvSpPr>
          <p:nvPr/>
        </p:nvSpPr>
        <p:spPr bwMode="auto">
          <a:xfrm>
            <a:off x="2411413" y="4508500"/>
            <a:ext cx="567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sz="1600" smtClean="0">
                <a:hlinkClick r:id="rId4"/>
              </a:rPr>
              <a:t>http://www.oilfield.de/download/techtabs/electron/ccode001.pdf</a:t>
            </a:r>
            <a:r>
              <a:rPr lang="fr-CA" sz="1600" smtClean="0"/>
              <a:t>	</a:t>
            </a:r>
            <a:endParaRPr lang="fr-CA" sz="1600"/>
          </a:p>
        </p:txBody>
      </p:sp>
      <p:sp>
        <p:nvSpPr>
          <p:cNvPr id="15369" name="AutoShape 4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0" name="Rectangle 45"/>
          <p:cNvSpPr>
            <a:spLocks noChangeArrowheads="1"/>
          </p:cNvSpPr>
          <p:nvPr/>
        </p:nvSpPr>
        <p:spPr bwMode="auto">
          <a:xfrm>
            <a:off x="250825" y="5013325"/>
            <a:ext cx="85693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1800" b="1" smtClean="0">
                <a:solidFill>
                  <a:srgbClr val="FF0000"/>
                </a:solidFill>
              </a:rPr>
              <a:t>Outil en ligne : </a:t>
            </a:r>
            <a:r>
              <a:rPr lang="fr-CA" sz="1800" b="1" smtClean="0">
                <a:hlinkClick r:id="rId6"/>
              </a:rPr>
              <a:t>http://www.samengstrom.com/nxl/3660/4_band_resistor_color_code_page.en.html</a:t>
            </a:r>
            <a:r>
              <a:rPr lang="fr-CA" sz="1800" b="1" smtClean="0"/>
              <a:t> </a:t>
            </a:r>
            <a:r>
              <a:rPr lang="fr-CA" b="1" smtClean="0"/>
              <a:t> </a:t>
            </a:r>
            <a:endParaRPr lang="fr-CA" b="1"/>
          </a:p>
        </p:txBody>
      </p:sp>
      <p:sp>
        <p:nvSpPr>
          <p:cNvPr id="15371" name="Text Box 46"/>
          <p:cNvSpPr txBox="1">
            <a:spLocks noChangeArrowheads="1"/>
          </p:cNvSpPr>
          <p:nvPr/>
        </p:nvSpPr>
        <p:spPr bwMode="auto">
          <a:xfrm>
            <a:off x="900113" y="5876925"/>
            <a:ext cx="7332457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A" dirty="0" smtClean="0"/>
              <a:t>Note: Une résistance avec une seule bande noire a pour valeur 0</a:t>
            </a:r>
            <a:r>
              <a:rPr lang="fr-CA" sz="1800" dirty="0" smtClean="0"/>
              <a:t> Ohm</a:t>
            </a:r>
            <a:endParaRPr lang="fr-C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974725" y="1728753"/>
            <a:ext cx="54972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3200" dirty="0" smtClean="0"/>
              <a:t>Pour un fil d’un matériau donné</a:t>
            </a:r>
            <a:endParaRPr lang="fr-CA" sz="3200" dirty="0"/>
          </a:p>
        </p:txBody>
      </p:sp>
      <p:graphicFrame>
        <p:nvGraphicFramePr>
          <p:cNvPr id="26624" name="Object 0"/>
          <p:cNvGraphicFramePr>
            <a:graphicFrameLocks noChangeAspect="1"/>
          </p:cNvGraphicFramePr>
          <p:nvPr/>
        </p:nvGraphicFramePr>
        <p:xfrm>
          <a:off x="1259632" y="2514193"/>
          <a:ext cx="990600" cy="749300"/>
        </p:xfrm>
        <a:graphic>
          <a:graphicData uri="http://schemas.openxmlformats.org/presentationml/2006/ole">
            <p:oleObj spid="_x0000_s49154" name="Equation" r:id="rId3" imgW="520560" imgH="393480" progId="">
              <p:embed/>
            </p:oleObj>
          </a:graphicData>
        </a:graphic>
      </p:graphicFrame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12725" y="5900777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Title 4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Résistance</a:t>
            </a:r>
            <a:endParaRPr kumimoji="0" lang="fr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43608" y="3623533"/>
            <a:ext cx="2586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A" sz="2400" dirty="0" smtClean="0"/>
              <a:t>l= longueur (m)</a:t>
            </a:r>
          </a:p>
          <a:p>
            <a:r>
              <a:rPr lang="fr-CA" sz="2400" dirty="0" smtClean="0"/>
              <a:t>A : section (m2)</a:t>
            </a:r>
          </a:p>
          <a:p>
            <a:r>
              <a:rPr lang="fr-CA" sz="2400" dirty="0" smtClean="0">
                <a:sym typeface="Symbol"/>
              </a:rPr>
              <a:t> : résistivité (.m)</a:t>
            </a:r>
            <a:endParaRPr lang="fr-CA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067943" y="2543413"/>
            <a:ext cx="35250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Material          </a:t>
            </a:r>
            <a:r>
              <a:rPr lang="en-US" dirty="0" smtClean="0"/>
              <a:t>	 </a:t>
            </a:r>
            <a:r>
              <a:rPr lang="en-US" dirty="0" smtClean="0">
                <a:sym typeface="Symbol"/>
              </a:rPr>
              <a:t>	Usage</a:t>
            </a:r>
            <a:endParaRPr lang="en-US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995936" y="2975461"/>
            <a:ext cx="48245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argent                 </a:t>
            </a:r>
            <a:r>
              <a:rPr lang="en-US" dirty="0" smtClean="0"/>
              <a:t> 1.6x10</a:t>
            </a:r>
            <a:r>
              <a:rPr lang="en-US" baseline="30000" dirty="0" smtClean="0"/>
              <a:t>-8</a:t>
            </a:r>
            <a:r>
              <a:rPr lang="en-US" dirty="0"/>
              <a:t>	</a:t>
            </a:r>
            <a:r>
              <a:rPr lang="en-US" dirty="0" err="1" smtClean="0"/>
              <a:t>conducteur</a:t>
            </a:r>
            <a:endParaRPr lang="en-US" dirty="0"/>
          </a:p>
          <a:p>
            <a:r>
              <a:rPr lang="en-US" dirty="0" err="1" smtClean="0"/>
              <a:t>cuivre</a:t>
            </a:r>
            <a:r>
              <a:rPr lang="en-US" dirty="0" smtClean="0"/>
              <a:t>                 </a:t>
            </a:r>
            <a:r>
              <a:rPr lang="en-US" dirty="0" smtClean="0"/>
              <a:t> 1.7x10</a:t>
            </a:r>
            <a:r>
              <a:rPr lang="en-US" baseline="30000" dirty="0" smtClean="0"/>
              <a:t>-8</a:t>
            </a:r>
            <a:r>
              <a:rPr lang="en-US" dirty="0" smtClean="0"/>
              <a:t>    </a:t>
            </a:r>
            <a:r>
              <a:rPr lang="en-US" dirty="0" err="1" smtClean="0"/>
              <a:t>conducteur</a:t>
            </a:r>
            <a:endParaRPr lang="en-US" dirty="0"/>
          </a:p>
          <a:p>
            <a:r>
              <a:rPr lang="en-US" dirty="0" err="1" smtClean="0"/>
              <a:t>aluminium</a:t>
            </a:r>
            <a:r>
              <a:rPr lang="en-US" dirty="0" smtClean="0"/>
              <a:t>          </a:t>
            </a:r>
            <a:r>
              <a:rPr lang="en-US" dirty="0" smtClean="0"/>
              <a:t> 2.8x10</a:t>
            </a:r>
            <a:r>
              <a:rPr lang="en-US" baseline="30000" dirty="0" smtClean="0"/>
              <a:t>-8</a:t>
            </a:r>
            <a:r>
              <a:rPr lang="en-US" dirty="0" smtClean="0"/>
              <a:t>    </a:t>
            </a:r>
            <a:r>
              <a:rPr lang="en-US" dirty="0" err="1" smtClean="0"/>
              <a:t>conducteur</a:t>
            </a:r>
            <a:endParaRPr lang="en-US" dirty="0"/>
          </a:p>
          <a:p>
            <a:r>
              <a:rPr lang="en-US" dirty="0" smtClean="0"/>
              <a:t>or       </a:t>
            </a:r>
            <a:r>
              <a:rPr lang="en-US" dirty="0"/>
              <a:t>	 </a:t>
            </a:r>
            <a:r>
              <a:rPr lang="en-US" dirty="0" smtClean="0"/>
              <a:t>            </a:t>
            </a:r>
            <a:r>
              <a:rPr lang="en-US" dirty="0" smtClean="0"/>
              <a:t> 2.5x10</a:t>
            </a:r>
            <a:r>
              <a:rPr lang="en-US" baseline="30000" dirty="0" smtClean="0"/>
              <a:t>-8</a:t>
            </a:r>
            <a:r>
              <a:rPr lang="en-US" baseline="30000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conducteur</a:t>
            </a:r>
            <a:endParaRPr lang="en-US" dirty="0"/>
          </a:p>
          <a:p>
            <a:r>
              <a:rPr lang="en-US" dirty="0" err="1" smtClean="0"/>
              <a:t>carbone</a:t>
            </a:r>
            <a:r>
              <a:rPr lang="en-US" dirty="0"/>
              <a:t>	</a:t>
            </a:r>
            <a:r>
              <a:rPr lang="en-US" dirty="0" smtClean="0"/>
              <a:t>             </a:t>
            </a:r>
            <a:r>
              <a:rPr lang="en-US" dirty="0" smtClean="0"/>
              <a:t> 4.1x10</a:t>
            </a:r>
            <a:r>
              <a:rPr lang="en-US" baseline="30000" dirty="0" smtClean="0"/>
              <a:t>-5</a:t>
            </a:r>
            <a:r>
              <a:rPr lang="en-US" dirty="0"/>
              <a:t>	</a:t>
            </a:r>
            <a:r>
              <a:rPr lang="en-US" dirty="0" err="1" smtClean="0"/>
              <a:t>semiconducteur</a:t>
            </a:r>
            <a:endParaRPr lang="en-US" dirty="0" smtClean="0"/>
          </a:p>
          <a:p>
            <a:r>
              <a:rPr lang="en-US" dirty="0" smtClean="0"/>
              <a:t>Germanium        </a:t>
            </a:r>
            <a:r>
              <a:rPr lang="en-US" dirty="0" smtClean="0"/>
              <a:t> 47x10</a:t>
            </a:r>
            <a:r>
              <a:rPr lang="en-US" baseline="30000" dirty="0" smtClean="0"/>
              <a:t>-2</a:t>
            </a:r>
            <a:r>
              <a:rPr lang="en-US" dirty="0" smtClean="0"/>
              <a:t>     </a:t>
            </a:r>
            <a:r>
              <a:rPr lang="en-US" dirty="0" err="1" smtClean="0"/>
              <a:t>semiconducteur</a:t>
            </a:r>
            <a:endParaRPr lang="en-US" dirty="0" smtClean="0"/>
          </a:p>
          <a:p>
            <a:r>
              <a:rPr lang="en-US" dirty="0" err="1" smtClean="0"/>
              <a:t>silicium</a:t>
            </a:r>
            <a:r>
              <a:rPr lang="en-US" dirty="0" smtClean="0"/>
              <a:t>		6.4x10</a:t>
            </a:r>
            <a:r>
              <a:rPr lang="en-US" baseline="30000" dirty="0" smtClean="0"/>
              <a:t>2</a:t>
            </a:r>
            <a:r>
              <a:rPr lang="en-US" dirty="0" smtClean="0"/>
              <a:t>	 </a:t>
            </a:r>
            <a:r>
              <a:rPr lang="en-US" dirty="0" err="1" smtClean="0"/>
              <a:t>semiconducteur</a:t>
            </a:r>
            <a:endParaRPr lang="en-US" dirty="0" smtClean="0"/>
          </a:p>
          <a:p>
            <a:r>
              <a:rPr lang="en-US" dirty="0" err="1" smtClean="0"/>
              <a:t>papier</a:t>
            </a: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1x10</a:t>
            </a:r>
            <a:r>
              <a:rPr lang="en-US" baseline="30000" dirty="0" smtClean="0"/>
              <a:t>10  </a:t>
            </a:r>
            <a:r>
              <a:rPr lang="en-US" baseline="30000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isolant</a:t>
            </a:r>
            <a:endParaRPr lang="en-US" dirty="0"/>
          </a:p>
          <a:p>
            <a:r>
              <a:rPr lang="en-US" dirty="0"/>
              <a:t>mica		</a:t>
            </a:r>
            <a:r>
              <a:rPr lang="en-US" dirty="0" smtClean="0"/>
              <a:t>5x10</a:t>
            </a:r>
            <a:r>
              <a:rPr lang="en-US" baseline="30000" dirty="0" smtClean="0"/>
              <a:t>11</a:t>
            </a:r>
            <a:r>
              <a:rPr lang="en-US" dirty="0"/>
              <a:t>	</a:t>
            </a:r>
            <a:r>
              <a:rPr lang="en-US" dirty="0" smtClean="0"/>
              <a:t>insulator</a:t>
            </a:r>
            <a:endParaRPr lang="en-US" dirty="0"/>
          </a:p>
          <a:p>
            <a:r>
              <a:rPr lang="en-US" dirty="0"/>
              <a:t>glass		</a:t>
            </a:r>
            <a:r>
              <a:rPr lang="en-US" dirty="0" smtClean="0"/>
              <a:t>1x10</a:t>
            </a:r>
            <a:r>
              <a:rPr lang="en-US" baseline="30000" dirty="0" smtClean="0"/>
              <a:t>12</a:t>
            </a:r>
            <a:r>
              <a:rPr lang="en-US" baseline="30000" dirty="0"/>
              <a:t>	</a:t>
            </a:r>
            <a:r>
              <a:rPr lang="en-US" dirty="0" smtClean="0"/>
              <a:t>insulator</a:t>
            </a:r>
            <a:endParaRPr lang="en-US" dirty="0"/>
          </a:p>
          <a:p>
            <a:r>
              <a:rPr lang="en-US" dirty="0" err="1"/>
              <a:t>teflon</a:t>
            </a:r>
            <a:r>
              <a:rPr lang="en-US" dirty="0"/>
              <a:t>		</a:t>
            </a:r>
            <a:r>
              <a:rPr lang="en-US" dirty="0" smtClean="0"/>
              <a:t>3x10</a:t>
            </a:r>
            <a:r>
              <a:rPr lang="en-US" baseline="30000" dirty="0" smtClean="0"/>
              <a:t>12</a:t>
            </a:r>
            <a:r>
              <a:rPr lang="en-US" dirty="0"/>
              <a:t>	</a:t>
            </a:r>
            <a:r>
              <a:rPr lang="en-US" dirty="0" smtClean="0"/>
              <a:t>insulator</a:t>
            </a:r>
            <a:r>
              <a:rPr lang="en-US" dirty="0"/>
              <a:t>		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300788" y="6581775"/>
            <a:ext cx="1439862" cy="276225"/>
          </a:xfrm>
          <a:noFill/>
        </p:spPr>
        <p:txBody>
          <a:bodyPr/>
          <a:lstStyle/>
          <a:p>
            <a:fld id="{1095164A-0893-4499-B292-DAC9D0A39EA2}" type="slidenum">
              <a:rPr lang="en-US" smtClean="0">
                <a:latin typeface="Times New Roman" charset="0"/>
              </a:rPr>
              <a:pPr/>
              <a:t>7</a:t>
            </a:fld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095164A-0893-4499-B292-DAC9D0A39EA2}" type="slidenum">
              <a:rPr lang="en-US" smtClean="0">
                <a:latin typeface="Times New Roman" charset="0"/>
              </a:rPr>
              <a:pPr/>
              <a:t>8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Code de </a:t>
            </a:r>
            <a:r>
              <a:rPr lang="en-US" sz="3600" dirty="0" err="1" smtClean="0">
                <a:latin typeface="Calibri" pitchFamily="34" charset="0"/>
              </a:rPr>
              <a:t>valeurs</a:t>
            </a:r>
            <a:r>
              <a:rPr lang="en-US" sz="3600" dirty="0" smtClean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numérique</a:t>
            </a:r>
            <a:endParaRPr lang="en-US" sz="3600" i="1" dirty="0" smtClean="0">
              <a:latin typeface="Calibri" pitchFamily="34" charset="0"/>
            </a:endParaRP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539750" y="2633663"/>
            <a:ext cx="8208963" cy="1754187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/>
            <a:r>
              <a:rPr lang="en-US" sz="1800" b="1"/>
              <a:t>Réseau SIL (Single In-Line) :</a:t>
            </a:r>
          </a:p>
          <a:p>
            <a:pPr marL="228600" indent="-228600">
              <a:buFontTx/>
              <a:buChar char="•"/>
            </a:pPr>
            <a:r>
              <a:rPr lang="en-US" sz="1800"/>
              <a:t>Le 4 et7 indiquent les chiffres significatifs et le 3 la décade de multiplication, ce qui donne 47 x 1000 or 47 K</a:t>
            </a:r>
            <a:r>
              <a:rPr lang="en-US" sz="1800">
                <a:latin typeface="Symbol" pitchFamily="18" charset="2"/>
              </a:rPr>
              <a:t>W</a:t>
            </a:r>
          </a:p>
          <a:p>
            <a:pPr marL="228600" indent="-228600">
              <a:buFontTx/>
              <a:buChar char="•"/>
            </a:pPr>
            <a:r>
              <a:rPr lang="en-US" sz="1800"/>
              <a:t>La lettre après les chiffres indique la tolérance :</a:t>
            </a:r>
          </a:p>
          <a:p>
            <a:pPr marL="228600" indent="-228600"/>
            <a:r>
              <a:rPr lang="en-US" sz="1800"/>
              <a:t>	 M=±20%, K=±10%, J=±5%, G=±2%, F=±1%. </a:t>
            </a:r>
          </a:p>
          <a:p>
            <a:pPr marL="228600" indent="-228600">
              <a:buFontTx/>
              <a:buChar char="•"/>
            </a:pPr>
            <a:r>
              <a:rPr lang="en-US" sz="1800"/>
              <a:t>Details : </a:t>
            </a:r>
            <a:r>
              <a:rPr lang="en-US" sz="1600">
                <a:hlinkClick r:id="rId4"/>
              </a:rPr>
              <a:t>http://www.vishay.com/docs/31509/csc.pdf</a:t>
            </a:r>
            <a:r>
              <a:rPr lang="en-US" sz="1600"/>
              <a:t> </a:t>
            </a:r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539750" y="4338638"/>
            <a:ext cx="8208963" cy="9239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/>
            <a:r>
              <a:rPr lang="en-US" sz="1800" b="1"/>
              <a:t>SMD (Surface Mount Device):</a:t>
            </a:r>
          </a:p>
          <a:p>
            <a:pPr marL="228600" indent="-228600">
              <a:buFontTx/>
              <a:buChar char="•"/>
            </a:pPr>
            <a:r>
              <a:rPr lang="en-US" sz="1800"/>
              <a:t>Le 1 et d 0 indiquent les chiffres significatifs et le 3 la décade de multiplication, ce qui donne 10 x 1000 or 10 K</a:t>
            </a:r>
            <a:r>
              <a:rPr lang="en-US" sz="1800">
                <a:latin typeface="Symbol" pitchFamily="18" charset="2"/>
              </a:rPr>
              <a:t>W</a:t>
            </a:r>
            <a:endParaRPr lang="en-US" sz="2400"/>
          </a:p>
        </p:txBody>
      </p:sp>
      <p:sp>
        <p:nvSpPr>
          <p:cNvPr id="4106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395288" y="2276475"/>
            <a:ext cx="4538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/>
              <a:t>Ref:  </a:t>
            </a:r>
            <a:r>
              <a:rPr lang="en-CA" sz="1600">
                <a:hlinkClick r:id="rId6"/>
              </a:rPr>
              <a:t>http://www.lalena.com/audio/electronics/color/</a:t>
            </a:r>
            <a:r>
              <a:rPr lang="en-CA" sz="1600"/>
              <a:t> </a:t>
            </a:r>
          </a:p>
        </p:txBody>
      </p:sp>
      <p:graphicFrame>
        <p:nvGraphicFramePr>
          <p:cNvPr id="4098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4859338" y="981075"/>
          <a:ext cx="3744912" cy="1508125"/>
        </p:xfrm>
        <a:graphic>
          <a:graphicData uri="http://schemas.openxmlformats.org/presentationml/2006/ole">
            <p:oleObj spid="_x0000_s4098" name="Bitmap Image" r:id="rId7" imgW="2610214" imgH="1247619" progId="PBrush">
              <p:embed/>
            </p:oleObj>
          </a:graphicData>
        </a:graphic>
      </p:graphicFrame>
      <p:pic>
        <p:nvPicPr>
          <p:cNvPr id="4108" name="Picture 6" descr="alphaNumCo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755650" y="908050"/>
            <a:ext cx="2736850" cy="1395413"/>
          </a:xfr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39750" y="5237163"/>
            <a:ext cx="8208963" cy="923925"/>
          </a:xfrm>
          <a:prstGeom prst="rect">
            <a:avLst/>
          </a:prstGeom>
          <a:noFill/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/>
            <a:r>
              <a:rPr lang="en-US" sz="1800" b="1"/>
              <a:t>Valeur directe:</a:t>
            </a:r>
          </a:p>
          <a:p>
            <a:pPr marL="228600" indent="-228600">
              <a:buFontTx/>
              <a:buChar char="•"/>
            </a:pPr>
            <a:r>
              <a:rPr lang="en-US" sz="1800"/>
              <a:t>Les résistances de grandes dimensions physiques possèdent souvent leur valeur imprimée telle quelle.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BB6078-B7A4-4A38-B210-14C589514110}" type="slidenum">
              <a:rPr lang="en-US" smtClean="0">
                <a:latin typeface="Times New Roman" charset="0"/>
              </a:rPr>
              <a:pPr/>
              <a:t>9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CA" sz="3600" dirty="0" smtClean="0">
                <a:latin typeface="Calibri" pitchFamily="34" charset="0"/>
              </a:rPr>
              <a:t>Valeurs standard des résistances</a:t>
            </a:r>
            <a:endParaRPr lang="fr-CA" sz="3600" i="1" dirty="0" smtClean="0">
              <a:latin typeface="Calibri" pitchFamily="34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92138" y="1001713"/>
            <a:ext cx="74358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b="1" dirty="0" err="1" smtClean="0"/>
              <a:t>Electronic</a:t>
            </a:r>
            <a:r>
              <a:rPr lang="fr-CA" b="1" dirty="0" smtClean="0"/>
              <a:t> Industries Association (EIA) standard E24:</a:t>
            </a:r>
          </a:p>
          <a:p>
            <a:endParaRPr lang="fr-CA" sz="800" b="1" dirty="0" smtClean="0"/>
          </a:p>
          <a:p>
            <a:pPr lvl="1"/>
            <a:r>
              <a:rPr lang="fr-CA" dirty="0" smtClean="0"/>
              <a:t>Le standard E24 spécifie des valeurs de résistances basées sur une tolérance de 5% tolérance (souvent 2% aujourd`hui grâce à des techniques de fabrication plus avancées)</a:t>
            </a:r>
            <a:endParaRPr lang="fr-CA" dirty="0"/>
          </a:p>
        </p:txBody>
      </p:sp>
      <p:graphicFrame>
        <p:nvGraphicFramePr>
          <p:cNvPr id="331899" name="Group 123"/>
          <p:cNvGraphicFramePr>
            <a:graphicFrameLocks noGrp="1"/>
          </p:cNvGraphicFramePr>
          <p:nvPr>
            <p:ph idx="1"/>
          </p:nvPr>
        </p:nvGraphicFramePr>
        <p:xfrm>
          <a:off x="611188" y="2997200"/>
          <a:ext cx="7772400" cy="1655763"/>
        </p:xfrm>
        <a:graphic>
          <a:graphicData uri="http://schemas.openxmlformats.org/drawingml/2006/table">
            <a:tbl>
              <a:tblPr/>
              <a:tblGrid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  <a:gridCol w="971550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0" name="Text Box 124"/>
          <p:cNvSpPr txBox="1">
            <a:spLocks noChangeArrowheads="1"/>
          </p:cNvSpPr>
          <p:nvPr/>
        </p:nvSpPr>
        <p:spPr bwMode="auto">
          <a:xfrm>
            <a:off x="611188" y="2565400"/>
            <a:ext cx="209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Valeurs standard =</a:t>
            </a:r>
          </a:p>
        </p:txBody>
      </p:sp>
      <p:sp>
        <p:nvSpPr>
          <p:cNvPr id="16431" name="Text Box 125"/>
          <p:cNvSpPr txBox="1">
            <a:spLocks noChangeArrowheads="1"/>
          </p:cNvSpPr>
          <p:nvPr/>
        </p:nvSpPr>
        <p:spPr bwMode="auto">
          <a:xfrm>
            <a:off x="3203575" y="4724400"/>
            <a:ext cx="5183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cs typeface="Times New Roman" charset="0"/>
              </a:rPr>
              <a:t>× 10</a:t>
            </a:r>
            <a:r>
              <a:rPr lang="en-US" sz="2400" b="1" baseline="30000" dirty="0" smtClean="0">
                <a:cs typeface="Times New Roman" charset="0"/>
              </a:rPr>
              <a:t>M</a:t>
            </a:r>
            <a:r>
              <a:rPr lang="en-US" sz="2400" dirty="0" smtClean="0"/>
              <a:t>   </a:t>
            </a:r>
            <a:r>
              <a:rPr lang="en-US" dirty="0" smtClean="0"/>
              <a:t>Ohms</a:t>
            </a:r>
            <a:r>
              <a:rPr lang="en-US" sz="2400" dirty="0" smtClean="0"/>
              <a:t>  </a:t>
            </a:r>
            <a:r>
              <a:rPr lang="en-US" sz="1800" dirty="0" smtClean="0"/>
              <a:t>(M </a:t>
            </a:r>
            <a:r>
              <a:rPr lang="fr-CA" sz="1800" dirty="0" smtClean="0"/>
              <a:t>entier positif ou négatif</a:t>
            </a:r>
            <a:r>
              <a:rPr lang="en-US" sz="1800" dirty="0" smtClean="0"/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6432" name="Text Box 126"/>
          <p:cNvSpPr txBox="1">
            <a:spLocks noChangeArrowheads="1"/>
          </p:cNvSpPr>
          <p:nvPr/>
        </p:nvSpPr>
        <p:spPr bwMode="auto">
          <a:xfrm>
            <a:off x="611188" y="5876925"/>
            <a:ext cx="722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FF0000"/>
                </a:solidFill>
              </a:rPr>
              <a:t>Autres standards:</a:t>
            </a:r>
            <a:r>
              <a:rPr lang="en-CA" sz="2400"/>
              <a:t> </a:t>
            </a:r>
            <a:r>
              <a:rPr lang="en-CA" sz="1600">
                <a:hlinkClick r:id="rId3"/>
              </a:rPr>
              <a:t>http://www.logwell.com/tech/components/resistor_values.html</a:t>
            </a:r>
            <a:r>
              <a:rPr lang="en-CA" sz="1600"/>
              <a:t> </a:t>
            </a:r>
          </a:p>
        </p:txBody>
      </p:sp>
      <p:sp>
        <p:nvSpPr>
          <p:cNvPr id="16433" name="AutoShape 12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2825"/>
            <a:ext cx="647700" cy="360363"/>
          </a:xfrm>
          <a:prstGeom prst="actionButtonReturn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789</Words>
  <Application>Microsoft Office PowerPoint</Application>
  <PresentationFormat>Letter Paper (8.5x11 in)</PresentationFormat>
  <Paragraphs>245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Bitmap Image</vt:lpstr>
      <vt:lpstr>Equation</vt:lpstr>
      <vt:lpstr>Composants électroniques passifs</vt:lpstr>
      <vt:lpstr>Composants électroniques passifs II</vt:lpstr>
      <vt:lpstr>Exemples de résistances</vt:lpstr>
      <vt:lpstr>Examples de résistances</vt:lpstr>
      <vt:lpstr>Exemples de résistances variables (potentiomètres)</vt:lpstr>
      <vt:lpstr>Code de couleur des résistances</vt:lpstr>
      <vt:lpstr>Slide 7</vt:lpstr>
      <vt:lpstr>Code de valeurs numérique</vt:lpstr>
      <vt:lpstr>Valeurs standard des résistances</vt:lpstr>
      <vt:lpstr>Exemples de condensateurs</vt:lpstr>
      <vt:lpstr>Exemples de condensateurs variables</vt:lpstr>
      <vt:lpstr>Code des valeurs</vt:lpstr>
      <vt:lpstr>Valeurs standard</vt:lpstr>
      <vt:lpstr>Exemples d’inducteurs</vt:lpstr>
      <vt:lpstr>Exemples d’inducteurs variables</vt:lpstr>
      <vt:lpstr>Code des couleurs</vt:lpstr>
      <vt:lpstr>Combinaisons en série et en parallèle 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</dc:creator>
  <cp:lastModifiedBy>Boukadoum, A. Mounir</cp:lastModifiedBy>
  <cp:revision>1873</cp:revision>
  <dcterms:created xsi:type="dcterms:W3CDTF">2002-05-09T14:22:38Z</dcterms:created>
  <dcterms:modified xsi:type="dcterms:W3CDTF">2012-10-15T20:11:52Z</dcterms:modified>
</cp:coreProperties>
</file>