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64" r:id="rId4"/>
    <p:sldId id="265" r:id="rId5"/>
    <p:sldId id="258" r:id="rId6"/>
    <p:sldId id="259" r:id="rId7"/>
    <p:sldId id="260" r:id="rId8"/>
    <p:sldId id="261" r:id="rId9"/>
    <p:sldId id="262" r:id="rId10"/>
    <p:sldId id="272" r:id="rId11"/>
    <p:sldId id="275" r:id="rId12"/>
    <p:sldId id="276" r:id="rId13"/>
    <p:sldId id="282" r:id="rId14"/>
    <p:sldId id="263" r:id="rId15"/>
    <p:sldId id="273" r:id="rId16"/>
    <p:sldId id="274" r:id="rId17"/>
    <p:sldId id="278" r:id="rId18"/>
    <p:sldId id="280" r:id="rId19"/>
    <p:sldId id="281" r:id="rId20"/>
    <p:sldId id="266" r:id="rId21"/>
    <p:sldId id="267" r:id="rId22"/>
    <p:sldId id="268" r:id="rId23"/>
    <p:sldId id="269" r:id="rId24"/>
    <p:sldId id="270" r:id="rId25"/>
    <p:sldId id="27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3" autoAdjust="0"/>
    <p:restoredTop sz="94660"/>
  </p:normalViewPr>
  <p:slideViewPr>
    <p:cSldViewPr>
      <p:cViewPr>
        <p:scale>
          <a:sx n="70" d="100"/>
          <a:sy n="70" d="100"/>
        </p:scale>
        <p:origin x="-135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13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32.wmf"/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F5DAC-5E94-4F34-B77F-EED9A23FBE02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B142D0-EAC5-4322-A50F-7C3F6C3B912A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142D0-EAC5-4322-A50F-7C3F6C3B912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6951-9D2F-42CA-825D-C74BDE103E94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0FAED-3E1F-4C7E-9848-B7E86AEB403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6951-9D2F-42CA-825D-C74BDE103E94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0FAED-3E1F-4C7E-9848-B7E86AEB403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6951-9D2F-42CA-825D-C74BDE103E94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0FAED-3E1F-4C7E-9848-B7E86AEB403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6951-9D2F-42CA-825D-C74BDE103E94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0FAED-3E1F-4C7E-9848-B7E86AEB403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6951-9D2F-42CA-825D-C74BDE103E94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0FAED-3E1F-4C7E-9848-B7E86AEB403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6951-9D2F-42CA-825D-C74BDE103E94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0FAED-3E1F-4C7E-9848-B7E86AEB403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6951-9D2F-42CA-825D-C74BDE103E94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0FAED-3E1F-4C7E-9848-B7E86AEB403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6951-9D2F-42CA-825D-C74BDE103E94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0FAED-3E1F-4C7E-9848-B7E86AEB403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6951-9D2F-42CA-825D-C74BDE103E94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0FAED-3E1F-4C7E-9848-B7E86AEB403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6951-9D2F-42CA-825D-C74BDE103E94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0FAED-3E1F-4C7E-9848-B7E86AEB403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6951-9D2F-42CA-825D-C74BDE103E94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0FAED-3E1F-4C7E-9848-B7E86AEB403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46951-9D2F-42CA-825D-C74BDE103E94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0FAED-3E1F-4C7E-9848-B7E86AEB403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2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err="1" smtClean="0"/>
              <a:t>Chapitre</a:t>
            </a:r>
            <a:r>
              <a:rPr lang="en-CA" dirty="0" smtClean="0"/>
              <a:t> II</a:t>
            </a:r>
            <a:br>
              <a:rPr lang="en-CA" dirty="0" smtClean="0"/>
            </a:br>
            <a:r>
              <a:rPr lang="en-CA" dirty="0" err="1" smtClean="0"/>
              <a:t>Loi</a:t>
            </a:r>
            <a:r>
              <a:rPr lang="en-CA" dirty="0" smtClean="0"/>
              <a:t> </a:t>
            </a:r>
            <a:r>
              <a:rPr lang="en-CA" dirty="0" err="1" smtClean="0"/>
              <a:t>fondamentales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93725" y="1766888"/>
            <a:ext cx="642654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71463" indent="-271463">
              <a:buFont typeface="Arial" pitchFamily="34" charset="0"/>
              <a:buChar char="•"/>
            </a:pPr>
            <a:r>
              <a:rPr lang="en-US" sz="2400" dirty="0" err="1" smtClean="0"/>
              <a:t>Trouver</a:t>
            </a:r>
            <a:r>
              <a:rPr lang="en-US" sz="2400" dirty="0" smtClean="0"/>
              <a:t> </a:t>
            </a:r>
            <a:r>
              <a:rPr lang="en-US" sz="2400" dirty="0" err="1" smtClean="0"/>
              <a:t>V</a:t>
            </a:r>
            <a:r>
              <a:rPr lang="en-US" sz="3200" baseline="-25000" dirty="0" err="1" smtClean="0"/>
              <a:t>ad</a:t>
            </a:r>
            <a:r>
              <a:rPr lang="en-US" sz="3200" baseline="-25000" dirty="0" smtClean="0"/>
              <a:t> 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et </a:t>
            </a:r>
            <a:r>
              <a:rPr lang="en-US" sz="2400" dirty="0" err="1" smtClean="0"/>
              <a:t>V</a:t>
            </a:r>
            <a:r>
              <a:rPr lang="en-US" sz="3200" baseline="-25000" dirty="0" err="1" smtClean="0"/>
              <a:t>fc</a:t>
            </a:r>
            <a:r>
              <a:rPr lang="en-US" sz="3200" dirty="0" smtClean="0"/>
              <a:t> </a:t>
            </a:r>
            <a:r>
              <a:rPr lang="en-US" sz="2400" dirty="0" smtClean="0"/>
              <a:t>pour le circuit </a:t>
            </a:r>
            <a:r>
              <a:rPr lang="en-US" sz="2400" dirty="0" err="1" smtClean="0"/>
              <a:t>suivant</a:t>
            </a:r>
            <a:r>
              <a:rPr lang="en-US" sz="2400" dirty="0" smtClean="0"/>
              <a:t> :</a:t>
            </a:r>
            <a:endParaRPr lang="en-US" dirty="0"/>
          </a:p>
        </p:txBody>
      </p:sp>
      <p:graphicFrame>
        <p:nvGraphicFramePr>
          <p:cNvPr id="33792" name="Object 0"/>
          <p:cNvGraphicFramePr>
            <a:graphicFrameLocks noChangeAspect="1"/>
          </p:cNvGraphicFramePr>
          <p:nvPr/>
        </p:nvGraphicFramePr>
        <p:xfrm>
          <a:off x="1676400" y="2438400"/>
          <a:ext cx="4037013" cy="2047875"/>
        </p:xfrm>
        <a:graphic>
          <a:graphicData uri="http://schemas.openxmlformats.org/presentationml/2006/ole">
            <p:oleObj spid="_x0000_s14338" name="SmartDraw" r:id="rId3" imgW="4037040" imgH="2048040" progId="">
              <p:embed/>
            </p:oleObj>
          </a:graphicData>
        </a:graphic>
      </p:graphicFrame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050925" y="4896768"/>
            <a:ext cx="14395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 smtClean="0"/>
              <a:t>Partant</a:t>
            </a:r>
            <a:r>
              <a:rPr lang="en-US" dirty="0" smtClean="0"/>
              <a:t> de a :</a:t>
            </a:r>
            <a:endParaRPr lang="en-US" dirty="0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2955925" y="4872955"/>
            <a:ext cx="2195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V</a:t>
            </a:r>
            <a:r>
              <a:rPr lang="en-US" sz="2400" baseline="-25000"/>
              <a:t>ad</a:t>
            </a:r>
            <a:r>
              <a:rPr lang="en-US"/>
              <a:t> + 30 – 15 – 5 = 0</a:t>
            </a: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5410200" y="5087268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6613525" y="4896768"/>
            <a:ext cx="1844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V</a:t>
            </a:r>
            <a:r>
              <a:rPr lang="en-US" sz="2400" baseline="-25000"/>
              <a:t>ab</a:t>
            </a:r>
            <a:r>
              <a:rPr lang="en-US"/>
              <a:t> = - 10 V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2895600" y="5506368"/>
            <a:ext cx="2254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V</a:t>
            </a:r>
            <a:r>
              <a:rPr lang="en-US" sz="2400" baseline="-25000"/>
              <a:t>fc</a:t>
            </a:r>
            <a:r>
              <a:rPr lang="en-US"/>
              <a:t> – 12 + 30 – 15 = 0</a:t>
            </a:r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5410200" y="569686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6613525" y="5582568"/>
            <a:ext cx="1387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V</a:t>
            </a:r>
            <a:r>
              <a:rPr lang="en-US" sz="2400" baseline="-25000"/>
              <a:t>fc</a:t>
            </a:r>
            <a:r>
              <a:rPr lang="en-US"/>
              <a:t> = - 3 V</a:t>
            </a:r>
          </a:p>
        </p:txBody>
      </p:sp>
      <p:sp>
        <p:nvSpPr>
          <p:cNvPr id="15" name="Title 4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4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Loi de Kirchhoff</a:t>
            </a:r>
            <a:r>
              <a:rPr kumimoji="0" lang="fr-CA" sz="4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sur les tensions</a:t>
            </a:r>
            <a:endParaRPr kumimoji="0" lang="fr-CA" sz="44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2267744" y="2924944"/>
            <a:ext cx="2808312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2195736" y="2924944"/>
            <a:ext cx="2808312" cy="1008112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1043608" y="5489376"/>
            <a:ext cx="14395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 smtClean="0"/>
              <a:t>Partant</a:t>
            </a:r>
            <a:r>
              <a:rPr lang="en-US" dirty="0" smtClean="0"/>
              <a:t> de f 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4023066" y="3200400"/>
          <a:ext cx="3871572" cy="1812776"/>
        </p:xfrm>
        <a:graphic>
          <a:graphicData uri="http://schemas.openxmlformats.org/presentationml/2006/ole">
            <p:oleObj spid="_x0000_s17410" name="SmartDraw" r:id="rId3" imgW="3322080" imgH="1555920" progId="">
              <p:embed/>
            </p:oleObj>
          </a:graphicData>
        </a:graphic>
      </p:graphicFrame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746125" y="1638300"/>
            <a:ext cx="785832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 smtClean="0"/>
              <a:t>Ex. : pour R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= 4 </a:t>
            </a:r>
            <a:r>
              <a:rPr lang="en-US" sz="2800" dirty="0" smtClean="0">
                <a:sym typeface="Symbol"/>
              </a:rPr>
              <a:t></a:t>
            </a:r>
            <a:r>
              <a:rPr lang="en-US" sz="2800" dirty="0" smtClean="0"/>
              <a:t>, R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= 11 </a:t>
            </a:r>
            <a:r>
              <a:rPr lang="en-US" sz="2800" dirty="0" smtClean="0">
                <a:sym typeface="Symbol"/>
              </a:rPr>
              <a:t></a:t>
            </a:r>
            <a:r>
              <a:rPr lang="en-US" sz="2800" dirty="0" smtClean="0"/>
              <a:t>, V = 50 v, P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= 16 w, </a:t>
            </a:r>
            <a:r>
              <a:rPr lang="en-US" sz="2800" dirty="0" err="1" smtClean="0"/>
              <a:t>trouver</a:t>
            </a:r>
            <a:r>
              <a:rPr lang="en-US" sz="2800" dirty="0" smtClean="0"/>
              <a:t> R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</a:t>
            </a:r>
          </a:p>
          <a:p>
            <a:endParaRPr lang="en-US" sz="2800" dirty="0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457200" y="2895600"/>
            <a:ext cx="12987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u="sng" dirty="0"/>
              <a:t>Solution: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457200" y="3505200"/>
            <a:ext cx="21050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/>
              <a:t> = 16 </a:t>
            </a:r>
            <a:r>
              <a:rPr lang="en-US" dirty="0" smtClean="0"/>
              <a:t>w </a:t>
            </a:r>
            <a:r>
              <a:rPr lang="en-US" dirty="0"/>
              <a:t>= </a:t>
            </a:r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I = R</a:t>
            </a:r>
            <a:r>
              <a:rPr lang="en-US" baseline="-25000" dirty="0" smtClean="0"/>
              <a:t>1</a:t>
            </a:r>
            <a:r>
              <a:rPr lang="en-US" dirty="0" smtClean="0"/>
              <a:t>I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457200" y="4114800"/>
            <a:ext cx="8194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I =  2 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457200" y="4724400"/>
            <a:ext cx="32335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V</a:t>
            </a:r>
            <a:r>
              <a:rPr lang="en-US" dirty="0" smtClean="0"/>
              <a:t> </a:t>
            </a:r>
            <a:r>
              <a:rPr lang="en-US" dirty="0"/>
              <a:t>= I(R</a:t>
            </a:r>
            <a:r>
              <a:rPr lang="en-US" baseline="-25000" dirty="0"/>
              <a:t>1</a:t>
            </a:r>
            <a:r>
              <a:rPr lang="en-US" dirty="0"/>
              <a:t> + R</a:t>
            </a:r>
            <a:r>
              <a:rPr lang="en-US" baseline="-25000" dirty="0"/>
              <a:t>2</a:t>
            </a:r>
            <a:r>
              <a:rPr lang="en-US" dirty="0"/>
              <a:t> + R</a:t>
            </a:r>
            <a:r>
              <a:rPr lang="en-US" baseline="-25000" dirty="0"/>
              <a:t>3</a:t>
            </a:r>
            <a:r>
              <a:rPr lang="en-US" dirty="0"/>
              <a:t>), </a:t>
            </a:r>
            <a:r>
              <a:rPr lang="en-US" dirty="0" err="1" smtClean="0"/>
              <a:t>ce</a:t>
            </a:r>
            <a:r>
              <a:rPr lang="en-US" dirty="0" smtClean="0"/>
              <a:t> qui </a:t>
            </a:r>
            <a:r>
              <a:rPr lang="en-US" dirty="0" err="1" smtClean="0"/>
              <a:t>donne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457200" y="5334000"/>
            <a:ext cx="38738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+ R</a:t>
            </a:r>
            <a:r>
              <a:rPr lang="en-US" baseline="-25000" dirty="0"/>
              <a:t>2</a:t>
            </a:r>
            <a:r>
              <a:rPr lang="en-US" dirty="0"/>
              <a:t> + R</a:t>
            </a:r>
            <a:r>
              <a:rPr lang="en-US" baseline="-25000" dirty="0"/>
              <a:t>3 </a:t>
            </a:r>
            <a:r>
              <a:rPr lang="en-US" dirty="0"/>
              <a:t> = </a:t>
            </a:r>
            <a:r>
              <a:rPr lang="en-US" dirty="0" smtClean="0"/>
              <a:t>50/2 =25</a:t>
            </a:r>
            <a:r>
              <a:rPr lang="en-US" dirty="0"/>
              <a:t>, </a:t>
            </a:r>
            <a:r>
              <a:rPr lang="en-US" dirty="0" smtClean="0"/>
              <a:t>on en </a:t>
            </a:r>
            <a:r>
              <a:rPr lang="en-US" dirty="0" err="1" smtClean="0"/>
              <a:t>déduit</a:t>
            </a:r>
            <a:r>
              <a:rPr lang="en-US" dirty="0" smtClean="0"/>
              <a:t> :</a:t>
            </a:r>
            <a:endParaRPr lang="en-US" baseline="-25000" dirty="0"/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457200" y="6019800"/>
            <a:ext cx="2406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</a:t>
            </a:r>
            <a:r>
              <a:rPr lang="en-US" baseline="-25000"/>
              <a:t>3</a:t>
            </a:r>
            <a:r>
              <a:rPr lang="en-US"/>
              <a:t> = 25 – 15 = 10 ohms</a:t>
            </a: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2362200" y="3505200"/>
            <a:ext cx="8739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, </a:t>
            </a:r>
            <a:r>
              <a:rPr lang="en-US" dirty="0" err="1" smtClean="0"/>
              <a:t>donc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17" name="Title 4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CA" sz="4400" dirty="0"/>
              <a:t>Loi de Kirchhoff sur les tensions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69925" y="1638300"/>
            <a:ext cx="8078539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 smtClean="0"/>
              <a:t>Ex. :  Pour le circuit </a:t>
            </a:r>
            <a:r>
              <a:rPr lang="en-US" sz="2800" dirty="0" err="1" smtClean="0"/>
              <a:t>suivant</a:t>
            </a:r>
            <a:r>
              <a:rPr lang="en-US" sz="2800" dirty="0" smtClean="0"/>
              <a:t> , </a:t>
            </a:r>
            <a:r>
              <a:rPr lang="en-US" sz="2800" dirty="0" err="1" smtClean="0"/>
              <a:t>trouver</a:t>
            </a:r>
            <a:r>
              <a:rPr lang="en-US" sz="2800" dirty="0" smtClean="0"/>
              <a:t> I</a:t>
            </a:r>
            <a:r>
              <a:rPr lang="en-US" sz="2800" dirty="0"/>
              <a:t>, V</a:t>
            </a:r>
            <a:r>
              <a:rPr lang="en-US" sz="2800" baseline="-25000" dirty="0"/>
              <a:t>1</a:t>
            </a:r>
            <a:r>
              <a:rPr lang="en-US" sz="2800" dirty="0"/>
              <a:t>, V</a:t>
            </a:r>
            <a:r>
              <a:rPr lang="en-US" sz="2800" baseline="-25000" dirty="0"/>
              <a:t>2</a:t>
            </a:r>
            <a:r>
              <a:rPr lang="en-US" sz="2800" dirty="0"/>
              <a:t>, V</a:t>
            </a:r>
            <a:r>
              <a:rPr lang="en-US" sz="2800" baseline="-25000" dirty="0"/>
              <a:t>3</a:t>
            </a:r>
            <a:r>
              <a:rPr lang="en-US" sz="2800" dirty="0"/>
              <a:t>, V</a:t>
            </a:r>
            <a:r>
              <a:rPr lang="en-US" sz="2800" baseline="-25000" dirty="0"/>
              <a:t>4</a:t>
            </a:r>
            <a:r>
              <a:rPr lang="en-US" sz="2800" dirty="0"/>
              <a:t> </a:t>
            </a:r>
            <a:r>
              <a:rPr lang="en-US" sz="2800" dirty="0" smtClean="0"/>
              <a:t>et a puissance </a:t>
            </a:r>
            <a:r>
              <a:rPr lang="en-US" sz="2800" dirty="0" err="1" smtClean="0"/>
              <a:t>fournie</a:t>
            </a:r>
            <a:r>
              <a:rPr lang="en-US" sz="2800" dirty="0" smtClean="0"/>
              <a:t> par la source de 10 v</a:t>
            </a:r>
            <a:endParaRPr lang="en-US" sz="2800" dirty="0"/>
          </a:p>
          <a:p>
            <a:r>
              <a:rPr lang="en-US" dirty="0"/>
              <a:t>                         </a:t>
            </a:r>
          </a:p>
        </p:txBody>
      </p:sp>
      <p:graphicFrame>
        <p:nvGraphicFramePr>
          <p:cNvPr id="35840" name="Object 1024"/>
          <p:cNvGraphicFramePr>
            <a:graphicFrameLocks noChangeAspect="1"/>
          </p:cNvGraphicFramePr>
          <p:nvPr/>
        </p:nvGraphicFramePr>
        <p:xfrm>
          <a:off x="2317750" y="2645073"/>
          <a:ext cx="4508500" cy="2224087"/>
        </p:xfrm>
        <a:graphic>
          <a:graphicData uri="http://schemas.openxmlformats.org/presentationml/2006/ole">
            <p:oleObj spid="_x0000_s18434" name="SmartDraw" r:id="rId3" imgW="4507920" imgH="2223360" progId="">
              <p:embed/>
            </p:oleObj>
          </a:graphicData>
        </a:graphic>
      </p:graphicFrame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898525" y="4914900"/>
            <a:ext cx="799395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err="1" smtClean="0"/>
              <a:t>Partant</a:t>
            </a:r>
            <a:r>
              <a:rPr lang="en-US" sz="2000" dirty="0" smtClean="0"/>
              <a:t> du point a, et </a:t>
            </a:r>
            <a:r>
              <a:rPr lang="en-US" sz="2000" dirty="0" err="1" smtClean="0"/>
              <a:t>réglant</a:t>
            </a:r>
            <a:r>
              <a:rPr lang="en-US" sz="2000" dirty="0" smtClean="0"/>
              <a:t> </a:t>
            </a:r>
            <a:r>
              <a:rPr lang="en-US" sz="2000" dirty="0" err="1" smtClean="0"/>
              <a:t>arbitrairement</a:t>
            </a:r>
            <a:r>
              <a:rPr lang="en-US" sz="2000" dirty="0" smtClean="0"/>
              <a:t> la direction du courant, la </a:t>
            </a:r>
            <a:r>
              <a:rPr lang="en-US" sz="2000" dirty="0" err="1" smtClean="0"/>
              <a:t>loi</a:t>
            </a:r>
            <a:r>
              <a:rPr lang="en-US" sz="2000" dirty="0" smtClean="0"/>
              <a:t> de </a:t>
            </a:r>
            <a:r>
              <a:rPr lang="en-US" sz="2000" dirty="0" err="1" smtClean="0"/>
              <a:t>kirchhoff</a:t>
            </a:r>
            <a:r>
              <a:rPr lang="en-US" sz="2000" dirty="0" smtClean="0"/>
              <a:t> sur les tensions </a:t>
            </a:r>
            <a:r>
              <a:rPr lang="en-US" sz="2000" dirty="0" err="1" smtClean="0"/>
              <a:t>donne</a:t>
            </a:r>
            <a:r>
              <a:rPr lang="en-US" sz="2000" dirty="0" smtClean="0"/>
              <a:t> : </a:t>
            </a:r>
            <a:endParaRPr lang="en-US" sz="2000" dirty="0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1187624" y="5733256"/>
            <a:ext cx="57502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-1*(+10 </a:t>
            </a:r>
            <a:r>
              <a:rPr lang="en-US" dirty="0"/>
              <a:t>– V</a:t>
            </a:r>
            <a:r>
              <a:rPr lang="en-US" baseline="-25000" dirty="0"/>
              <a:t>1</a:t>
            </a:r>
            <a:r>
              <a:rPr lang="en-US" dirty="0"/>
              <a:t> – 30 – V</a:t>
            </a:r>
            <a:r>
              <a:rPr lang="en-US" baseline="-25000" dirty="0"/>
              <a:t>3</a:t>
            </a:r>
            <a:r>
              <a:rPr lang="en-US" dirty="0"/>
              <a:t> + V</a:t>
            </a:r>
            <a:r>
              <a:rPr lang="en-US" baseline="-25000" dirty="0"/>
              <a:t>4</a:t>
            </a:r>
            <a:r>
              <a:rPr lang="en-US" dirty="0"/>
              <a:t> – 20 + V</a:t>
            </a:r>
            <a:r>
              <a:rPr lang="en-US" baseline="-25000" dirty="0"/>
              <a:t>2</a:t>
            </a:r>
            <a:r>
              <a:rPr lang="en-US" dirty="0"/>
              <a:t> = </a:t>
            </a:r>
            <a:r>
              <a:rPr lang="en-US" dirty="0" smtClean="0"/>
              <a:t>0)                                </a:t>
            </a:r>
            <a:endParaRPr lang="en-US" dirty="0"/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177602" y="6335713"/>
            <a:ext cx="36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/>
              <a:t>19</a:t>
            </a:r>
          </a:p>
        </p:txBody>
      </p:sp>
      <p:sp>
        <p:nvSpPr>
          <p:cNvPr id="12" name="Title 4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CA" sz="4400" dirty="0"/>
              <a:t>Loi de Kirchhoff sur les tensions</a:t>
            </a:r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5220072" y="3356992"/>
            <a:ext cx="5040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rot="10800000">
            <a:off x="4283968" y="3356992"/>
            <a:ext cx="5040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rot="10800000">
            <a:off x="3635896" y="3356992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rot="5400000">
            <a:off x="1907704" y="3717032"/>
            <a:ext cx="5760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rot="10800000">
            <a:off x="3635896" y="4869160"/>
            <a:ext cx="5760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4572000" y="4869160"/>
            <a:ext cx="5040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rot="5400000">
            <a:off x="6660232" y="3861048"/>
            <a:ext cx="5760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4211960" y="2218556"/>
            <a:ext cx="44644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On a : V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= - 20I,   V</a:t>
            </a:r>
            <a:r>
              <a:rPr lang="en-US" baseline="-25000" dirty="0"/>
              <a:t>2</a:t>
            </a:r>
            <a:r>
              <a:rPr lang="en-US" dirty="0"/>
              <a:t> = 40I,   V</a:t>
            </a:r>
            <a:r>
              <a:rPr lang="en-US" baseline="-25000" dirty="0"/>
              <a:t>3</a:t>
            </a:r>
            <a:r>
              <a:rPr lang="en-US" dirty="0"/>
              <a:t> = - 15I,   V</a:t>
            </a:r>
            <a:r>
              <a:rPr lang="en-US" baseline="-25000" dirty="0"/>
              <a:t>4</a:t>
            </a:r>
            <a:r>
              <a:rPr lang="en-US" dirty="0"/>
              <a:t> = </a:t>
            </a:r>
            <a:r>
              <a:rPr lang="en-US" dirty="0" smtClean="0"/>
              <a:t>5I</a:t>
            </a:r>
            <a:endParaRPr lang="en-US" dirty="0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211960" y="2675756"/>
            <a:ext cx="25730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 smtClean="0"/>
              <a:t>Ce</a:t>
            </a:r>
            <a:r>
              <a:rPr lang="en-US" dirty="0" smtClean="0"/>
              <a:t> qui </a:t>
            </a:r>
            <a:r>
              <a:rPr lang="en-US" dirty="0" err="1" smtClean="0"/>
              <a:t>donne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4301208" y="3131676"/>
            <a:ext cx="36551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10 + 20I – 30 + 15I  + 5I – 20 + 40I = 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4355976" y="3573016"/>
            <a:ext cx="13273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 smtClean="0"/>
              <a:t>Ou</a:t>
            </a:r>
            <a:r>
              <a:rPr lang="en-US" dirty="0" smtClean="0"/>
              <a:t> I </a:t>
            </a:r>
            <a:r>
              <a:rPr lang="en-US" dirty="0"/>
              <a:t>= 0.5 A.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827584" y="3861048"/>
            <a:ext cx="17578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Par </a:t>
            </a:r>
            <a:r>
              <a:rPr lang="en-US" dirty="0" err="1" smtClean="0"/>
              <a:t>conséquent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1203325" y="4305300"/>
            <a:ext cx="1254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</a:t>
            </a:r>
            <a:r>
              <a:rPr lang="en-US" baseline="-25000"/>
              <a:t>1</a:t>
            </a:r>
            <a:r>
              <a:rPr lang="en-US"/>
              <a:t> = - 10 V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1219200" y="4838700"/>
            <a:ext cx="1177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</a:t>
            </a:r>
            <a:r>
              <a:rPr lang="en-US" baseline="-25000"/>
              <a:t>2</a:t>
            </a:r>
            <a:r>
              <a:rPr lang="en-US"/>
              <a:t> = 20 V 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3565525" y="4281488"/>
            <a:ext cx="1311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</a:t>
            </a:r>
            <a:r>
              <a:rPr lang="en-US" baseline="-25000"/>
              <a:t>3</a:t>
            </a:r>
            <a:r>
              <a:rPr lang="en-US"/>
              <a:t> = - 7.5 V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3565525" y="4838700"/>
            <a:ext cx="1177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</a:t>
            </a:r>
            <a:r>
              <a:rPr lang="en-US" baseline="-25000"/>
              <a:t>4</a:t>
            </a:r>
            <a:r>
              <a:rPr lang="en-US"/>
              <a:t> = 2.5 V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898525" y="5372100"/>
            <a:ext cx="770592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10(supplied) </a:t>
            </a:r>
            <a:r>
              <a:rPr lang="en-US" dirty="0"/>
              <a:t>= -10I = - 5 </a:t>
            </a:r>
            <a:r>
              <a:rPr lang="en-US" dirty="0" smtClean="0"/>
              <a:t>W (</a:t>
            </a:r>
            <a:r>
              <a:rPr lang="en-US" dirty="0" err="1" smtClean="0"/>
              <a:t>signe</a:t>
            </a:r>
            <a:r>
              <a:rPr lang="en-US" dirty="0" smtClean="0"/>
              <a:t> – </a:t>
            </a:r>
            <a:r>
              <a:rPr lang="en-US" dirty="0" err="1" smtClean="0"/>
              <a:t>parce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le courant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absorbé</a:t>
            </a:r>
            <a:r>
              <a:rPr lang="en-US" dirty="0" smtClean="0"/>
              <a:t> par la borne +)</a:t>
            </a:r>
            <a:endParaRPr lang="en-US" dirty="0"/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212725" y="6335713"/>
            <a:ext cx="36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20</a:t>
            </a:r>
          </a:p>
        </p:txBody>
      </p:sp>
      <p:sp>
        <p:nvSpPr>
          <p:cNvPr id="16" name="Title 4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CA" sz="4400" dirty="0"/>
              <a:t>Loi de Kirchhoff sur les tensions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4211960" y="1835532"/>
            <a:ext cx="40324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+10 – V</a:t>
            </a:r>
            <a:r>
              <a:rPr lang="en-US" baseline="-25000" dirty="0"/>
              <a:t>1</a:t>
            </a:r>
            <a:r>
              <a:rPr lang="en-US" dirty="0"/>
              <a:t> – 30 – V</a:t>
            </a:r>
            <a:r>
              <a:rPr lang="en-US" baseline="-25000" dirty="0"/>
              <a:t>3</a:t>
            </a:r>
            <a:r>
              <a:rPr lang="en-US" dirty="0"/>
              <a:t> + V</a:t>
            </a:r>
            <a:r>
              <a:rPr lang="en-US" baseline="-25000" dirty="0"/>
              <a:t>4</a:t>
            </a:r>
            <a:r>
              <a:rPr lang="en-US" dirty="0"/>
              <a:t> – 20 + V</a:t>
            </a:r>
            <a:r>
              <a:rPr lang="en-US" baseline="-25000" dirty="0"/>
              <a:t>2</a:t>
            </a:r>
            <a:r>
              <a:rPr lang="en-US" dirty="0"/>
              <a:t> = 0                                  </a:t>
            </a: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611559" y="1916832"/>
          <a:ext cx="3495963" cy="1724594"/>
        </p:xfrm>
        <a:graphic>
          <a:graphicData uri="http://schemas.openxmlformats.org/presentationml/2006/ole">
            <p:oleObj spid="_x0000_s23554" name="SmartDraw" r:id="rId3" imgW="4507920" imgH="22233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23528" y="1628800"/>
            <a:ext cx="73804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263525" indent="-263525">
              <a:buFont typeface="Arial" pitchFamily="34" charset="0"/>
              <a:buChar char="•"/>
            </a:pPr>
            <a:r>
              <a:rPr lang="fr-CA" sz="2800" dirty="0" smtClean="0"/>
              <a:t>Un circuit complexe peut avoir plusieurs mailles</a:t>
            </a:r>
            <a:endParaRPr lang="fr-CA" sz="2800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760413" y="3319164"/>
            <a:ext cx="1524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2360613" y="3319164"/>
            <a:ext cx="1524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4037013" y="3319164"/>
            <a:ext cx="1524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60413" y="5147964"/>
            <a:ext cx="1524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2360613" y="5147964"/>
            <a:ext cx="1524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037013" y="5071764"/>
            <a:ext cx="1524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3122613" y="6062364"/>
            <a:ext cx="457200" cy="152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1370013" y="2709564"/>
            <a:ext cx="457200" cy="152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3046413" y="2709564"/>
            <a:ext cx="457200" cy="152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1370013" y="4309764"/>
            <a:ext cx="457200" cy="152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3122613" y="4309764"/>
            <a:ext cx="457200" cy="152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1370013" y="6062364"/>
            <a:ext cx="457200" cy="152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836613" y="3700164"/>
            <a:ext cx="1587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2436813" y="3700164"/>
            <a:ext cx="1587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4113213" y="3700164"/>
            <a:ext cx="1587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 flipH="1">
            <a:off x="836613" y="4385964"/>
            <a:ext cx="5334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>
            <a:off x="1827213" y="4385964"/>
            <a:ext cx="12954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3579813" y="4385964"/>
            <a:ext cx="5334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 flipH="1">
            <a:off x="836613" y="6138564"/>
            <a:ext cx="5334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 flipV="1">
            <a:off x="836613" y="5528964"/>
            <a:ext cx="1587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>
            <a:off x="1827213" y="6138564"/>
            <a:ext cx="12954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>
            <a:off x="3579813" y="6138564"/>
            <a:ext cx="5334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>
            <a:off x="4113213" y="5452764"/>
            <a:ext cx="1587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>
            <a:off x="1827213" y="2785764"/>
            <a:ext cx="12192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13340" name="Line 28"/>
          <p:cNvSpPr>
            <a:spLocks noChangeShapeType="1"/>
          </p:cNvSpPr>
          <p:nvPr/>
        </p:nvSpPr>
        <p:spPr bwMode="auto">
          <a:xfrm flipH="1">
            <a:off x="836613" y="2785764"/>
            <a:ext cx="5334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13341" name="Line 29"/>
          <p:cNvSpPr>
            <a:spLocks noChangeShapeType="1"/>
          </p:cNvSpPr>
          <p:nvPr/>
        </p:nvSpPr>
        <p:spPr bwMode="auto">
          <a:xfrm>
            <a:off x="836613" y="2785764"/>
            <a:ext cx="1587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>
            <a:off x="2436813" y="5528964"/>
            <a:ext cx="1587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13343" name="Line 31"/>
          <p:cNvSpPr>
            <a:spLocks noChangeShapeType="1"/>
          </p:cNvSpPr>
          <p:nvPr/>
        </p:nvSpPr>
        <p:spPr bwMode="auto">
          <a:xfrm flipV="1">
            <a:off x="2436813" y="2785764"/>
            <a:ext cx="1587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13344" name="Line 32"/>
          <p:cNvSpPr>
            <a:spLocks noChangeShapeType="1"/>
          </p:cNvSpPr>
          <p:nvPr/>
        </p:nvSpPr>
        <p:spPr bwMode="auto">
          <a:xfrm>
            <a:off x="3503613" y="2785764"/>
            <a:ext cx="609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13345" name="Line 33"/>
          <p:cNvSpPr>
            <a:spLocks noChangeShapeType="1"/>
          </p:cNvSpPr>
          <p:nvPr/>
        </p:nvSpPr>
        <p:spPr bwMode="auto">
          <a:xfrm>
            <a:off x="4113213" y="2785764"/>
            <a:ext cx="1587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13346" name="Line 34"/>
          <p:cNvSpPr>
            <a:spLocks noChangeShapeType="1"/>
          </p:cNvSpPr>
          <p:nvPr/>
        </p:nvSpPr>
        <p:spPr bwMode="auto">
          <a:xfrm>
            <a:off x="2741613" y="4690764"/>
            <a:ext cx="1066800" cy="1588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13347" name="Line 35"/>
          <p:cNvSpPr>
            <a:spLocks noChangeShapeType="1"/>
          </p:cNvSpPr>
          <p:nvPr/>
        </p:nvSpPr>
        <p:spPr bwMode="auto">
          <a:xfrm>
            <a:off x="3808413" y="4690764"/>
            <a:ext cx="1587" cy="106680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13348" name="Line 36"/>
          <p:cNvSpPr>
            <a:spLocks noChangeShapeType="1"/>
          </p:cNvSpPr>
          <p:nvPr/>
        </p:nvSpPr>
        <p:spPr bwMode="auto">
          <a:xfrm flipH="1">
            <a:off x="2741613" y="5757564"/>
            <a:ext cx="1066800" cy="1588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13349" name="Line 37"/>
          <p:cNvSpPr>
            <a:spLocks noChangeShapeType="1"/>
          </p:cNvSpPr>
          <p:nvPr/>
        </p:nvSpPr>
        <p:spPr bwMode="auto">
          <a:xfrm>
            <a:off x="2436813" y="2404764"/>
            <a:ext cx="2286000" cy="15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13350" name="Line 38"/>
          <p:cNvSpPr>
            <a:spLocks noChangeShapeType="1"/>
          </p:cNvSpPr>
          <p:nvPr/>
        </p:nvSpPr>
        <p:spPr bwMode="auto">
          <a:xfrm>
            <a:off x="4722813" y="2404764"/>
            <a:ext cx="1587" cy="419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13351" name="Line 39"/>
          <p:cNvSpPr>
            <a:spLocks noChangeShapeType="1"/>
          </p:cNvSpPr>
          <p:nvPr/>
        </p:nvSpPr>
        <p:spPr bwMode="auto">
          <a:xfrm flipH="1">
            <a:off x="227013" y="6595764"/>
            <a:ext cx="4495800" cy="15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13352" name="Line 40"/>
          <p:cNvSpPr>
            <a:spLocks noChangeShapeType="1"/>
          </p:cNvSpPr>
          <p:nvPr/>
        </p:nvSpPr>
        <p:spPr bwMode="auto">
          <a:xfrm flipV="1">
            <a:off x="227013" y="2404764"/>
            <a:ext cx="1587" cy="419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13353" name="Line 41"/>
          <p:cNvSpPr>
            <a:spLocks noChangeShapeType="1"/>
          </p:cNvSpPr>
          <p:nvPr/>
        </p:nvSpPr>
        <p:spPr bwMode="auto">
          <a:xfrm>
            <a:off x="227013" y="2404764"/>
            <a:ext cx="2209800" cy="15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13354" name="Text Box 42"/>
          <p:cNvSpPr txBox="1">
            <a:spLocks noChangeArrowheads="1"/>
          </p:cNvSpPr>
          <p:nvPr/>
        </p:nvSpPr>
        <p:spPr bwMode="auto">
          <a:xfrm>
            <a:off x="1141413" y="2723852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mtClean="0"/>
              <a:t>+</a:t>
            </a:r>
            <a:endParaRPr lang="fr-CA"/>
          </a:p>
        </p:txBody>
      </p:sp>
      <p:sp>
        <p:nvSpPr>
          <p:cNvPr id="13355" name="Text Box 43"/>
          <p:cNvSpPr txBox="1">
            <a:spLocks noChangeArrowheads="1"/>
          </p:cNvSpPr>
          <p:nvPr/>
        </p:nvSpPr>
        <p:spPr bwMode="auto">
          <a:xfrm>
            <a:off x="455613" y="3623964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mtClean="0"/>
              <a:t>+</a:t>
            </a:r>
            <a:endParaRPr lang="fr-CA"/>
          </a:p>
        </p:txBody>
      </p:sp>
      <p:sp>
        <p:nvSpPr>
          <p:cNvPr id="13356" name="Text Box 44"/>
          <p:cNvSpPr txBox="1">
            <a:spLocks noChangeArrowheads="1"/>
          </p:cNvSpPr>
          <p:nvPr/>
        </p:nvSpPr>
        <p:spPr bwMode="auto">
          <a:xfrm>
            <a:off x="3427413" y="2785764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mtClean="0"/>
              <a:t>+</a:t>
            </a:r>
            <a:endParaRPr lang="fr-CA"/>
          </a:p>
        </p:txBody>
      </p:sp>
      <p:sp>
        <p:nvSpPr>
          <p:cNvPr id="13357" name="Text Box 45"/>
          <p:cNvSpPr txBox="1">
            <a:spLocks noChangeArrowheads="1"/>
          </p:cNvSpPr>
          <p:nvPr/>
        </p:nvSpPr>
        <p:spPr bwMode="auto">
          <a:xfrm>
            <a:off x="2436813" y="3623964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mtClean="0"/>
              <a:t>+</a:t>
            </a:r>
            <a:endParaRPr lang="fr-CA"/>
          </a:p>
        </p:txBody>
      </p:sp>
      <p:sp>
        <p:nvSpPr>
          <p:cNvPr id="13358" name="Text Box 46"/>
          <p:cNvSpPr txBox="1">
            <a:spLocks noChangeArrowheads="1"/>
          </p:cNvSpPr>
          <p:nvPr/>
        </p:nvSpPr>
        <p:spPr bwMode="auto">
          <a:xfrm>
            <a:off x="3732213" y="3623964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mtClean="0"/>
              <a:t>+</a:t>
            </a:r>
            <a:endParaRPr lang="fr-CA"/>
          </a:p>
        </p:txBody>
      </p:sp>
      <p:sp>
        <p:nvSpPr>
          <p:cNvPr id="13359" name="Text Box 47"/>
          <p:cNvSpPr txBox="1">
            <a:spLocks noChangeArrowheads="1"/>
          </p:cNvSpPr>
          <p:nvPr/>
        </p:nvSpPr>
        <p:spPr bwMode="auto">
          <a:xfrm>
            <a:off x="4179888" y="5224164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mtClean="0"/>
              <a:t>+</a:t>
            </a:r>
            <a:endParaRPr lang="fr-CA"/>
          </a:p>
        </p:txBody>
      </p:sp>
      <p:sp>
        <p:nvSpPr>
          <p:cNvPr id="13360" name="Text Box 48"/>
          <p:cNvSpPr txBox="1">
            <a:spLocks noChangeArrowheads="1"/>
          </p:cNvSpPr>
          <p:nvPr/>
        </p:nvSpPr>
        <p:spPr bwMode="auto">
          <a:xfrm>
            <a:off x="3503613" y="6152852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mtClean="0"/>
              <a:t>+</a:t>
            </a:r>
            <a:endParaRPr lang="fr-CA"/>
          </a:p>
        </p:txBody>
      </p:sp>
      <p:sp>
        <p:nvSpPr>
          <p:cNvPr id="13361" name="Text Box 49"/>
          <p:cNvSpPr txBox="1">
            <a:spLocks noChangeArrowheads="1"/>
          </p:cNvSpPr>
          <p:nvPr/>
        </p:nvSpPr>
        <p:spPr bwMode="auto">
          <a:xfrm>
            <a:off x="1751013" y="4004964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mtClean="0"/>
              <a:t>+</a:t>
            </a:r>
            <a:endParaRPr lang="fr-CA"/>
          </a:p>
        </p:txBody>
      </p:sp>
      <p:sp>
        <p:nvSpPr>
          <p:cNvPr id="13362" name="Text Box 50"/>
          <p:cNvSpPr txBox="1">
            <a:spLocks noChangeArrowheads="1"/>
          </p:cNvSpPr>
          <p:nvPr/>
        </p:nvSpPr>
        <p:spPr bwMode="auto">
          <a:xfrm>
            <a:off x="531813" y="4843164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mtClean="0"/>
              <a:t>+</a:t>
            </a:r>
            <a:endParaRPr lang="fr-CA"/>
          </a:p>
        </p:txBody>
      </p:sp>
      <p:sp>
        <p:nvSpPr>
          <p:cNvPr id="13363" name="Text Box 51"/>
          <p:cNvSpPr txBox="1">
            <a:spLocks noChangeArrowheads="1"/>
          </p:cNvSpPr>
          <p:nvPr/>
        </p:nvSpPr>
        <p:spPr bwMode="auto">
          <a:xfrm>
            <a:off x="1141413" y="6138564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mtClean="0"/>
              <a:t>+</a:t>
            </a:r>
            <a:endParaRPr lang="fr-CA"/>
          </a:p>
        </p:txBody>
      </p:sp>
      <p:sp>
        <p:nvSpPr>
          <p:cNvPr id="13364" name="Text Box 52"/>
          <p:cNvSpPr txBox="1">
            <a:spLocks noChangeArrowheads="1"/>
          </p:cNvSpPr>
          <p:nvPr/>
        </p:nvSpPr>
        <p:spPr bwMode="auto">
          <a:xfrm>
            <a:off x="2894013" y="4004964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mtClean="0"/>
              <a:t>+</a:t>
            </a:r>
            <a:endParaRPr lang="fr-CA"/>
          </a:p>
        </p:txBody>
      </p:sp>
      <p:sp>
        <p:nvSpPr>
          <p:cNvPr id="13365" name="Text Box 53"/>
          <p:cNvSpPr txBox="1">
            <a:spLocks noChangeArrowheads="1"/>
          </p:cNvSpPr>
          <p:nvPr/>
        </p:nvSpPr>
        <p:spPr bwMode="auto">
          <a:xfrm>
            <a:off x="500063" y="3014364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mtClean="0"/>
              <a:t>-</a:t>
            </a:r>
            <a:endParaRPr lang="fr-CA"/>
          </a:p>
        </p:txBody>
      </p:sp>
      <p:sp>
        <p:nvSpPr>
          <p:cNvPr id="13366" name="Text Box 54"/>
          <p:cNvSpPr txBox="1">
            <a:spLocks noChangeArrowheads="1"/>
          </p:cNvSpPr>
          <p:nvPr/>
        </p:nvSpPr>
        <p:spPr bwMode="auto">
          <a:xfrm>
            <a:off x="1827213" y="2709564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mtClean="0"/>
              <a:t>-</a:t>
            </a:r>
            <a:endParaRPr lang="fr-CA"/>
          </a:p>
        </p:txBody>
      </p:sp>
      <p:sp>
        <p:nvSpPr>
          <p:cNvPr id="13367" name="Text Box 55"/>
          <p:cNvSpPr txBox="1">
            <a:spLocks noChangeArrowheads="1"/>
          </p:cNvSpPr>
          <p:nvPr/>
        </p:nvSpPr>
        <p:spPr bwMode="auto">
          <a:xfrm>
            <a:off x="2817813" y="2785764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mtClean="0"/>
              <a:t>-</a:t>
            </a:r>
            <a:endParaRPr lang="fr-CA"/>
          </a:p>
        </p:txBody>
      </p:sp>
      <p:sp>
        <p:nvSpPr>
          <p:cNvPr id="13368" name="Text Box 56"/>
          <p:cNvSpPr txBox="1">
            <a:spLocks noChangeArrowheads="1"/>
          </p:cNvSpPr>
          <p:nvPr/>
        </p:nvSpPr>
        <p:spPr bwMode="auto">
          <a:xfrm>
            <a:off x="3776663" y="3014364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mtClean="0"/>
              <a:t>-</a:t>
            </a:r>
            <a:endParaRPr lang="fr-CA"/>
          </a:p>
        </p:txBody>
      </p:sp>
      <p:sp>
        <p:nvSpPr>
          <p:cNvPr id="13369" name="Text Box 57"/>
          <p:cNvSpPr txBox="1">
            <a:spLocks noChangeArrowheads="1"/>
          </p:cNvSpPr>
          <p:nvPr/>
        </p:nvSpPr>
        <p:spPr bwMode="auto">
          <a:xfrm>
            <a:off x="3503613" y="4004964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mtClean="0"/>
              <a:t>-</a:t>
            </a:r>
            <a:endParaRPr lang="fr-CA"/>
          </a:p>
        </p:txBody>
      </p:sp>
      <p:sp>
        <p:nvSpPr>
          <p:cNvPr id="13370" name="Text Box 58"/>
          <p:cNvSpPr txBox="1">
            <a:spLocks noChangeArrowheads="1"/>
          </p:cNvSpPr>
          <p:nvPr/>
        </p:nvSpPr>
        <p:spPr bwMode="auto">
          <a:xfrm>
            <a:off x="4189413" y="4690764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mtClean="0"/>
              <a:t>-</a:t>
            </a:r>
            <a:endParaRPr lang="fr-CA"/>
          </a:p>
        </p:txBody>
      </p:sp>
      <p:sp>
        <p:nvSpPr>
          <p:cNvPr id="13371" name="Text Box 59"/>
          <p:cNvSpPr txBox="1">
            <a:spLocks noChangeArrowheads="1"/>
          </p:cNvSpPr>
          <p:nvPr/>
        </p:nvSpPr>
        <p:spPr bwMode="auto">
          <a:xfrm>
            <a:off x="2894013" y="6138564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mtClean="0"/>
              <a:t>-</a:t>
            </a:r>
            <a:endParaRPr lang="fr-CA"/>
          </a:p>
        </p:txBody>
      </p:sp>
      <p:sp>
        <p:nvSpPr>
          <p:cNvPr id="13372" name="Text Box 60"/>
          <p:cNvSpPr txBox="1">
            <a:spLocks noChangeArrowheads="1"/>
          </p:cNvSpPr>
          <p:nvPr/>
        </p:nvSpPr>
        <p:spPr bwMode="auto">
          <a:xfrm>
            <a:off x="1827213" y="6138564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mtClean="0"/>
              <a:t>-</a:t>
            </a:r>
            <a:endParaRPr lang="fr-CA"/>
          </a:p>
        </p:txBody>
      </p:sp>
      <p:sp>
        <p:nvSpPr>
          <p:cNvPr id="13373" name="Text Box 61"/>
          <p:cNvSpPr txBox="1">
            <a:spLocks noChangeArrowheads="1"/>
          </p:cNvSpPr>
          <p:nvPr/>
        </p:nvSpPr>
        <p:spPr bwMode="auto">
          <a:xfrm>
            <a:off x="1141413" y="4004964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mtClean="0"/>
              <a:t>-</a:t>
            </a:r>
            <a:endParaRPr lang="fr-CA"/>
          </a:p>
        </p:txBody>
      </p:sp>
      <p:sp>
        <p:nvSpPr>
          <p:cNvPr id="13374" name="Text Box 62"/>
          <p:cNvSpPr txBox="1">
            <a:spLocks noChangeArrowheads="1"/>
          </p:cNvSpPr>
          <p:nvPr/>
        </p:nvSpPr>
        <p:spPr bwMode="auto">
          <a:xfrm>
            <a:off x="531813" y="5452764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mtClean="0"/>
              <a:t>-</a:t>
            </a:r>
            <a:endParaRPr lang="fr-CA"/>
          </a:p>
        </p:txBody>
      </p:sp>
      <p:sp>
        <p:nvSpPr>
          <p:cNvPr id="13375" name="Text Box 63"/>
          <p:cNvSpPr txBox="1">
            <a:spLocks noChangeArrowheads="1"/>
          </p:cNvSpPr>
          <p:nvPr/>
        </p:nvSpPr>
        <p:spPr bwMode="auto">
          <a:xfrm>
            <a:off x="2436813" y="3014364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mtClean="0"/>
              <a:t>-</a:t>
            </a:r>
            <a:endParaRPr lang="fr-CA"/>
          </a:p>
        </p:txBody>
      </p:sp>
      <p:sp>
        <p:nvSpPr>
          <p:cNvPr id="13376" name="Text Box 64"/>
          <p:cNvSpPr txBox="1">
            <a:spLocks noChangeArrowheads="1"/>
          </p:cNvSpPr>
          <p:nvPr/>
        </p:nvSpPr>
        <p:spPr bwMode="auto">
          <a:xfrm>
            <a:off x="379413" y="3242964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mtClean="0"/>
              <a:t>v</a:t>
            </a:r>
            <a:r>
              <a:rPr lang="fr-CA" baseline="-25000" smtClean="0"/>
              <a:t>1</a:t>
            </a:r>
            <a:endParaRPr lang="fr-CA"/>
          </a:p>
        </p:txBody>
      </p:sp>
      <p:sp>
        <p:nvSpPr>
          <p:cNvPr id="13377" name="Text Box 65"/>
          <p:cNvSpPr txBox="1">
            <a:spLocks noChangeArrowheads="1"/>
          </p:cNvSpPr>
          <p:nvPr/>
        </p:nvSpPr>
        <p:spPr bwMode="auto">
          <a:xfrm>
            <a:off x="1446213" y="2785764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mtClean="0"/>
              <a:t>v</a:t>
            </a:r>
            <a:r>
              <a:rPr lang="fr-CA" baseline="-25000" smtClean="0"/>
              <a:t>2</a:t>
            </a:r>
            <a:endParaRPr lang="fr-CA"/>
          </a:p>
        </p:txBody>
      </p:sp>
      <p:sp>
        <p:nvSpPr>
          <p:cNvPr id="13378" name="Text Box 66"/>
          <p:cNvSpPr txBox="1">
            <a:spLocks noChangeArrowheads="1"/>
          </p:cNvSpPr>
          <p:nvPr/>
        </p:nvSpPr>
        <p:spPr bwMode="auto">
          <a:xfrm>
            <a:off x="2519363" y="3242964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mtClean="0"/>
              <a:t>v</a:t>
            </a:r>
            <a:r>
              <a:rPr lang="fr-CA" baseline="-25000" smtClean="0"/>
              <a:t>4</a:t>
            </a:r>
            <a:endParaRPr lang="fr-CA"/>
          </a:p>
        </p:txBody>
      </p:sp>
      <p:sp>
        <p:nvSpPr>
          <p:cNvPr id="13379" name="Text Box 67"/>
          <p:cNvSpPr txBox="1">
            <a:spLocks noChangeArrowheads="1"/>
          </p:cNvSpPr>
          <p:nvPr/>
        </p:nvSpPr>
        <p:spPr bwMode="auto">
          <a:xfrm>
            <a:off x="1370013" y="3852564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mtClean="0"/>
              <a:t>v</a:t>
            </a:r>
            <a:r>
              <a:rPr lang="fr-CA" baseline="-25000" smtClean="0"/>
              <a:t>3</a:t>
            </a:r>
            <a:endParaRPr lang="fr-CA"/>
          </a:p>
        </p:txBody>
      </p:sp>
      <p:sp>
        <p:nvSpPr>
          <p:cNvPr id="13380" name="Text Box 68"/>
          <p:cNvSpPr txBox="1">
            <a:spLocks noChangeArrowheads="1"/>
          </p:cNvSpPr>
          <p:nvPr/>
        </p:nvSpPr>
        <p:spPr bwMode="auto">
          <a:xfrm>
            <a:off x="303213" y="5071764"/>
            <a:ext cx="45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mtClean="0"/>
              <a:t>v</a:t>
            </a:r>
            <a:r>
              <a:rPr lang="fr-CA" baseline="-25000" smtClean="0"/>
              <a:t>12</a:t>
            </a:r>
            <a:endParaRPr lang="fr-CA"/>
          </a:p>
        </p:txBody>
      </p:sp>
      <p:sp>
        <p:nvSpPr>
          <p:cNvPr id="13381" name="Text Box 69"/>
          <p:cNvSpPr txBox="1">
            <a:spLocks noChangeArrowheads="1"/>
          </p:cNvSpPr>
          <p:nvPr/>
        </p:nvSpPr>
        <p:spPr bwMode="auto">
          <a:xfrm>
            <a:off x="1446213" y="6138564"/>
            <a:ext cx="45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mtClean="0"/>
              <a:t>v</a:t>
            </a:r>
            <a:r>
              <a:rPr lang="fr-CA" baseline="-25000" smtClean="0"/>
              <a:t>11</a:t>
            </a:r>
            <a:endParaRPr lang="fr-CA"/>
          </a:p>
        </p:txBody>
      </p:sp>
      <p:sp>
        <p:nvSpPr>
          <p:cNvPr id="13382" name="Text Box 70"/>
          <p:cNvSpPr txBox="1">
            <a:spLocks noChangeArrowheads="1"/>
          </p:cNvSpPr>
          <p:nvPr/>
        </p:nvSpPr>
        <p:spPr bwMode="auto">
          <a:xfrm>
            <a:off x="3198813" y="6138564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mtClean="0"/>
              <a:t>v</a:t>
            </a:r>
            <a:r>
              <a:rPr lang="fr-CA" baseline="-25000" smtClean="0"/>
              <a:t>9</a:t>
            </a:r>
            <a:endParaRPr lang="fr-CA"/>
          </a:p>
        </p:txBody>
      </p:sp>
      <p:sp>
        <p:nvSpPr>
          <p:cNvPr id="13383" name="Text Box 71"/>
          <p:cNvSpPr txBox="1">
            <a:spLocks noChangeArrowheads="1"/>
          </p:cNvSpPr>
          <p:nvPr/>
        </p:nvSpPr>
        <p:spPr bwMode="auto">
          <a:xfrm>
            <a:off x="4189413" y="4995564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mtClean="0"/>
              <a:t>v</a:t>
            </a:r>
            <a:r>
              <a:rPr lang="fr-CA" baseline="-25000" smtClean="0"/>
              <a:t>8</a:t>
            </a:r>
            <a:endParaRPr lang="fr-CA"/>
          </a:p>
        </p:txBody>
      </p:sp>
      <p:sp>
        <p:nvSpPr>
          <p:cNvPr id="13384" name="Text Box 72"/>
          <p:cNvSpPr txBox="1">
            <a:spLocks noChangeArrowheads="1"/>
          </p:cNvSpPr>
          <p:nvPr/>
        </p:nvSpPr>
        <p:spPr bwMode="auto">
          <a:xfrm>
            <a:off x="3656013" y="3242964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mtClean="0"/>
              <a:t>v</a:t>
            </a:r>
            <a:r>
              <a:rPr lang="fr-CA" baseline="-25000" smtClean="0"/>
              <a:t>6</a:t>
            </a:r>
            <a:endParaRPr lang="fr-CA"/>
          </a:p>
        </p:txBody>
      </p:sp>
      <p:sp>
        <p:nvSpPr>
          <p:cNvPr id="13385" name="Text Box 73"/>
          <p:cNvSpPr txBox="1">
            <a:spLocks noChangeArrowheads="1"/>
          </p:cNvSpPr>
          <p:nvPr/>
        </p:nvSpPr>
        <p:spPr bwMode="auto">
          <a:xfrm>
            <a:off x="3046413" y="2785764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mtClean="0"/>
              <a:t>v</a:t>
            </a:r>
            <a:r>
              <a:rPr lang="fr-CA" baseline="-25000" smtClean="0"/>
              <a:t>5</a:t>
            </a:r>
            <a:endParaRPr lang="fr-CA"/>
          </a:p>
        </p:txBody>
      </p:sp>
      <p:sp>
        <p:nvSpPr>
          <p:cNvPr id="13386" name="Text Box 74"/>
          <p:cNvSpPr txBox="1">
            <a:spLocks noChangeArrowheads="1"/>
          </p:cNvSpPr>
          <p:nvPr/>
        </p:nvSpPr>
        <p:spPr bwMode="auto">
          <a:xfrm>
            <a:off x="3122613" y="3928764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mtClean="0"/>
              <a:t>v</a:t>
            </a:r>
            <a:r>
              <a:rPr lang="fr-CA" baseline="-25000" smtClean="0"/>
              <a:t>7</a:t>
            </a:r>
            <a:endParaRPr lang="fr-CA"/>
          </a:p>
        </p:txBody>
      </p:sp>
      <p:sp>
        <p:nvSpPr>
          <p:cNvPr id="13387" name="Text Box 75"/>
          <p:cNvSpPr txBox="1">
            <a:spLocks noChangeArrowheads="1"/>
          </p:cNvSpPr>
          <p:nvPr/>
        </p:nvSpPr>
        <p:spPr bwMode="auto">
          <a:xfrm>
            <a:off x="1979613" y="5071764"/>
            <a:ext cx="45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mtClean="0"/>
              <a:t>v</a:t>
            </a:r>
            <a:r>
              <a:rPr lang="fr-CA" baseline="-25000" smtClean="0"/>
              <a:t>10</a:t>
            </a:r>
            <a:endParaRPr lang="fr-CA"/>
          </a:p>
        </p:txBody>
      </p:sp>
      <p:sp>
        <p:nvSpPr>
          <p:cNvPr id="13388" name="Text Box 76"/>
          <p:cNvSpPr txBox="1">
            <a:spLocks noChangeArrowheads="1"/>
          </p:cNvSpPr>
          <p:nvPr/>
        </p:nvSpPr>
        <p:spPr bwMode="auto">
          <a:xfrm>
            <a:off x="2122488" y="4766964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mtClean="0"/>
              <a:t>+</a:t>
            </a:r>
            <a:endParaRPr lang="fr-CA"/>
          </a:p>
        </p:txBody>
      </p:sp>
      <p:sp>
        <p:nvSpPr>
          <p:cNvPr id="13389" name="Text Box 77"/>
          <p:cNvSpPr txBox="1">
            <a:spLocks noChangeArrowheads="1"/>
          </p:cNvSpPr>
          <p:nvPr/>
        </p:nvSpPr>
        <p:spPr bwMode="auto">
          <a:xfrm>
            <a:off x="2100263" y="5376564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mtClean="0"/>
              <a:t>-</a:t>
            </a:r>
            <a:endParaRPr lang="fr-CA"/>
          </a:p>
        </p:txBody>
      </p:sp>
      <p:sp>
        <p:nvSpPr>
          <p:cNvPr id="13390" name="Line 78"/>
          <p:cNvSpPr>
            <a:spLocks noChangeShapeType="1"/>
          </p:cNvSpPr>
          <p:nvPr/>
        </p:nvSpPr>
        <p:spPr bwMode="auto">
          <a:xfrm flipV="1">
            <a:off x="1065213" y="3623964"/>
            <a:ext cx="1587" cy="5334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13391" name="Line 79"/>
          <p:cNvSpPr>
            <a:spLocks noChangeShapeType="1"/>
          </p:cNvSpPr>
          <p:nvPr/>
        </p:nvSpPr>
        <p:spPr bwMode="auto">
          <a:xfrm flipV="1">
            <a:off x="1065213" y="3166764"/>
            <a:ext cx="1587" cy="4572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13392" name="Line 80"/>
          <p:cNvSpPr>
            <a:spLocks noChangeShapeType="1"/>
          </p:cNvSpPr>
          <p:nvPr/>
        </p:nvSpPr>
        <p:spPr bwMode="auto">
          <a:xfrm>
            <a:off x="1065213" y="3166764"/>
            <a:ext cx="2590800" cy="1588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13393" name="Line 81"/>
          <p:cNvSpPr>
            <a:spLocks noChangeShapeType="1"/>
          </p:cNvSpPr>
          <p:nvPr/>
        </p:nvSpPr>
        <p:spPr bwMode="auto">
          <a:xfrm>
            <a:off x="3656013" y="3166764"/>
            <a:ext cx="1587" cy="7620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13394" name="Line 82"/>
          <p:cNvSpPr>
            <a:spLocks noChangeShapeType="1"/>
          </p:cNvSpPr>
          <p:nvPr/>
        </p:nvSpPr>
        <p:spPr bwMode="auto">
          <a:xfrm flipH="1">
            <a:off x="2589213" y="3928764"/>
            <a:ext cx="1066800" cy="1588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13395" name="Line 83"/>
          <p:cNvSpPr>
            <a:spLocks noChangeShapeType="1"/>
          </p:cNvSpPr>
          <p:nvPr/>
        </p:nvSpPr>
        <p:spPr bwMode="auto">
          <a:xfrm>
            <a:off x="2589213" y="3928764"/>
            <a:ext cx="1587" cy="19812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13396" name="Line 84"/>
          <p:cNvSpPr>
            <a:spLocks noChangeShapeType="1"/>
          </p:cNvSpPr>
          <p:nvPr/>
        </p:nvSpPr>
        <p:spPr bwMode="auto">
          <a:xfrm flipH="1">
            <a:off x="1065213" y="5909964"/>
            <a:ext cx="1524000" cy="1588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13397" name="Line 85"/>
          <p:cNvSpPr>
            <a:spLocks noChangeShapeType="1"/>
          </p:cNvSpPr>
          <p:nvPr/>
        </p:nvSpPr>
        <p:spPr bwMode="auto">
          <a:xfrm flipV="1">
            <a:off x="1065213" y="4081164"/>
            <a:ext cx="1587" cy="18288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13398" name="Line 86"/>
          <p:cNvSpPr>
            <a:spLocks noChangeShapeType="1"/>
          </p:cNvSpPr>
          <p:nvPr/>
        </p:nvSpPr>
        <p:spPr bwMode="auto">
          <a:xfrm>
            <a:off x="2741613" y="4690764"/>
            <a:ext cx="1587" cy="53340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13399" name="Line 87"/>
          <p:cNvSpPr>
            <a:spLocks noChangeShapeType="1"/>
          </p:cNvSpPr>
          <p:nvPr/>
        </p:nvSpPr>
        <p:spPr bwMode="auto">
          <a:xfrm>
            <a:off x="2741613" y="5224164"/>
            <a:ext cx="1587" cy="53340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13400" name="Text Box 88"/>
          <p:cNvSpPr txBox="1">
            <a:spLocks noChangeArrowheads="1"/>
          </p:cNvSpPr>
          <p:nvPr/>
        </p:nvSpPr>
        <p:spPr bwMode="auto">
          <a:xfrm>
            <a:off x="4195763" y="4157364"/>
            <a:ext cx="4819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mtClean="0"/>
              <a:t>“a”</a:t>
            </a:r>
            <a:endParaRPr lang="fr-CA"/>
          </a:p>
        </p:txBody>
      </p:sp>
      <p:sp>
        <p:nvSpPr>
          <p:cNvPr id="13401" name="Text Box 89"/>
          <p:cNvSpPr txBox="1">
            <a:spLocks noChangeArrowheads="1"/>
          </p:cNvSpPr>
          <p:nvPr/>
        </p:nvSpPr>
        <p:spPr bwMode="auto">
          <a:xfrm>
            <a:off x="4002088" y="4160539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z="2400" smtClean="0">
                <a:cs typeface="Times New Roman" charset="0"/>
              </a:rPr>
              <a:t>•</a:t>
            </a:r>
            <a:endParaRPr lang="fr-CA" sz="2400"/>
          </a:p>
        </p:txBody>
      </p:sp>
      <p:sp>
        <p:nvSpPr>
          <p:cNvPr id="13402" name="Text Box 90"/>
          <p:cNvSpPr txBox="1">
            <a:spLocks noChangeArrowheads="1"/>
          </p:cNvSpPr>
          <p:nvPr/>
        </p:nvSpPr>
        <p:spPr bwMode="auto">
          <a:xfrm>
            <a:off x="5105400" y="2514600"/>
            <a:ext cx="3351815" cy="954107"/>
          </a:xfrm>
          <a:prstGeom prst="rect">
            <a:avLst/>
          </a:prstGeom>
          <a:solidFill>
            <a:srgbClr val="B1CBF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mtClean="0"/>
              <a:t>Boucle bleue en començant à  “a”</a:t>
            </a:r>
          </a:p>
          <a:p>
            <a:endParaRPr lang="fr-CA" smtClean="0"/>
          </a:p>
          <a:p>
            <a:r>
              <a:rPr lang="fr-CA" sz="2000" smtClean="0"/>
              <a:t>- v</a:t>
            </a:r>
            <a:r>
              <a:rPr lang="fr-CA" sz="2000" baseline="-25000" smtClean="0"/>
              <a:t>7</a:t>
            </a:r>
            <a:r>
              <a:rPr lang="fr-CA" sz="2000" smtClean="0"/>
              <a:t> + v</a:t>
            </a:r>
            <a:r>
              <a:rPr lang="fr-CA" sz="2000" baseline="-25000" smtClean="0"/>
              <a:t>10</a:t>
            </a:r>
            <a:r>
              <a:rPr lang="fr-CA" sz="2000" smtClean="0"/>
              <a:t> – v</a:t>
            </a:r>
            <a:r>
              <a:rPr lang="fr-CA" sz="2000" baseline="-25000" smtClean="0"/>
              <a:t>9</a:t>
            </a:r>
            <a:r>
              <a:rPr lang="fr-CA" sz="2000" smtClean="0"/>
              <a:t> + v</a:t>
            </a:r>
            <a:r>
              <a:rPr lang="fr-CA" sz="2000" baseline="-25000" smtClean="0"/>
              <a:t>8</a:t>
            </a:r>
            <a:r>
              <a:rPr lang="fr-CA" sz="2000" smtClean="0"/>
              <a:t> = 0</a:t>
            </a:r>
            <a:endParaRPr lang="fr-CA" sz="2000"/>
          </a:p>
        </p:txBody>
      </p:sp>
      <p:sp>
        <p:nvSpPr>
          <p:cNvPr id="13404" name="Text Box 92"/>
          <p:cNvSpPr txBox="1">
            <a:spLocks noChangeArrowheads="1"/>
          </p:cNvSpPr>
          <p:nvPr/>
        </p:nvSpPr>
        <p:spPr bwMode="auto">
          <a:xfrm>
            <a:off x="684213" y="2557164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z="2400" smtClean="0">
                <a:cs typeface="Times New Roman" charset="0"/>
              </a:rPr>
              <a:t>•</a:t>
            </a:r>
            <a:endParaRPr lang="fr-CA" sz="2400"/>
          </a:p>
        </p:txBody>
      </p:sp>
      <p:sp>
        <p:nvSpPr>
          <p:cNvPr id="13405" name="Text Box 93"/>
          <p:cNvSpPr txBox="1">
            <a:spLocks noChangeArrowheads="1"/>
          </p:cNvSpPr>
          <p:nvPr/>
        </p:nvSpPr>
        <p:spPr bwMode="auto">
          <a:xfrm>
            <a:off x="287338" y="2442864"/>
            <a:ext cx="4988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mtClean="0"/>
              <a:t>“b”</a:t>
            </a:r>
            <a:endParaRPr lang="fr-CA"/>
          </a:p>
        </p:txBody>
      </p:sp>
      <p:sp>
        <p:nvSpPr>
          <p:cNvPr id="13407" name="Text Box 95"/>
          <p:cNvSpPr txBox="1">
            <a:spLocks noChangeArrowheads="1"/>
          </p:cNvSpPr>
          <p:nvPr/>
        </p:nvSpPr>
        <p:spPr bwMode="auto">
          <a:xfrm>
            <a:off x="5105400" y="3886200"/>
            <a:ext cx="3515321" cy="1261884"/>
          </a:xfrm>
          <a:prstGeom prst="rect">
            <a:avLst/>
          </a:prstGeom>
          <a:solidFill>
            <a:srgbClr val="FF5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dirty="0" smtClean="0"/>
              <a:t>Boucle rouge en commençant à “b”</a:t>
            </a:r>
          </a:p>
          <a:p>
            <a:endParaRPr lang="fr-CA" dirty="0" smtClean="0"/>
          </a:p>
          <a:p>
            <a:r>
              <a:rPr lang="fr-CA" sz="2000" dirty="0" smtClean="0"/>
              <a:t>+v</a:t>
            </a:r>
            <a:r>
              <a:rPr lang="fr-CA" sz="2000" baseline="-25000" dirty="0" smtClean="0"/>
              <a:t>2</a:t>
            </a:r>
            <a:r>
              <a:rPr lang="fr-CA" sz="2000" dirty="0" smtClean="0"/>
              <a:t> – v</a:t>
            </a:r>
            <a:r>
              <a:rPr lang="fr-CA" sz="2000" baseline="-25000" dirty="0" smtClean="0"/>
              <a:t>5</a:t>
            </a:r>
            <a:r>
              <a:rPr lang="fr-CA" sz="2000" dirty="0" smtClean="0"/>
              <a:t> – v</a:t>
            </a:r>
            <a:r>
              <a:rPr lang="fr-CA" sz="2000" baseline="-25000" dirty="0" smtClean="0"/>
              <a:t>6</a:t>
            </a:r>
            <a:r>
              <a:rPr lang="fr-CA" sz="2000" dirty="0" smtClean="0"/>
              <a:t> – v</a:t>
            </a:r>
            <a:r>
              <a:rPr lang="fr-CA" sz="2000" baseline="-25000" dirty="0" smtClean="0"/>
              <a:t>8</a:t>
            </a:r>
            <a:r>
              <a:rPr lang="fr-CA" sz="2000" dirty="0" smtClean="0"/>
              <a:t> + v</a:t>
            </a:r>
            <a:r>
              <a:rPr lang="fr-CA" sz="2000" baseline="-25000" dirty="0" smtClean="0"/>
              <a:t>9</a:t>
            </a:r>
            <a:r>
              <a:rPr lang="fr-CA" sz="2000" dirty="0" smtClean="0"/>
              <a:t> – v</a:t>
            </a:r>
            <a:r>
              <a:rPr lang="fr-CA" sz="2000" baseline="-25000" dirty="0" smtClean="0"/>
              <a:t>11</a:t>
            </a:r>
            <a:r>
              <a:rPr lang="fr-CA" dirty="0" smtClean="0"/>
              <a:t> </a:t>
            </a:r>
          </a:p>
          <a:p>
            <a:r>
              <a:rPr lang="fr-CA" sz="2000" dirty="0" smtClean="0"/>
              <a:t>– v</a:t>
            </a:r>
            <a:r>
              <a:rPr lang="fr-CA" sz="2000" baseline="-25000" dirty="0" smtClean="0"/>
              <a:t>12</a:t>
            </a:r>
            <a:r>
              <a:rPr lang="fr-CA" sz="2000" dirty="0" smtClean="0"/>
              <a:t> + v</a:t>
            </a:r>
            <a:r>
              <a:rPr lang="fr-CA" sz="2000" baseline="-25000" dirty="0" smtClean="0"/>
              <a:t>1</a:t>
            </a:r>
            <a:r>
              <a:rPr lang="fr-CA" sz="2000" dirty="0" smtClean="0"/>
              <a:t> = 0</a:t>
            </a:r>
            <a:endParaRPr lang="fr-CA" sz="2000" dirty="0"/>
          </a:p>
        </p:txBody>
      </p:sp>
      <p:sp>
        <p:nvSpPr>
          <p:cNvPr id="13408" name="Text Box 96"/>
          <p:cNvSpPr txBox="1">
            <a:spLocks noChangeArrowheads="1"/>
          </p:cNvSpPr>
          <p:nvPr/>
        </p:nvSpPr>
        <p:spPr bwMode="auto">
          <a:xfrm>
            <a:off x="5105400" y="5410200"/>
            <a:ext cx="3496919" cy="1261884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dirty="0" smtClean="0"/>
              <a:t>Boucle jaune en commençant à “b”</a:t>
            </a:r>
          </a:p>
          <a:p>
            <a:endParaRPr lang="fr-CA" dirty="0" smtClean="0"/>
          </a:p>
          <a:p>
            <a:r>
              <a:rPr lang="fr-CA" sz="2000" dirty="0" smtClean="0"/>
              <a:t>+ v</a:t>
            </a:r>
            <a:r>
              <a:rPr lang="fr-CA" sz="2000" baseline="-25000" dirty="0" smtClean="0"/>
              <a:t>2</a:t>
            </a:r>
            <a:r>
              <a:rPr lang="fr-CA" sz="2000" dirty="0" smtClean="0"/>
              <a:t> – v</a:t>
            </a:r>
            <a:r>
              <a:rPr lang="fr-CA" sz="2000" baseline="-25000" dirty="0" smtClean="0"/>
              <a:t>5</a:t>
            </a:r>
            <a:r>
              <a:rPr lang="fr-CA" sz="2000" dirty="0" smtClean="0"/>
              <a:t> – v</a:t>
            </a:r>
            <a:r>
              <a:rPr lang="fr-CA" sz="2000" baseline="-25000" dirty="0" smtClean="0"/>
              <a:t>6</a:t>
            </a:r>
            <a:r>
              <a:rPr lang="fr-CA" sz="2000" dirty="0" smtClean="0"/>
              <a:t> – v</a:t>
            </a:r>
            <a:r>
              <a:rPr lang="fr-CA" sz="2000" baseline="-25000" dirty="0" smtClean="0"/>
              <a:t>7</a:t>
            </a:r>
            <a:r>
              <a:rPr lang="fr-CA" sz="2000" dirty="0" smtClean="0"/>
              <a:t> + v</a:t>
            </a:r>
            <a:r>
              <a:rPr lang="fr-CA" sz="2000" baseline="-25000" dirty="0" smtClean="0"/>
              <a:t>10</a:t>
            </a:r>
            <a:r>
              <a:rPr lang="fr-CA" sz="2000" dirty="0" smtClean="0"/>
              <a:t> – v</a:t>
            </a:r>
            <a:r>
              <a:rPr lang="fr-CA" sz="2000" baseline="-25000" dirty="0" smtClean="0"/>
              <a:t>11</a:t>
            </a:r>
          </a:p>
          <a:p>
            <a:r>
              <a:rPr lang="fr-CA" sz="2000" dirty="0" smtClean="0"/>
              <a:t>- v</a:t>
            </a:r>
            <a:r>
              <a:rPr lang="fr-CA" sz="2000" baseline="-25000" dirty="0" smtClean="0"/>
              <a:t>12</a:t>
            </a:r>
            <a:r>
              <a:rPr lang="fr-CA" sz="2000" dirty="0" smtClean="0"/>
              <a:t> + v</a:t>
            </a:r>
            <a:r>
              <a:rPr lang="fr-CA" sz="2000" baseline="-25000" dirty="0" smtClean="0"/>
              <a:t>1</a:t>
            </a:r>
            <a:r>
              <a:rPr lang="fr-CA" sz="2000" dirty="0" smtClean="0"/>
              <a:t> = 0</a:t>
            </a:r>
            <a:endParaRPr lang="fr-CA" sz="2000" dirty="0"/>
          </a:p>
        </p:txBody>
      </p:sp>
      <p:sp>
        <p:nvSpPr>
          <p:cNvPr id="97" name="Title 4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4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Loi de Kirchhoff</a:t>
            </a:r>
            <a:r>
              <a:rPr kumimoji="0" lang="fr-CA" sz="4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sur les tensions</a:t>
            </a:r>
            <a:endParaRPr kumimoji="0" lang="fr-CA" sz="44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2067545" y="2132856"/>
          <a:ext cx="3584575" cy="2038350"/>
        </p:xfrm>
        <a:graphic>
          <a:graphicData uri="http://schemas.openxmlformats.org/presentationml/2006/ole">
            <p:oleObj spid="_x0000_s15362" name="SmartDraw" r:id="rId3" imgW="3584160" imgH="2039040" progId="">
              <p:embed/>
            </p:oleObj>
          </a:graphicData>
        </a:graphic>
      </p:graphicFrame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827584" y="4365104"/>
            <a:ext cx="12554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v = v</a:t>
            </a:r>
            <a:r>
              <a:rPr lang="en-US" sz="2000" baseline="-25000" dirty="0"/>
              <a:t>1</a:t>
            </a:r>
            <a:r>
              <a:rPr lang="en-US" sz="2000" dirty="0"/>
              <a:t> + </a:t>
            </a:r>
            <a:r>
              <a:rPr lang="en-US" sz="2000" dirty="0" smtClean="0"/>
              <a:t>v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</a:t>
            </a:r>
            <a:endParaRPr lang="en-US" sz="2000" dirty="0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123728" y="4365104"/>
            <a:ext cx="20505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v</a:t>
            </a:r>
            <a:r>
              <a:rPr lang="en-US" sz="2000" baseline="-25000" dirty="0"/>
              <a:t>1</a:t>
            </a:r>
            <a:r>
              <a:rPr lang="en-US" sz="2000" dirty="0"/>
              <a:t> = </a:t>
            </a:r>
            <a:r>
              <a:rPr lang="en-US" sz="2000" dirty="0" smtClean="0"/>
              <a:t>R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i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   </a:t>
            </a:r>
            <a:r>
              <a:rPr lang="en-US" sz="2000" dirty="0"/>
              <a:t>v</a:t>
            </a:r>
            <a:r>
              <a:rPr lang="en-US" sz="2000" baseline="-25000" dirty="0"/>
              <a:t>2</a:t>
            </a:r>
            <a:r>
              <a:rPr lang="en-US" sz="2000" dirty="0"/>
              <a:t> = </a:t>
            </a:r>
            <a:r>
              <a:rPr lang="en-US" sz="2000" dirty="0" smtClean="0"/>
              <a:t>R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i</a:t>
            </a:r>
            <a:r>
              <a:rPr lang="en-US" sz="2000" baseline="-25000" dirty="0" smtClean="0"/>
              <a:t>1</a:t>
            </a:r>
            <a:endParaRPr lang="en-US" sz="2000" dirty="0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899592" y="4869160"/>
            <a:ext cx="160011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v = </a:t>
            </a:r>
            <a:r>
              <a:rPr lang="en-US" sz="2000" dirty="0" smtClean="0"/>
              <a:t>(</a:t>
            </a:r>
            <a:r>
              <a:rPr lang="en-US" sz="2000" dirty="0"/>
              <a:t>R</a:t>
            </a:r>
            <a:r>
              <a:rPr lang="en-US" sz="2000" baseline="-25000" dirty="0"/>
              <a:t>1</a:t>
            </a:r>
            <a:r>
              <a:rPr lang="en-US" sz="2000" dirty="0"/>
              <a:t> + R</a:t>
            </a:r>
            <a:r>
              <a:rPr lang="en-US" sz="2000" baseline="-25000" dirty="0"/>
              <a:t>2</a:t>
            </a:r>
            <a:r>
              <a:rPr lang="en-US" sz="2000" dirty="0" smtClean="0"/>
              <a:t>) i</a:t>
            </a:r>
            <a:r>
              <a:rPr lang="en-US" sz="2000" baseline="-25000" dirty="0" smtClean="0"/>
              <a:t>1</a:t>
            </a:r>
            <a:endParaRPr lang="en-US" sz="2000" dirty="0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2438380" y="4869160"/>
            <a:ext cx="5199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, </a:t>
            </a:r>
            <a:r>
              <a:rPr lang="en-US" sz="2000" dirty="0" smtClean="0"/>
              <a:t>et</a:t>
            </a:r>
            <a:endParaRPr lang="en-US" sz="2000" dirty="0"/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3059832" y="4869160"/>
            <a:ext cx="4972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i</a:t>
            </a:r>
            <a:r>
              <a:rPr lang="en-US" sz="2000" baseline="-25000"/>
              <a:t>1 </a:t>
            </a:r>
            <a:r>
              <a:rPr lang="en-US" sz="2000"/>
              <a:t>=</a:t>
            </a:r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3685307" y="505966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3990107" y="4602460"/>
            <a:ext cx="3000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v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3669432" y="5021560"/>
            <a:ext cx="10374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(R</a:t>
            </a:r>
            <a:r>
              <a:rPr lang="en-US" sz="2000" baseline="-25000"/>
              <a:t>1</a:t>
            </a:r>
            <a:r>
              <a:rPr lang="en-US" sz="2000"/>
              <a:t> + R</a:t>
            </a:r>
            <a:r>
              <a:rPr lang="en-US" sz="2000" baseline="-25000"/>
              <a:t>2</a:t>
            </a:r>
            <a:r>
              <a:rPr lang="en-US" sz="2000"/>
              <a:t>)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539552" y="5733256"/>
            <a:ext cx="85031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Par </a:t>
            </a:r>
            <a:r>
              <a:rPr lang="en-US" sz="2400" dirty="0" err="1" smtClean="0"/>
              <a:t>conséquent</a:t>
            </a:r>
            <a:r>
              <a:rPr lang="en-US" sz="2400" dirty="0" smtClean="0"/>
              <a:t> :                                                  </a:t>
            </a:r>
            <a:r>
              <a:rPr lang="en-US" sz="2400" i="1" dirty="0" err="1" smtClean="0"/>
              <a:t>Formule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très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utilisée</a:t>
            </a:r>
            <a:r>
              <a:rPr lang="en-US" sz="2400" i="1" dirty="0" smtClean="0"/>
              <a:t>!</a:t>
            </a:r>
            <a:endParaRPr lang="en-US" sz="2400" i="1" dirty="0"/>
          </a:p>
        </p:txBody>
      </p:sp>
      <p:grpSp>
        <p:nvGrpSpPr>
          <p:cNvPr id="27" name="Group 26"/>
          <p:cNvGrpSpPr/>
          <p:nvPr/>
        </p:nvGrpSpPr>
        <p:grpSpPr>
          <a:xfrm>
            <a:off x="2843808" y="5448508"/>
            <a:ext cx="2320874" cy="1004828"/>
            <a:chOff x="5334000" y="5157192"/>
            <a:chExt cx="2320874" cy="1004828"/>
          </a:xfrm>
        </p:grpSpPr>
        <p:sp>
          <p:nvSpPr>
            <p:cNvPr id="20497" name="Text Box 17"/>
            <p:cNvSpPr txBox="1">
              <a:spLocks noChangeArrowheads="1"/>
            </p:cNvSpPr>
            <p:nvPr/>
          </p:nvSpPr>
          <p:spPr bwMode="auto">
            <a:xfrm>
              <a:off x="5334000" y="5426060"/>
              <a:ext cx="81144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dirty="0"/>
                <a:t>v</a:t>
              </a:r>
              <a:r>
                <a:rPr lang="en-US" sz="2800" baseline="-25000" dirty="0"/>
                <a:t>1</a:t>
              </a:r>
              <a:r>
                <a:rPr lang="en-US" sz="2800" dirty="0"/>
                <a:t> = </a:t>
              </a:r>
            </a:p>
          </p:txBody>
        </p:sp>
        <p:sp>
          <p:nvSpPr>
            <p:cNvPr id="20498" name="Line 18"/>
            <p:cNvSpPr>
              <a:spLocks noChangeShapeType="1"/>
            </p:cNvSpPr>
            <p:nvPr/>
          </p:nvSpPr>
          <p:spPr bwMode="auto">
            <a:xfrm>
              <a:off x="6035675" y="5676900"/>
              <a:ext cx="1219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20499" name="Text Box 19"/>
            <p:cNvSpPr txBox="1">
              <a:spLocks noChangeArrowheads="1"/>
            </p:cNvSpPr>
            <p:nvPr/>
          </p:nvSpPr>
          <p:spPr bwMode="auto">
            <a:xfrm>
              <a:off x="6324600" y="5157192"/>
              <a:ext cx="50206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dirty="0" smtClean="0"/>
                <a:t>R</a:t>
              </a:r>
              <a:r>
                <a:rPr lang="en-US" sz="2800" baseline="-25000" dirty="0" smtClean="0"/>
                <a:t>1</a:t>
              </a:r>
              <a:endParaRPr lang="en-US" sz="2800" dirty="0"/>
            </a:p>
          </p:txBody>
        </p:sp>
        <p:sp>
          <p:nvSpPr>
            <p:cNvPr id="20500" name="Text Box 20"/>
            <p:cNvSpPr txBox="1">
              <a:spLocks noChangeArrowheads="1"/>
            </p:cNvSpPr>
            <p:nvPr/>
          </p:nvSpPr>
          <p:spPr bwMode="auto">
            <a:xfrm>
              <a:off x="6019800" y="5638800"/>
              <a:ext cx="138050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dirty="0"/>
                <a:t>(R</a:t>
              </a:r>
              <a:r>
                <a:rPr lang="en-US" sz="2800" baseline="-25000" dirty="0"/>
                <a:t>1</a:t>
              </a:r>
              <a:r>
                <a:rPr lang="en-US" sz="2800" dirty="0"/>
                <a:t> + R</a:t>
              </a:r>
              <a:r>
                <a:rPr lang="en-US" sz="2800" baseline="-25000" dirty="0"/>
                <a:t>2</a:t>
              </a:r>
              <a:r>
                <a:rPr lang="en-US" sz="2800" dirty="0"/>
                <a:t>)</a:t>
              </a:r>
            </a:p>
          </p:txBody>
        </p:sp>
        <p:sp>
          <p:nvSpPr>
            <p:cNvPr id="28" name="Text Box 19"/>
            <p:cNvSpPr txBox="1">
              <a:spLocks noChangeArrowheads="1"/>
            </p:cNvSpPr>
            <p:nvPr/>
          </p:nvSpPr>
          <p:spPr bwMode="auto">
            <a:xfrm>
              <a:off x="7308304" y="5373216"/>
              <a:ext cx="34657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dirty="0" smtClean="0"/>
                <a:t>v</a:t>
              </a:r>
              <a:endParaRPr lang="en-US" sz="2800" dirty="0"/>
            </a:p>
          </p:txBody>
        </p:sp>
      </p:grp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822325" y="1614488"/>
            <a:ext cx="340586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54013" indent="-354013">
              <a:buFont typeface="Arial" pitchFamily="34" charset="0"/>
              <a:buChar char="•"/>
            </a:pPr>
            <a:r>
              <a:rPr lang="en-US" sz="2800" b="1" dirty="0" err="1" smtClean="0"/>
              <a:t>Diviseur</a:t>
            </a:r>
            <a:r>
              <a:rPr lang="en-US" sz="2800" b="1" dirty="0" smtClean="0"/>
              <a:t> de tension</a:t>
            </a:r>
            <a:endParaRPr lang="en-US" sz="2800" b="1" dirty="0"/>
          </a:p>
        </p:txBody>
      </p:sp>
      <p:sp>
        <p:nvSpPr>
          <p:cNvPr id="26" name="Title 4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4400" dirty="0" smtClean="0">
                <a:latin typeface="+mj-lt"/>
                <a:ea typeface="+mj-ea"/>
                <a:cs typeface="+mj-cs"/>
              </a:rPr>
              <a:t>Circuits élémentaires</a:t>
            </a:r>
            <a:endParaRPr kumimoji="0" lang="fr-CA" sz="44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6" name="Object 1024"/>
          <p:cNvGraphicFramePr>
            <a:graphicFrameLocks noChangeAspect="1"/>
          </p:cNvGraphicFramePr>
          <p:nvPr/>
        </p:nvGraphicFramePr>
        <p:xfrm>
          <a:off x="1259632" y="2665338"/>
          <a:ext cx="3794125" cy="1555750"/>
        </p:xfrm>
        <a:graphic>
          <a:graphicData uri="http://schemas.openxmlformats.org/presentationml/2006/ole">
            <p:oleObj spid="_x0000_s16386" name="SmartDraw" r:id="rId3" imgW="3794760" imgH="1555920" progId="">
              <p:embed/>
            </p:oleObj>
          </a:graphicData>
        </a:graphic>
      </p:graphicFrame>
      <p:graphicFrame>
        <p:nvGraphicFramePr>
          <p:cNvPr id="34817" name="Object 1025"/>
          <p:cNvGraphicFramePr>
            <a:graphicFrameLocks noChangeAspect="1"/>
          </p:cNvGraphicFramePr>
          <p:nvPr/>
        </p:nvGraphicFramePr>
        <p:xfrm>
          <a:off x="1002432" y="4797152"/>
          <a:ext cx="2979465" cy="936104"/>
        </p:xfrm>
        <a:graphic>
          <a:graphicData uri="http://schemas.openxmlformats.org/presentationml/2006/ole">
            <p:oleObj spid="_x0000_s16387" name="Equation" r:id="rId4" imgW="2374560" imgH="2323800" progId="">
              <p:embed/>
            </p:oleObj>
          </a:graphicData>
        </a:graphic>
      </p:graphicFrame>
      <p:graphicFrame>
        <p:nvGraphicFramePr>
          <p:cNvPr id="34818" name="Object 1026"/>
          <p:cNvGraphicFramePr>
            <a:graphicFrameLocks noChangeAspect="1"/>
          </p:cNvGraphicFramePr>
          <p:nvPr/>
        </p:nvGraphicFramePr>
        <p:xfrm>
          <a:off x="4806280" y="4724400"/>
          <a:ext cx="2286000" cy="958850"/>
        </p:xfrm>
        <a:graphic>
          <a:graphicData uri="http://schemas.openxmlformats.org/presentationml/2006/ole">
            <p:oleObj spid="_x0000_s16388" name="Equation" r:id="rId5" imgW="1180800" imgH="495000" progId="">
              <p:embed/>
            </p:oleObj>
          </a:graphicData>
        </a:graphic>
      </p:graphicFrame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212725" y="6335713"/>
            <a:ext cx="36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17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822324" y="1614488"/>
            <a:ext cx="7566099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54013" indent="-354013">
              <a:buFont typeface="Arial" pitchFamily="34" charset="0"/>
              <a:buChar char="•"/>
            </a:pPr>
            <a:r>
              <a:rPr lang="en-US" sz="2800" dirty="0" err="1" smtClean="0"/>
              <a:t>Diviseur</a:t>
            </a:r>
            <a:r>
              <a:rPr lang="en-US" sz="2800" dirty="0" smtClean="0"/>
              <a:t> de tension à </a:t>
            </a:r>
            <a:r>
              <a:rPr lang="en-US" sz="2800" dirty="0" err="1" smtClean="0"/>
              <a:t>résistances</a:t>
            </a:r>
            <a:r>
              <a:rPr lang="en-US" sz="2800" dirty="0" smtClean="0"/>
              <a:t> multiples :</a:t>
            </a:r>
          </a:p>
          <a:p>
            <a:pPr marL="354013" indent="-354013">
              <a:buFont typeface="Arial" pitchFamily="34" charset="0"/>
              <a:buChar char="•"/>
            </a:pPr>
            <a:endParaRPr lang="en-CA" sz="2800" dirty="0"/>
          </a:p>
          <a:p>
            <a:pPr marL="354013" indent="-354013">
              <a:buFont typeface="Arial" pitchFamily="34" charset="0"/>
              <a:buChar char="•"/>
            </a:pPr>
            <a:endParaRPr lang="en-CA" sz="2800" dirty="0" smtClean="0"/>
          </a:p>
          <a:p>
            <a:pPr marL="354013" indent="-354013"/>
            <a:r>
              <a:rPr lang="en-CA" sz="2800" dirty="0"/>
              <a:t>	</a:t>
            </a:r>
            <a:r>
              <a:rPr lang="en-CA" sz="2800" dirty="0" smtClean="0"/>
              <a:t>					V = V</a:t>
            </a:r>
            <a:r>
              <a:rPr lang="en-CA" sz="2800" baseline="-25000" dirty="0" smtClean="0"/>
              <a:t>1</a:t>
            </a:r>
            <a:r>
              <a:rPr lang="en-CA" sz="2800" dirty="0" smtClean="0"/>
              <a:t>+V</a:t>
            </a:r>
            <a:r>
              <a:rPr lang="en-CA" sz="2800" baseline="-25000" dirty="0" smtClean="0"/>
              <a:t>2</a:t>
            </a:r>
            <a:r>
              <a:rPr lang="en-CA" sz="2800" dirty="0" smtClean="0"/>
              <a:t>+V</a:t>
            </a:r>
            <a:r>
              <a:rPr lang="en-CA" sz="2800" baseline="-25000" dirty="0" smtClean="0"/>
              <a:t>3</a:t>
            </a:r>
          </a:p>
          <a:p>
            <a:pPr marL="354013" indent="-354013"/>
            <a:r>
              <a:rPr lang="en-CA" sz="2800" baseline="-25000" dirty="0"/>
              <a:t>	</a:t>
            </a:r>
            <a:r>
              <a:rPr lang="en-CA" sz="2800" baseline="-25000" dirty="0" smtClean="0"/>
              <a:t>					</a:t>
            </a:r>
            <a:r>
              <a:rPr lang="en-CA" sz="2800" dirty="0" smtClean="0"/>
              <a:t>   = R</a:t>
            </a:r>
            <a:r>
              <a:rPr lang="en-CA" sz="2800" baseline="-25000" dirty="0" smtClean="0"/>
              <a:t>1</a:t>
            </a:r>
            <a:r>
              <a:rPr lang="en-CA" sz="2800" dirty="0" smtClean="0"/>
              <a:t>I+R</a:t>
            </a:r>
            <a:r>
              <a:rPr lang="en-CA" sz="2800" baseline="-25000" dirty="0" smtClean="0"/>
              <a:t>2</a:t>
            </a:r>
            <a:r>
              <a:rPr lang="en-CA" sz="2800" dirty="0" smtClean="0"/>
              <a:t>I+R</a:t>
            </a:r>
            <a:r>
              <a:rPr lang="en-CA" sz="2800" baseline="-25000" dirty="0" smtClean="0"/>
              <a:t>3</a:t>
            </a:r>
            <a:r>
              <a:rPr lang="en-CA" sz="2800" dirty="0" smtClean="0"/>
              <a:t>I</a:t>
            </a:r>
          </a:p>
          <a:p>
            <a:pPr marL="354013" indent="-354013"/>
            <a:r>
              <a:rPr lang="en-CA" sz="2800" baseline="-25000" dirty="0"/>
              <a:t>	</a:t>
            </a:r>
            <a:r>
              <a:rPr lang="en-CA" sz="2800" baseline="-25000" dirty="0" smtClean="0"/>
              <a:t>					</a:t>
            </a:r>
            <a:r>
              <a:rPr lang="en-CA" sz="2800" dirty="0" smtClean="0"/>
              <a:t>   =  (R</a:t>
            </a:r>
            <a:r>
              <a:rPr lang="en-CA" sz="2800" baseline="-25000" dirty="0" smtClean="0"/>
              <a:t>1</a:t>
            </a:r>
            <a:r>
              <a:rPr lang="en-CA" sz="2800" dirty="0" smtClean="0"/>
              <a:t>+R</a:t>
            </a:r>
            <a:r>
              <a:rPr lang="en-CA" sz="2800" baseline="-25000" dirty="0" smtClean="0"/>
              <a:t>2</a:t>
            </a:r>
            <a:r>
              <a:rPr lang="en-CA" sz="2800" dirty="0" smtClean="0"/>
              <a:t>+R</a:t>
            </a:r>
            <a:r>
              <a:rPr lang="en-CA" sz="2800" baseline="-25000" dirty="0" smtClean="0"/>
              <a:t>3</a:t>
            </a:r>
            <a:r>
              <a:rPr lang="en-CA" sz="2800" dirty="0" smtClean="0"/>
              <a:t>)I</a:t>
            </a:r>
            <a:endParaRPr lang="en-US" sz="2800" dirty="0"/>
          </a:p>
        </p:txBody>
      </p:sp>
      <p:sp>
        <p:nvSpPr>
          <p:cNvPr id="14" name="Title 4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4400" dirty="0" smtClean="0">
                <a:latin typeface="+mj-lt"/>
                <a:ea typeface="+mj-ea"/>
                <a:cs typeface="+mj-cs"/>
              </a:rPr>
              <a:t>Circuits élémentaires</a:t>
            </a:r>
            <a:endParaRPr kumimoji="0" lang="fr-CA" sz="44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50704" y="494116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ym typeface="Symbol"/>
              </a:rPr>
              <a:t>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1143000" y="2132856"/>
          <a:ext cx="4508500" cy="2224088"/>
        </p:xfrm>
        <a:graphic>
          <a:graphicData uri="http://schemas.openxmlformats.org/presentationml/2006/ole">
            <p:oleObj spid="_x0000_s20482" name="SmartDraw" r:id="rId4" imgW="4507920" imgH="2223360" progId="">
              <p:embed/>
            </p:oleObj>
          </a:graphicData>
        </a:graphic>
      </p:graphicFrame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899592" y="5013176"/>
            <a:ext cx="3916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S1</a:t>
            </a:r>
            <a:r>
              <a:rPr lang="en-US" dirty="0"/>
              <a:t> + V</a:t>
            </a:r>
            <a:r>
              <a:rPr lang="en-US" baseline="-25000" dirty="0"/>
              <a:t>1</a:t>
            </a:r>
            <a:r>
              <a:rPr lang="en-US" dirty="0"/>
              <a:t> – V</a:t>
            </a:r>
            <a:r>
              <a:rPr lang="en-US" baseline="-25000" dirty="0"/>
              <a:t>S3 </a:t>
            </a:r>
            <a:r>
              <a:rPr lang="en-US" dirty="0"/>
              <a:t>+ V</a:t>
            </a:r>
            <a:r>
              <a:rPr lang="en-US" baseline="-25000" dirty="0"/>
              <a:t>2</a:t>
            </a:r>
            <a:r>
              <a:rPr lang="en-US" dirty="0"/>
              <a:t> + V</a:t>
            </a:r>
            <a:r>
              <a:rPr lang="en-US" baseline="-25000" dirty="0"/>
              <a:t>S2</a:t>
            </a:r>
            <a:r>
              <a:rPr lang="en-US" dirty="0"/>
              <a:t> + V</a:t>
            </a:r>
            <a:r>
              <a:rPr lang="en-US" baseline="-25000" dirty="0"/>
              <a:t>4</a:t>
            </a:r>
            <a:r>
              <a:rPr lang="en-US" dirty="0"/>
              <a:t> + V</a:t>
            </a:r>
            <a:r>
              <a:rPr lang="en-US" baseline="-25000" dirty="0"/>
              <a:t>3</a:t>
            </a:r>
            <a:r>
              <a:rPr lang="en-US" dirty="0"/>
              <a:t> = 0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971600" y="5373216"/>
            <a:ext cx="4283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 smtClean="0"/>
              <a:t>ou</a:t>
            </a:r>
            <a:endParaRPr lang="en-US" dirty="0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475656" y="5373216"/>
            <a:ext cx="419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 - V</a:t>
            </a:r>
            <a:r>
              <a:rPr lang="en-US" baseline="-25000" dirty="0"/>
              <a:t>S1</a:t>
            </a:r>
            <a:r>
              <a:rPr lang="en-US" dirty="0"/>
              <a:t> - V</a:t>
            </a:r>
            <a:r>
              <a:rPr lang="en-US" baseline="-25000" dirty="0"/>
              <a:t>S2</a:t>
            </a:r>
            <a:r>
              <a:rPr lang="en-US" dirty="0"/>
              <a:t> + V</a:t>
            </a:r>
            <a:r>
              <a:rPr lang="en-US" baseline="-25000" dirty="0"/>
              <a:t>S3</a:t>
            </a:r>
            <a:r>
              <a:rPr lang="en-US" dirty="0"/>
              <a:t> =  I(R</a:t>
            </a:r>
            <a:r>
              <a:rPr lang="en-US" baseline="-25000" dirty="0"/>
              <a:t>1</a:t>
            </a:r>
            <a:r>
              <a:rPr lang="en-US" dirty="0"/>
              <a:t> + R</a:t>
            </a:r>
            <a:r>
              <a:rPr lang="en-US" baseline="-25000" dirty="0"/>
              <a:t>2</a:t>
            </a:r>
            <a:r>
              <a:rPr lang="en-US" dirty="0"/>
              <a:t> + R</a:t>
            </a:r>
            <a:r>
              <a:rPr lang="en-US" baseline="-25000" dirty="0"/>
              <a:t>3  </a:t>
            </a:r>
            <a:r>
              <a:rPr lang="en-US" dirty="0"/>
              <a:t>+ R</a:t>
            </a:r>
            <a:r>
              <a:rPr lang="en-US" baseline="-25000" dirty="0"/>
              <a:t>4</a:t>
            </a:r>
            <a:r>
              <a:rPr lang="en-US" dirty="0"/>
              <a:t>) 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36525" y="6335713"/>
            <a:ext cx="36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22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669925" y="1556792"/>
            <a:ext cx="77882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71463" indent="-271463">
              <a:buFont typeface="Arial" pitchFamily="34" charset="0"/>
              <a:buChar char="•"/>
            </a:pPr>
            <a:r>
              <a:rPr lang="en-US" sz="2800" dirty="0" smtClean="0"/>
              <a:t>Résistance </a:t>
            </a:r>
            <a:r>
              <a:rPr lang="en-US" sz="2800" dirty="0" err="1" smtClean="0"/>
              <a:t>équivalente</a:t>
            </a:r>
            <a:endParaRPr lang="en-US" sz="2800" dirty="0"/>
          </a:p>
        </p:txBody>
      </p:sp>
      <p:sp>
        <p:nvSpPr>
          <p:cNvPr id="13" name="Title 4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4400" dirty="0" smtClean="0">
                <a:latin typeface="+mj-lt"/>
                <a:ea typeface="+mj-ea"/>
                <a:cs typeface="+mj-cs"/>
              </a:rPr>
              <a:t>Circuits élémentaires</a:t>
            </a:r>
            <a:endParaRPr kumimoji="0" lang="fr-CA" sz="44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5934075" y="2492375"/>
          <a:ext cx="2849563" cy="1563688"/>
        </p:xfrm>
        <a:graphic>
          <a:graphicData uri="http://schemas.openxmlformats.org/presentationml/2006/ole">
            <p:oleObj spid="_x0000_s20483" name="SmartDraw" r:id="rId5" imgW="3209400" imgH="1563480" progId="">
              <p:embed/>
            </p:oleObj>
          </a:graphicData>
        </a:graphic>
      </p:graphicFrame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898525" y="4293096"/>
            <a:ext cx="734588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CA" sz="2000" dirty="0" smtClean="0"/>
              <a:t>Partant du point a, et réglant arbitrairement la direction du courant, la loi de </a:t>
            </a:r>
            <a:r>
              <a:rPr lang="fr-CA" sz="2000" dirty="0" err="1" smtClean="0"/>
              <a:t>kirchhoff</a:t>
            </a:r>
            <a:r>
              <a:rPr lang="fr-CA" sz="2000" dirty="0" smtClean="0"/>
              <a:t> sur les tensions donne : </a:t>
            </a:r>
            <a:endParaRPr lang="fr-CA" sz="2000" dirty="0"/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971600" y="5877272"/>
            <a:ext cx="36466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comparaison</a:t>
            </a:r>
            <a:r>
              <a:rPr lang="en-US" dirty="0" smtClean="0"/>
              <a:t> avec V</a:t>
            </a:r>
            <a:r>
              <a:rPr lang="en-US" baseline="-25000" dirty="0" smtClean="0"/>
              <a:t>S</a:t>
            </a:r>
            <a:r>
              <a:rPr lang="en-US" dirty="0" smtClean="0"/>
              <a:t> =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eq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donne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5292080" y="6021288"/>
            <a:ext cx="2895600" cy="685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5292080" y="5229200"/>
            <a:ext cx="2514600" cy="685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5444480" y="5381600"/>
            <a:ext cx="596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</a:t>
            </a:r>
            <a:r>
              <a:rPr lang="en-US" baseline="-25000"/>
              <a:t>S = </a:t>
            </a:r>
            <a:endParaRPr lang="en-US"/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5901680" y="5381600"/>
            <a:ext cx="1919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 - V</a:t>
            </a:r>
            <a:r>
              <a:rPr lang="en-US" baseline="-25000"/>
              <a:t>S1</a:t>
            </a:r>
            <a:r>
              <a:rPr lang="en-US"/>
              <a:t> - V</a:t>
            </a:r>
            <a:r>
              <a:rPr lang="en-US" baseline="-25000"/>
              <a:t>S2</a:t>
            </a:r>
            <a:r>
              <a:rPr lang="en-US"/>
              <a:t> + V</a:t>
            </a:r>
            <a:r>
              <a:rPr lang="en-US" baseline="-25000"/>
              <a:t>S3</a:t>
            </a:r>
            <a:r>
              <a:rPr lang="en-US"/>
              <a:t> ;</a:t>
            </a:r>
          </a:p>
        </p:txBody>
      </p: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5428605" y="6135588"/>
            <a:ext cx="746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</a:t>
            </a:r>
            <a:r>
              <a:rPr lang="en-US" baseline="-25000"/>
              <a:t>eq</a:t>
            </a:r>
            <a:r>
              <a:rPr lang="en-US"/>
              <a:t> = </a:t>
            </a: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6114405" y="6135588"/>
            <a:ext cx="1863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</a:t>
            </a:r>
            <a:r>
              <a:rPr lang="en-US" baseline="-25000"/>
              <a:t>1</a:t>
            </a:r>
            <a:r>
              <a:rPr lang="en-US"/>
              <a:t> + R</a:t>
            </a:r>
            <a:r>
              <a:rPr lang="en-US" baseline="-25000"/>
              <a:t>2</a:t>
            </a:r>
            <a:r>
              <a:rPr lang="en-US"/>
              <a:t> + R</a:t>
            </a:r>
            <a:r>
              <a:rPr lang="en-US" baseline="-25000"/>
              <a:t>3 </a:t>
            </a:r>
            <a:r>
              <a:rPr lang="en-US"/>
              <a:t>+ R</a:t>
            </a:r>
            <a:r>
              <a:rPr lang="en-US" baseline="-25000"/>
              <a:t>4</a:t>
            </a:r>
          </a:p>
        </p:txBody>
      </p:sp>
      <p:cxnSp>
        <p:nvCxnSpPr>
          <p:cNvPr id="25" name="Straight Arrow Connector 24"/>
          <p:cNvCxnSpPr>
            <a:stCxn id="17" idx="3"/>
          </p:cNvCxnSpPr>
          <p:nvPr/>
        </p:nvCxnSpPr>
        <p:spPr>
          <a:xfrm flipV="1">
            <a:off x="4618239" y="5661248"/>
            <a:ext cx="601833" cy="4006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7" idx="3"/>
          </p:cNvCxnSpPr>
          <p:nvPr/>
        </p:nvCxnSpPr>
        <p:spPr>
          <a:xfrm>
            <a:off x="4618239" y="6061938"/>
            <a:ext cx="601833" cy="3193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669925" y="1866900"/>
            <a:ext cx="8006531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71463" indent="-271463">
              <a:buFont typeface="Arial" pitchFamily="34" charset="0"/>
              <a:buChar char="•"/>
            </a:pPr>
            <a:r>
              <a:rPr lang="fr-CA" sz="2800" dirty="0" smtClean="0"/>
              <a:t>On note que :</a:t>
            </a:r>
          </a:p>
          <a:p>
            <a:pPr marL="728663" lvl="1" indent="-271463">
              <a:buFont typeface="Arial" pitchFamily="34" charset="0"/>
              <a:buChar char="•"/>
            </a:pPr>
            <a:r>
              <a:rPr lang="fr-CA" sz="2800" dirty="0" smtClean="0"/>
              <a:t>La </a:t>
            </a:r>
            <a:r>
              <a:rPr lang="fr-CA" sz="2800" dirty="0" err="1" smtClean="0"/>
              <a:t>ddp</a:t>
            </a:r>
            <a:r>
              <a:rPr lang="fr-CA" sz="2800" dirty="0" smtClean="0"/>
              <a:t> de la source équivalente à deux ou plusieurs sources mises en série est égale à la somme algébrique des </a:t>
            </a:r>
            <a:r>
              <a:rPr lang="fr-CA" sz="2800" dirty="0" err="1" smtClean="0"/>
              <a:t>ddp</a:t>
            </a:r>
            <a:r>
              <a:rPr lang="fr-CA" sz="2800" dirty="0" smtClean="0"/>
              <a:t> individuelles.</a:t>
            </a:r>
          </a:p>
          <a:p>
            <a:pPr marL="728663" lvl="1" indent="-271463">
              <a:buFont typeface="Arial" pitchFamily="34" charset="0"/>
              <a:buChar char="•"/>
            </a:pPr>
            <a:r>
              <a:rPr lang="fr-CA" sz="2800" dirty="0" smtClean="0"/>
              <a:t>La résistance équivalente à deux ou  plusieurs résistances branchées en série est égale à la somme des résistances individuelles. </a:t>
            </a:r>
          </a:p>
          <a:p>
            <a:pPr marL="728663" lvl="1" indent="-271463">
              <a:buFont typeface="Arial" pitchFamily="34" charset="0"/>
              <a:buChar char="•"/>
            </a:pPr>
            <a:endParaRPr lang="fr-CA" sz="2800" dirty="0"/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288925" y="6183313"/>
            <a:ext cx="36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24</a:t>
            </a:r>
          </a:p>
        </p:txBody>
      </p:sp>
      <p:sp>
        <p:nvSpPr>
          <p:cNvPr id="10" name="Title 4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4400" dirty="0" smtClean="0">
                <a:latin typeface="+mj-lt"/>
                <a:ea typeface="+mj-ea"/>
                <a:cs typeface="+mj-cs"/>
              </a:rPr>
              <a:t>Circuits élémentaires</a:t>
            </a:r>
            <a:endParaRPr kumimoji="0" lang="fr-CA" sz="44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593725" y="1638300"/>
            <a:ext cx="45180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Ex. </a:t>
            </a:r>
            <a:r>
              <a:rPr lang="en-US" dirty="0" err="1" smtClean="0"/>
              <a:t>Trouver</a:t>
            </a:r>
            <a:r>
              <a:rPr lang="en-US" dirty="0" smtClean="0"/>
              <a:t> le courant I </a:t>
            </a:r>
            <a:r>
              <a:rPr lang="en-US" dirty="0" err="1" smtClean="0"/>
              <a:t>dans</a:t>
            </a:r>
            <a:r>
              <a:rPr lang="en-US" dirty="0" smtClean="0"/>
              <a:t> le circuit </a:t>
            </a:r>
            <a:r>
              <a:rPr lang="en-US" dirty="0" err="1" smtClean="0"/>
              <a:t>suivant</a:t>
            </a:r>
            <a:r>
              <a:rPr lang="en-US" dirty="0" smtClean="0"/>
              <a:t> :</a:t>
            </a:r>
            <a:endParaRPr lang="en-US" dirty="0"/>
          </a:p>
        </p:txBody>
      </p:sp>
      <p:graphicFrame>
        <p:nvGraphicFramePr>
          <p:cNvPr id="38912" name="Object 0"/>
          <p:cNvGraphicFramePr>
            <a:graphicFrameLocks noChangeAspect="1"/>
          </p:cNvGraphicFramePr>
          <p:nvPr/>
        </p:nvGraphicFramePr>
        <p:xfrm>
          <a:off x="990600" y="2209800"/>
          <a:ext cx="3937000" cy="2203450"/>
        </p:xfrm>
        <a:graphic>
          <a:graphicData uri="http://schemas.openxmlformats.org/presentationml/2006/ole">
            <p:oleObj spid="_x0000_s22530" name="SmartDraw" r:id="rId3" imgW="3936240" imgH="2203560" progId="">
              <p:embed/>
            </p:oleObj>
          </a:graphicData>
        </a:graphic>
      </p:graphicFrame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1050925" y="4686300"/>
            <a:ext cx="2516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Le circuit </a:t>
            </a:r>
            <a:r>
              <a:rPr lang="en-US" dirty="0" err="1" smtClean="0"/>
              <a:t>équivalent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:</a:t>
            </a:r>
            <a:endParaRPr lang="en-US" dirty="0"/>
          </a:p>
        </p:txBody>
      </p:sp>
      <p:graphicFrame>
        <p:nvGraphicFramePr>
          <p:cNvPr id="38913" name="Object 1"/>
          <p:cNvGraphicFramePr>
            <a:graphicFrameLocks noChangeAspect="1"/>
          </p:cNvGraphicFramePr>
          <p:nvPr/>
        </p:nvGraphicFramePr>
        <p:xfrm>
          <a:off x="990600" y="5257800"/>
          <a:ext cx="2514600" cy="1296988"/>
        </p:xfrm>
        <a:graphic>
          <a:graphicData uri="http://schemas.openxmlformats.org/presentationml/2006/ole">
            <p:oleObj spid="_x0000_s22531" name="SmartDraw" r:id="rId4" imgW="2980800" imgH="1536120" progId="">
              <p:embed/>
            </p:oleObj>
          </a:graphicData>
        </a:graphic>
      </p:graphicFrame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4327525" y="5600700"/>
            <a:ext cx="23349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Par </a:t>
            </a:r>
            <a:r>
              <a:rPr lang="en-US" dirty="0" err="1" smtClean="0"/>
              <a:t>conséquent</a:t>
            </a:r>
            <a:r>
              <a:rPr lang="en-US" dirty="0" smtClean="0"/>
              <a:t>, I </a:t>
            </a:r>
            <a:r>
              <a:rPr lang="en-US" dirty="0"/>
              <a:t>= 1 A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212725" y="6335713"/>
            <a:ext cx="36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25</a:t>
            </a:r>
          </a:p>
        </p:txBody>
      </p:sp>
      <p:sp>
        <p:nvSpPr>
          <p:cNvPr id="11" name="Title 4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4400" dirty="0" smtClean="0">
                <a:latin typeface="+mj-lt"/>
                <a:ea typeface="+mj-ea"/>
                <a:cs typeface="+mj-cs"/>
              </a:rPr>
              <a:t>Circuits élémentaires</a:t>
            </a:r>
            <a:endParaRPr kumimoji="0" lang="fr-CA" sz="44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57225" y="1898829"/>
            <a:ext cx="8091239" cy="417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57188" indent="-357188">
              <a:buFont typeface="Arial" pitchFamily="34" charset="0"/>
              <a:buChar char="•"/>
            </a:pPr>
            <a:r>
              <a:rPr lang="fr-CA" sz="2800" dirty="0" smtClean="0"/>
              <a:t>Relie le courant au travers d’une résistance à la tension à ses bornes.</a:t>
            </a:r>
          </a:p>
          <a:p>
            <a:pPr marL="357188" indent="-357188">
              <a:lnSpc>
                <a:spcPct val="50000"/>
              </a:lnSpc>
              <a:buFont typeface="Arial" pitchFamily="34" charset="0"/>
              <a:buChar char="•"/>
            </a:pPr>
            <a:endParaRPr lang="fr-CA" sz="2800" dirty="0" smtClean="0"/>
          </a:p>
          <a:p>
            <a:pPr marL="357188" indent="-357188"/>
            <a:r>
              <a:rPr lang="fr-CA" sz="2800" dirty="0" smtClean="0"/>
              <a:t>					v = Ri</a:t>
            </a:r>
            <a:endParaRPr lang="fr-CA" sz="2800" dirty="0"/>
          </a:p>
          <a:p>
            <a:pPr marL="357188" indent="-357188">
              <a:buFont typeface="Arial" pitchFamily="34" charset="0"/>
              <a:buChar char="•"/>
            </a:pPr>
            <a:endParaRPr lang="fr-CA" sz="2800" dirty="0" smtClean="0"/>
          </a:p>
          <a:p>
            <a:pPr marL="357188" indent="-357188">
              <a:buFont typeface="Arial" pitchFamily="34" charset="0"/>
              <a:buChar char="•"/>
            </a:pPr>
            <a:endParaRPr lang="fr-CA" sz="2800" dirty="0" smtClean="0"/>
          </a:p>
          <a:p>
            <a:pPr marL="357188" indent="-357188"/>
            <a:r>
              <a:rPr lang="fr-CA" sz="2800" dirty="0" smtClean="0"/>
              <a:t>					v = -Ri</a:t>
            </a:r>
          </a:p>
          <a:p>
            <a:pPr marL="357188" indent="-357188">
              <a:lnSpc>
                <a:spcPct val="80000"/>
              </a:lnSpc>
              <a:buFont typeface="Arial" pitchFamily="34" charset="0"/>
              <a:buChar char="•"/>
            </a:pPr>
            <a:endParaRPr lang="fr-CA" sz="2800" dirty="0" smtClean="0"/>
          </a:p>
          <a:p>
            <a:pPr marL="357188" indent="-357188">
              <a:spcAft>
                <a:spcPts val="600"/>
              </a:spcAft>
              <a:buFont typeface="Arial" pitchFamily="34" charset="0"/>
              <a:buChar char="•"/>
            </a:pPr>
            <a:r>
              <a:rPr lang="fr-CA" sz="2800" dirty="0" smtClean="0"/>
              <a:t>Puissance dissipée</a:t>
            </a:r>
          </a:p>
          <a:p>
            <a:pPr marL="357188" indent="-357188"/>
            <a:r>
              <a:rPr lang="fr-CA" sz="2800" dirty="0"/>
              <a:t>	</a:t>
            </a:r>
            <a:r>
              <a:rPr lang="fr-CA" sz="2800" dirty="0" smtClean="0"/>
              <a:t>	p=vi = (Ri)i = Ri</a:t>
            </a:r>
            <a:r>
              <a:rPr lang="fr-CA" sz="2800" baseline="30000" dirty="0" smtClean="0"/>
              <a:t>2</a:t>
            </a:r>
            <a:r>
              <a:rPr lang="fr-CA" sz="2800" dirty="0" smtClean="0"/>
              <a:t>	p=v(v/R)=v</a:t>
            </a:r>
            <a:r>
              <a:rPr lang="fr-CA" sz="2800" baseline="30000" dirty="0" smtClean="0"/>
              <a:t>2</a:t>
            </a:r>
            <a:r>
              <a:rPr lang="fr-CA" sz="2800" dirty="0" smtClean="0"/>
              <a:t>/R</a:t>
            </a:r>
            <a:endParaRPr lang="fr-CA" sz="2800" dirty="0"/>
          </a:p>
        </p:txBody>
      </p:sp>
      <p:sp>
        <p:nvSpPr>
          <p:cNvPr id="10" name="Title 4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4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Loi d’Ohm</a:t>
            </a:r>
            <a:endParaRPr kumimoji="0" lang="fr-CA" sz="44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475656" y="2708920"/>
            <a:ext cx="2435225" cy="2390775"/>
            <a:chOff x="1449388" y="2925763"/>
            <a:chExt cx="2435225" cy="2390775"/>
          </a:xfrm>
        </p:grpSpPr>
        <p:graphicFrame>
          <p:nvGraphicFramePr>
            <p:cNvPr id="3079" name="Object 7"/>
            <p:cNvGraphicFramePr>
              <a:graphicFrameLocks noChangeAspect="1"/>
            </p:cNvGraphicFramePr>
            <p:nvPr/>
          </p:nvGraphicFramePr>
          <p:xfrm>
            <a:off x="1449388" y="2925763"/>
            <a:ext cx="2409825" cy="1166812"/>
          </p:xfrm>
          <a:graphic>
            <a:graphicData uri="http://schemas.openxmlformats.org/presentationml/2006/ole">
              <p:oleObj spid="_x0000_s1026" name="SmartDraw" r:id="rId3" imgW="3986640" imgH="2505240" progId="">
                <p:embed/>
              </p:oleObj>
            </a:graphicData>
          </a:graphic>
        </p:graphicFrame>
        <p:graphicFrame>
          <p:nvGraphicFramePr>
            <p:cNvPr id="1027" name="Object 3"/>
            <p:cNvGraphicFramePr>
              <a:graphicFrameLocks noChangeAspect="1"/>
            </p:cNvGraphicFramePr>
            <p:nvPr/>
          </p:nvGraphicFramePr>
          <p:xfrm>
            <a:off x="1476375" y="4149725"/>
            <a:ext cx="2408238" cy="1166813"/>
          </p:xfrm>
          <a:graphic>
            <a:graphicData uri="http://schemas.openxmlformats.org/presentationml/2006/ole">
              <p:oleObj spid="_x0000_s1027" name="SmartDraw" r:id="rId4" imgW="3986640" imgH="2505240" progId="">
                <p:embed/>
              </p:oleObj>
            </a:graphicData>
          </a:graphic>
        </p:graphicFrame>
        <p:sp>
          <p:nvSpPr>
            <p:cNvPr id="8" name="Rectangle 7"/>
            <p:cNvSpPr/>
            <p:nvPr/>
          </p:nvSpPr>
          <p:spPr>
            <a:xfrm>
              <a:off x="1797803" y="2996952"/>
              <a:ext cx="253917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751902" y="3005358"/>
              <a:ext cx="253917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768656" y="4264629"/>
              <a:ext cx="255941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791859" y="4226440"/>
              <a:ext cx="331869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822325" y="1614488"/>
            <a:ext cx="34421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54013" indent="-354013">
              <a:buFont typeface="Arial" pitchFamily="34" charset="0"/>
              <a:buChar char="•"/>
            </a:pPr>
            <a:r>
              <a:rPr lang="en-US" sz="2800" b="1" dirty="0" err="1" smtClean="0"/>
              <a:t>Diviseur</a:t>
            </a:r>
            <a:r>
              <a:rPr lang="en-US" sz="2800" b="1" dirty="0" smtClean="0"/>
              <a:t> de courant</a:t>
            </a:r>
            <a:endParaRPr lang="en-US" sz="2800" b="1" dirty="0"/>
          </a:p>
        </p:txBody>
      </p:sp>
      <p:sp>
        <p:nvSpPr>
          <p:cNvPr id="11" name="Title 4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4400" dirty="0" smtClean="0">
                <a:latin typeface="+mj-lt"/>
                <a:ea typeface="+mj-ea"/>
                <a:cs typeface="+mj-cs"/>
              </a:rPr>
              <a:t>Circuits élémentaires</a:t>
            </a:r>
            <a:endParaRPr kumimoji="0" lang="fr-CA" sz="44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1531888" y="2170881"/>
          <a:ext cx="5678487" cy="1920875"/>
        </p:xfrm>
        <a:graphic>
          <a:graphicData uri="http://schemas.openxmlformats.org/presentationml/2006/ole">
            <p:oleObj spid="_x0000_s8195" name="SmartDraw" r:id="rId3" imgW="5678280" imgH="1920240" progId="">
              <p:embed/>
            </p:oleObj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/>
        </p:nvGraphicFramePr>
        <p:xfrm>
          <a:off x="1403648" y="4259113"/>
          <a:ext cx="2438400" cy="698500"/>
        </p:xfrm>
        <a:graphic>
          <a:graphicData uri="http://schemas.openxmlformats.org/presentationml/2006/ole">
            <p:oleObj spid="_x0000_s8196" name="Equation" r:id="rId4" imgW="1549080" imgH="444240" progId="">
              <p:embed/>
            </p:oleObj>
          </a:graphicData>
        </a:graphic>
      </p:graphicFrame>
      <p:graphicFrame>
        <p:nvGraphicFramePr>
          <p:cNvPr id="14" name="Object 7"/>
          <p:cNvGraphicFramePr>
            <a:graphicFrameLocks noChangeAspect="1"/>
          </p:cNvGraphicFramePr>
          <p:nvPr/>
        </p:nvGraphicFramePr>
        <p:xfrm>
          <a:off x="5508104" y="4259113"/>
          <a:ext cx="838200" cy="754063"/>
        </p:xfrm>
        <a:graphic>
          <a:graphicData uri="http://schemas.openxmlformats.org/presentationml/2006/ole">
            <p:oleObj spid="_x0000_s8197" name="Equation" r:id="rId5" imgW="507960" imgH="457200" progId="">
              <p:embed/>
            </p:oleObj>
          </a:graphicData>
        </a:graphic>
      </p:graphicFrame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425525" y="5157192"/>
            <a:ext cx="22757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Par </a:t>
            </a:r>
            <a:r>
              <a:rPr lang="en-US" sz="2400" dirty="0" err="1" smtClean="0"/>
              <a:t>conséquent</a:t>
            </a:r>
            <a:r>
              <a:rPr lang="en-US" sz="2400" dirty="0" smtClean="0"/>
              <a:t> :</a:t>
            </a:r>
            <a:endParaRPr lang="en-US" sz="2400" dirty="0"/>
          </a:p>
        </p:txBody>
      </p:sp>
      <p:graphicFrame>
        <p:nvGraphicFramePr>
          <p:cNvPr id="16" name="Object 9"/>
          <p:cNvGraphicFramePr>
            <a:graphicFrameLocks noChangeAspect="1"/>
          </p:cNvGraphicFramePr>
          <p:nvPr/>
        </p:nvGraphicFramePr>
        <p:xfrm>
          <a:off x="1547664" y="5589240"/>
          <a:ext cx="3508375" cy="928688"/>
        </p:xfrm>
        <a:graphic>
          <a:graphicData uri="http://schemas.openxmlformats.org/presentationml/2006/ole">
            <p:oleObj spid="_x0000_s8198" name="Equation" r:id="rId6" imgW="1917360" imgH="507960" progId="">
              <p:embed/>
            </p:oleObj>
          </a:graphicData>
        </a:graphic>
      </p:graphicFrame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5292080" y="5805264"/>
            <a:ext cx="4394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et</a:t>
            </a:r>
            <a:endParaRPr lang="en-US" sz="2400" dirty="0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6021388" y="5857875"/>
          <a:ext cx="912812" cy="468313"/>
        </p:xfrm>
        <a:graphic>
          <a:graphicData uri="http://schemas.openxmlformats.org/presentationml/2006/ole">
            <p:oleObj spid="_x0000_s8199" name="Equation" r:id="rId7" imgW="6220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1398786" y="2497832"/>
          <a:ext cx="2597150" cy="1882775"/>
        </p:xfrm>
        <a:graphic>
          <a:graphicData uri="http://schemas.openxmlformats.org/presentationml/2006/ole">
            <p:oleObj spid="_x0000_s9218" name="SmartDraw" r:id="rId3" imgW="2596680" imgH="1883520" progId="">
              <p:embed/>
            </p:oleObj>
          </a:graphicData>
        </a:graphic>
      </p:graphicFrame>
      <p:sp>
        <p:nvSpPr>
          <p:cNvPr id="11" name="Title 4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4400" dirty="0" smtClean="0">
                <a:latin typeface="+mj-lt"/>
                <a:ea typeface="+mj-ea"/>
                <a:cs typeface="+mj-cs"/>
              </a:rPr>
              <a:t>Circuits élémentaires</a:t>
            </a:r>
            <a:endParaRPr kumimoji="0" lang="fr-CA" sz="44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67544" y="1614488"/>
            <a:ext cx="33757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54013" indent="-354013">
              <a:buFont typeface="Arial" pitchFamily="34" charset="0"/>
              <a:buChar char="•"/>
            </a:pPr>
            <a:r>
              <a:rPr lang="en-US" sz="2800" dirty="0" err="1" smtClean="0"/>
              <a:t>Diviseur</a:t>
            </a:r>
            <a:r>
              <a:rPr lang="en-US" sz="2800" dirty="0" smtClean="0"/>
              <a:t> de courant</a:t>
            </a:r>
            <a:endParaRPr lang="en-US" sz="2800" dirty="0"/>
          </a:p>
        </p:txBody>
      </p:sp>
      <p:graphicFrame>
        <p:nvGraphicFramePr>
          <p:cNvPr id="14" name="Object 6"/>
          <p:cNvGraphicFramePr>
            <a:graphicFrameLocks noChangeAspect="1"/>
          </p:cNvGraphicFramePr>
          <p:nvPr/>
        </p:nvGraphicFramePr>
        <p:xfrm>
          <a:off x="4932040" y="3068960"/>
          <a:ext cx="3657600" cy="1027113"/>
        </p:xfrm>
        <a:graphic>
          <a:graphicData uri="http://schemas.openxmlformats.org/presentationml/2006/ole">
            <p:oleObj spid="_x0000_s9219" name="Equation" r:id="rId4" imgW="1726920" imgH="482400" progId="">
              <p:embed/>
            </p:oleObj>
          </a:graphicData>
        </a:graphic>
      </p:graphicFrame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2486893" y="4869160"/>
            <a:ext cx="24931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On </a:t>
            </a:r>
            <a:r>
              <a:rPr lang="en-US" sz="2400" dirty="0" err="1" smtClean="0"/>
              <a:t>aurait</a:t>
            </a:r>
            <a:r>
              <a:rPr lang="en-US" sz="2400" dirty="0" smtClean="0"/>
              <a:t> </a:t>
            </a:r>
            <a:r>
              <a:rPr lang="en-US" sz="2400" dirty="0" err="1" smtClean="0"/>
              <a:t>eu</a:t>
            </a:r>
            <a:r>
              <a:rPr lang="en-US" sz="2400" dirty="0" smtClean="0"/>
              <a:t> </a:t>
            </a:r>
            <a:r>
              <a:rPr lang="en-US" sz="2400" dirty="0" err="1" smtClean="0"/>
              <a:t>aussi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graphicFrame>
        <p:nvGraphicFramePr>
          <p:cNvPr id="17" name="Object 9"/>
          <p:cNvGraphicFramePr>
            <a:graphicFrameLocks noChangeAspect="1"/>
          </p:cNvGraphicFramePr>
          <p:nvPr/>
        </p:nvGraphicFramePr>
        <p:xfrm>
          <a:off x="4975448" y="4649440"/>
          <a:ext cx="1828800" cy="939800"/>
        </p:xfrm>
        <a:graphic>
          <a:graphicData uri="http://schemas.openxmlformats.org/presentationml/2006/ole">
            <p:oleObj spid="_x0000_s9221" name="Equation" r:id="rId5" imgW="914400" imgH="4698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1398786" y="2209800"/>
          <a:ext cx="2597150" cy="1882775"/>
        </p:xfrm>
        <a:graphic>
          <a:graphicData uri="http://schemas.openxmlformats.org/presentationml/2006/ole">
            <p:oleObj spid="_x0000_s10242" name="SmartDraw" r:id="rId3" imgW="2596680" imgH="1883520" progId="">
              <p:embed/>
            </p:oleObj>
          </a:graphicData>
        </a:graphic>
      </p:graphicFrame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12725" y="6259513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6</a:t>
            </a:r>
          </a:p>
        </p:txBody>
      </p:sp>
      <p:sp>
        <p:nvSpPr>
          <p:cNvPr id="11" name="Title 4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4400" dirty="0" smtClean="0">
                <a:latin typeface="+mj-lt"/>
                <a:ea typeface="+mj-ea"/>
                <a:cs typeface="+mj-cs"/>
              </a:rPr>
              <a:t>Circuits élémentaires</a:t>
            </a:r>
            <a:endParaRPr kumimoji="0" lang="fr-CA" sz="44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67544" y="1681644"/>
            <a:ext cx="35403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54013" indent="-354013">
              <a:buFont typeface="Arial" pitchFamily="34" charset="0"/>
              <a:buChar char="•"/>
            </a:pPr>
            <a:r>
              <a:rPr lang="en-US" sz="2800" dirty="0" err="1" smtClean="0"/>
              <a:t>Autre</a:t>
            </a:r>
            <a:r>
              <a:rPr lang="en-US" sz="2800" dirty="0" smtClean="0"/>
              <a:t> </a:t>
            </a:r>
            <a:r>
              <a:rPr lang="en-US" sz="2800" dirty="0" err="1" smtClean="0"/>
              <a:t>conséquence</a:t>
            </a:r>
            <a:r>
              <a:rPr lang="en-US" sz="2800" dirty="0" smtClean="0"/>
              <a:t> :</a:t>
            </a:r>
            <a:endParaRPr lang="en-US" sz="2800" dirty="0"/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611560" y="4636293"/>
            <a:ext cx="820891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54013" indent="-354013">
              <a:buFont typeface="Arial" pitchFamily="34" charset="0"/>
              <a:buChar char="•"/>
            </a:pPr>
            <a:r>
              <a:rPr lang="fr-CA" sz="2800" dirty="0" smtClean="0"/>
              <a:t>Si on appelle conductance 1/R, alors mettre deux résistances en parallèle équivaut à additionner leurs conductances.  </a:t>
            </a:r>
            <a:endParaRPr lang="fr-CA" sz="2800" dirty="0"/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4644008" y="3573016"/>
          <a:ext cx="1828800" cy="890588"/>
        </p:xfrm>
        <a:graphic>
          <a:graphicData uri="http://schemas.openxmlformats.org/presentationml/2006/ole">
            <p:oleObj spid="_x0000_s10245" name="Equation" r:id="rId4" imgW="965160" imgH="469800" progId="">
              <p:embed/>
            </p:oleObj>
          </a:graphicData>
        </a:graphic>
      </p:graphicFrame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4572000" y="2420888"/>
          <a:ext cx="3508375" cy="928688"/>
        </p:xfrm>
        <a:graphic>
          <a:graphicData uri="http://schemas.openxmlformats.org/presentationml/2006/ole">
            <p:oleObj spid="_x0000_s10246" name="Equation" r:id="rId5" imgW="1917360" imgH="5079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3851920" y="2492896"/>
            <a:ext cx="914400" cy="1905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683568" y="4509120"/>
            <a:ext cx="91723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On a :</a:t>
            </a:r>
          </a:p>
          <a:p>
            <a:endParaRPr lang="en-CA" sz="2400" dirty="0"/>
          </a:p>
          <a:p>
            <a:endParaRPr lang="en-US" sz="2400" dirty="0"/>
          </a:p>
        </p:txBody>
      </p:sp>
      <p:graphicFrame>
        <p:nvGraphicFramePr>
          <p:cNvPr id="11274" name="Object 10"/>
          <p:cNvGraphicFramePr>
            <a:graphicFrameLocks noChangeAspect="1"/>
          </p:cNvGraphicFramePr>
          <p:nvPr/>
        </p:nvGraphicFramePr>
        <p:xfrm>
          <a:off x="1187623" y="5157192"/>
          <a:ext cx="3413659" cy="1008112"/>
        </p:xfrm>
        <a:graphic>
          <a:graphicData uri="http://schemas.openxmlformats.org/presentationml/2006/ole">
            <p:oleObj spid="_x0000_s11267" name="Equation" r:id="rId3" imgW="1676160" imgH="457200" progId="">
              <p:embed/>
            </p:oleObj>
          </a:graphicData>
        </a:graphic>
      </p:graphicFrame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212725" y="6183313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9</a:t>
            </a:r>
          </a:p>
        </p:txBody>
      </p:sp>
      <p:sp>
        <p:nvSpPr>
          <p:cNvPr id="13" name="Title 4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4400" dirty="0" smtClean="0">
                <a:latin typeface="+mj-lt"/>
                <a:ea typeface="+mj-ea"/>
                <a:cs typeface="+mj-cs"/>
              </a:rPr>
              <a:t>Circuits élémentaires</a:t>
            </a:r>
            <a:endParaRPr kumimoji="0" lang="fr-CA" sz="44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467544" y="1681644"/>
            <a:ext cx="49108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54013" indent="-354013">
              <a:buFont typeface="Arial" pitchFamily="34" charset="0"/>
              <a:buChar char="•"/>
            </a:pPr>
            <a:r>
              <a:rPr lang="fr-CA" sz="2800" dirty="0" smtClean="0"/>
              <a:t>Généralisation à </a:t>
            </a:r>
            <a:r>
              <a:rPr lang="fr-CA" sz="2800" i="1" dirty="0" smtClean="0"/>
              <a:t>N</a:t>
            </a:r>
            <a:r>
              <a:rPr lang="fr-CA" sz="2800" dirty="0" smtClean="0"/>
              <a:t> résistances</a:t>
            </a:r>
            <a:endParaRPr lang="fr-CA" sz="2800" dirty="0"/>
          </a:p>
        </p:txBody>
      </p:sp>
      <p:graphicFrame>
        <p:nvGraphicFramePr>
          <p:cNvPr id="3" name="Object 5"/>
          <p:cNvGraphicFramePr>
            <a:graphicFrameLocks noChangeAspect="1"/>
          </p:cNvGraphicFramePr>
          <p:nvPr/>
        </p:nvGraphicFramePr>
        <p:xfrm>
          <a:off x="611560" y="2348880"/>
          <a:ext cx="5678488" cy="1928813"/>
        </p:xfrm>
        <a:graphic>
          <a:graphicData uri="http://schemas.openxmlformats.org/presentationml/2006/ole">
            <p:oleObj spid="_x0000_s11269" name="SmartDraw" r:id="rId4" imgW="5678280" imgH="1929240" progId="">
              <p:embed/>
            </p:oleObj>
          </a:graphicData>
        </a:graphic>
      </p:graphicFrame>
      <p:graphicFrame>
        <p:nvGraphicFramePr>
          <p:cNvPr id="4" name="Object 6"/>
          <p:cNvGraphicFramePr>
            <a:graphicFrameLocks noChangeAspect="1"/>
          </p:cNvGraphicFramePr>
          <p:nvPr/>
        </p:nvGraphicFramePr>
        <p:xfrm>
          <a:off x="6084168" y="5085184"/>
          <a:ext cx="1447800" cy="1071563"/>
        </p:xfrm>
        <a:graphic>
          <a:graphicData uri="http://schemas.openxmlformats.org/presentationml/2006/ole">
            <p:oleObj spid="_x0000_s11270" name="Equation" r:id="rId5" imgW="685800" imgH="507960" progId="">
              <p:embed/>
            </p:oleObj>
          </a:graphicData>
        </a:graphic>
      </p:graphicFrame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5004048" y="5343599"/>
            <a:ext cx="9172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/>
              <a:t>et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898525" y="1690688"/>
            <a:ext cx="7841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smtClean="0"/>
              <a:t>Ex. :</a:t>
            </a:r>
            <a:endParaRPr lang="en-US" sz="2800" dirty="0"/>
          </a:p>
        </p:txBody>
      </p:sp>
      <p:graphicFrame>
        <p:nvGraphicFramePr>
          <p:cNvPr id="25600" name="Object 0"/>
          <p:cNvGraphicFramePr>
            <a:graphicFrameLocks noChangeAspect="1"/>
          </p:cNvGraphicFramePr>
          <p:nvPr/>
        </p:nvGraphicFramePr>
        <p:xfrm>
          <a:off x="755576" y="2438400"/>
          <a:ext cx="3762375" cy="2011363"/>
        </p:xfrm>
        <a:graphic>
          <a:graphicData uri="http://schemas.openxmlformats.org/presentationml/2006/ole">
            <p:oleObj spid="_x0000_s12290" name="SmartDraw" r:id="rId3" imgW="3762720" imgH="2011680" progId="">
              <p:embed/>
            </p:oleObj>
          </a:graphicData>
        </a:graphic>
      </p:graphicFrame>
      <p:graphicFrame>
        <p:nvGraphicFramePr>
          <p:cNvPr id="25601" name="Object 1"/>
          <p:cNvGraphicFramePr>
            <a:graphicFrameLocks noChangeAspect="1"/>
          </p:cNvGraphicFramePr>
          <p:nvPr/>
        </p:nvGraphicFramePr>
        <p:xfrm>
          <a:off x="4953768" y="2060848"/>
          <a:ext cx="3722688" cy="822325"/>
        </p:xfrm>
        <a:graphic>
          <a:graphicData uri="http://schemas.openxmlformats.org/presentationml/2006/ole">
            <p:oleObj spid="_x0000_s12291" name="Equation" r:id="rId4" imgW="1955520" imgH="431640" progId="">
              <p:embed/>
            </p:oleObj>
          </a:graphicData>
        </a:graphic>
      </p:graphicFrame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288925" y="6335713"/>
            <a:ext cx="36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14</a:t>
            </a:r>
          </a:p>
        </p:txBody>
      </p:sp>
      <p:sp>
        <p:nvSpPr>
          <p:cNvPr id="11" name="Title 4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4400" dirty="0" smtClean="0">
                <a:latin typeface="+mj-lt"/>
                <a:ea typeface="+mj-ea"/>
                <a:cs typeface="+mj-cs"/>
              </a:rPr>
              <a:t>Circuits élémentaires</a:t>
            </a:r>
            <a:endParaRPr kumimoji="0" lang="fr-CA" sz="44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4953768" y="3212976"/>
          <a:ext cx="2133600" cy="754063"/>
        </p:xfrm>
        <a:graphic>
          <a:graphicData uri="http://schemas.openxmlformats.org/presentationml/2006/ole">
            <p:oleObj spid="_x0000_s12292" name="Equation" r:id="rId5" imgW="1257120" imgH="444240" progId="">
              <p:embed/>
            </p:oleObj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5025776" y="4221088"/>
          <a:ext cx="2895600" cy="1785938"/>
        </p:xfrm>
        <a:graphic>
          <a:graphicData uri="http://schemas.openxmlformats.org/presentationml/2006/ole">
            <p:oleObj spid="_x0000_s12293" name="Equation" r:id="rId6" imgW="1790640" imgH="11048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457200" y="2209800"/>
            <a:ext cx="5257800" cy="2133600"/>
          </a:xfrm>
          <a:prstGeom prst="rect">
            <a:avLst/>
          </a:prstGeom>
          <a:solidFill>
            <a:srgbClr val="CCFFCC"/>
          </a:solidFill>
          <a:ln w="9525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974725" y="1538288"/>
            <a:ext cx="4539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Ex.</a:t>
            </a:r>
            <a:endParaRPr lang="en-US" dirty="0"/>
          </a:p>
        </p:txBody>
      </p:sp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685800" y="2438400"/>
          <a:ext cx="5056188" cy="1627188"/>
        </p:xfrm>
        <a:graphic>
          <a:graphicData uri="http://schemas.openxmlformats.org/presentationml/2006/ole">
            <p:oleObj spid="_x0000_s13314" name="SmartDraw" r:id="rId3" imgW="5056560" imgH="1627560" progId="">
              <p:embed/>
            </p:oleObj>
          </a:graphicData>
        </a:graphic>
      </p:graphicFrame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838200" y="4495800"/>
          <a:ext cx="6629400" cy="698500"/>
        </p:xfrm>
        <a:graphic>
          <a:graphicData uri="http://schemas.openxmlformats.org/presentationml/2006/ole">
            <p:oleObj spid="_x0000_s13315" name="Equation" r:id="rId4" imgW="3974760" imgH="419040" progId="">
              <p:embed/>
            </p:oleObj>
          </a:graphicData>
        </a:graphic>
      </p:graphicFrame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381000" y="5486400"/>
          <a:ext cx="8001000" cy="866775"/>
        </p:xfrm>
        <a:graphic>
          <a:graphicData uri="http://schemas.openxmlformats.org/presentationml/2006/ole">
            <p:oleObj spid="_x0000_s13316" name="Equation" r:id="rId5" imgW="4216320" imgH="457200" progId="">
              <p:embed/>
            </p:oleObj>
          </a:graphicData>
        </a:graphic>
      </p:graphicFrame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212725" y="6411913"/>
            <a:ext cx="36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17</a:t>
            </a:r>
          </a:p>
        </p:txBody>
      </p:sp>
      <p:sp>
        <p:nvSpPr>
          <p:cNvPr id="11" name="Title 4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4400" dirty="0" smtClean="0">
                <a:latin typeface="+mj-lt"/>
                <a:ea typeface="+mj-ea"/>
                <a:cs typeface="+mj-cs"/>
              </a:rPr>
              <a:t>Circuits élémentaires</a:t>
            </a:r>
            <a:endParaRPr kumimoji="0" lang="fr-CA" sz="44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67544" y="1556793"/>
            <a:ext cx="8424936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54013" indent="-354013">
              <a:buFont typeface="Arial" pitchFamily="34" charset="0"/>
              <a:buChar char="•"/>
            </a:pPr>
            <a:r>
              <a:rPr lang="fr-CA" sz="2800" dirty="0" smtClean="0"/>
              <a:t>Permettent d’étudier la répartition des courants et tensions dans les nœuds et mailles d`un circuit</a:t>
            </a:r>
          </a:p>
          <a:p>
            <a:pPr marL="811213" lvl="1" indent="-354013">
              <a:buFont typeface="Arial" pitchFamily="34" charset="0"/>
              <a:buChar char="•"/>
            </a:pPr>
            <a:r>
              <a:rPr lang="fr-CA" sz="2400" dirty="0" smtClean="0"/>
              <a:t>Branche : composant électrique élémentaire</a:t>
            </a:r>
          </a:p>
          <a:p>
            <a:pPr marL="811213" lvl="1" indent="-354013">
              <a:buFont typeface="Arial" pitchFamily="34" charset="0"/>
              <a:buChar char="•"/>
            </a:pPr>
            <a:r>
              <a:rPr lang="fr-CA" sz="2400" dirty="0" smtClean="0"/>
              <a:t>Nœud : point de jonction entre deux ou plusieurs branches</a:t>
            </a:r>
          </a:p>
          <a:p>
            <a:pPr marL="811213" lvl="1" indent="-354013">
              <a:buFont typeface="Arial" pitchFamily="34" charset="0"/>
              <a:buChar char="•"/>
            </a:pPr>
            <a:r>
              <a:rPr lang="fr-CA" sz="2400" dirty="0" smtClean="0"/>
              <a:t>Maille :  chemin </a:t>
            </a:r>
            <a:r>
              <a:rPr lang="fr-CA" sz="2400" dirty="0"/>
              <a:t>é</a:t>
            </a:r>
            <a:r>
              <a:rPr lang="fr-CA" sz="2400" dirty="0" smtClean="0"/>
              <a:t>lectrique fermé (boucle) où chaque nœud est traversé une seule fois </a:t>
            </a:r>
          </a:p>
          <a:p>
            <a:pPr marL="811213" lvl="1" indent="-354013">
              <a:buFont typeface="Arial" pitchFamily="34" charset="0"/>
              <a:buChar char="•"/>
            </a:pPr>
            <a:r>
              <a:rPr lang="fr-CA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Maille indépendante :  maille qui contient au moins une branche qui n`est pas partagée avec une autre maille</a:t>
            </a:r>
          </a:p>
          <a:p>
            <a:pPr marL="811213" lvl="1" indent="-354013">
              <a:buFont typeface="Arial" pitchFamily="34" charset="0"/>
              <a:buChar char="•"/>
            </a:pPr>
            <a:endParaRPr lang="fr-CA" dirty="0"/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919659" y="4765516"/>
          <a:ext cx="3792538" cy="1316037"/>
        </p:xfrm>
        <a:graphic>
          <a:graphicData uri="http://schemas.openxmlformats.org/presentationml/2006/ole">
            <p:oleObj spid="_x0000_s6146" name="SmartDraw" r:id="rId3" imgW="3792960" imgH="1316520" progId="">
              <p:embed/>
            </p:oleObj>
          </a:graphicData>
        </a:graphic>
      </p:graphicFrame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827584" y="6167045"/>
            <a:ext cx="39604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CA" sz="1800" dirty="0" smtClean="0"/>
              <a:t>Circuit avec 5 branches,</a:t>
            </a:r>
            <a:r>
              <a:rPr lang="fr-CA" dirty="0" smtClean="0"/>
              <a:t> 2 nœuds, 5 mailles </a:t>
            </a:r>
            <a:endParaRPr lang="fr-CA" sz="1800" dirty="0"/>
          </a:p>
        </p:txBody>
      </p:sp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6540450" y="4659069"/>
          <a:ext cx="1409700" cy="1500188"/>
        </p:xfrm>
        <a:graphic>
          <a:graphicData uri="http://schemas.openxmlformats.org/presentationml/2006/ole">
            <p:oleObj spid="_x0000_s6147" name="SmartDraw" r:id="rId4" imgW="1839240" imgH="1956600" progId="">
              <p:embed/>
            </p:oleObj>
          </a:graphicData>
        </a:graphic>
      </p:graphicFrame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7150050" y="4582869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z="2400" b="0" smtClean="0">
                <a:sym typeface="Marlett" pitchFamily="2" charset="2"/>
              </a:rPr>
              <a:t></a:t>
            </a:r>
            <a:endParaRPr lang="fr-CA" sz="2400" b="0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1072059" y="486235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z="2400" b="0" smtClean="0">
                <a:sym typeface="Marlett" pitchFamily="2" charset="2"/>
              </a:rPr>
              <a:t></a:t>
            </a:r>
            <a:endParaRPr lang="fr-CA" sz="2400" b="0"/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2062659" y="486235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z="2400" b="0" smtClean="0">
                <a:sym typeface="Marlett" pitchFamily="2" charset="2"/>
              </a:rPr>
              <a:t></a:t>
            </a:r>
            <a:endParaRPr lang="fr-CA" sz="2400" b="0"/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2977059" y="486235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z="2400" b="0" smtClean="0">
                <a:sym typeface="Marlett" pitchFamily="2" charset="2"/>
              </a:rPr>
              <a:t></a:t>
            </a:r>
            <a:endParaRPr lang="fr-CA" sz="2400" b="0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3815259" y="486235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z="2400" b="0" smtClean="0">
                <a:sym typeface="Marlett" pitchFamily="2" charset="2"/>
              </a:rPr>
              <a:t></a:t>
            </a:r>
            <a:endParaRPr lang="fr-CA" sz="2400" b="0"/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4577259" y="4862353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z="2400" b="0" smtClean="0">
                <a:sym typeface="Marlett" pitchFamily="2" charset="2"/>
              </a:rPr>
              <a:t></a:t>
            </a:r>
            <a:endParaRPr lang="fr-CA" sz="2400" b="0"/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7073850" y="5725869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z="2400" b="0" smtClean="0">
                <a:sym typeface="Marlett" pitchFamily="2" charset="2"/>
              </a:rPr>
              <a:t></a:t>
            </a:r>
            <a:endParaRPr lang="fr-CA" sz="2400" b="0"/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7683450" y="5344869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z="2400" b="0" smtClean="0">
                <a:sym typeface="Marlett" pitchFamily="2" charset="2"/>
              </a:rPr>
              <a:t></a:t>
            </a:r>
            <a:endParaRPr lang="fr-CA" sz="2400" b="0"/>
          </a:p>
        </p:txBody>
      </p:sp>
      <p:sp>
        <p:nvSpPr>
          <p:cNvPr id="22" name="Title 4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CA" sz="4400" dirty="0"/>
              <a:t>L</a:t>
            </a:r>
            <a:r>
              <a:rPr lang="fr-CA" sz="4400" dirty="0" smtClean="0"/>
              <a:t>ois </a:t>
            </a:r>
            <a:r>
              <a:rPr lang="fr-CA" sz="4400" dirty="0"/>
              <a:t>de Kirchhoff</a:t>
            </a:r>
            <a:endParaRPr kumimoji="0" lang="fr-CA" sz="44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4932040" y="6167045"/>
            <a:ext cx="39604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CA" sz="1800" dirty="0" smtClean="0"/>
              <a:t>Circuit avec </a:t>
            </a:r>
            <a:r>
              <a:rPr lang="fr-CA" sz="1800" dirty="0" smtClean="0"/>
              <a:t>4 </a:t>
            </a:r>
            <a:r>
              <a:rPr lang="fr-CA" sz="1800" dirty="0" smtClean="0"/>
              <a:t>branches,</a:t>
            </a:r>
            <a:r>
              <a:rPr lang="fr-CA" dirty="0" smtClean="0"/>
              <a:t> 3 </a:t>
            </a:r>
            <a:r>
              <a:rPr lang="fr-CA" dirty="0" err="1" smtClean="0"/>
              <a:t>noeuds</a:t>
            </a:r>
            <a:r>
              <a:rPr lang="fr-CA" dirty="0" smtClean="0"/>
              <a:t> et 3 mailles</a:t>
            </a:r>
            <a:endParaRPr lang="fr-CA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74725" y="1690688"/>
            <a:ext cx="770173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CA" sz="2800" dirty="0" smtClean="0"/>
              <a:t>Relation entre branches, mailles indépendantes et nœuds :</a:t>
            </a:r>
            <a:endParaRPr lang="fr-CA" sz="2800" dirty="0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971600" y="2690917"/>
            <a:ext cx="702852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z="2800" dirty="0" smtClean="0"/>
              <a:t># branches  =  # mailles  </a:t>
            </a:r>
            <a:r>
              <a:rPr lang="fr-CA" sz="2800" dirty="0" err="1" smtClean="0"/>
              <a:t>indép</a:t>
            </a:r>
            <a:r>
              <a:rPr lang="fr-CA" sz="2800" dirty="0" smtClean="0"/>
              <a:t>. +  # nœuds  -  1</a:t>
            </a:r>
          </a:p>
          <a:p>
            <a:r>
              <a:rPr lang="fr-CA" sz="2800" dirty="0" smtClean="0"/>
              <a:t>                  </a:t>
            </a:r>
            <a:endParaRPr lang="fr-CA" sz="2800" dirty="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609600" y="1600200"/>
            <a:ext cx="3738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0">
                <a:sym typeface="Symbol" pitchFamily="18" charset="2"/>
              </a:rPr>
              <a:t></a:t>
            </a:r>
            <a:endParaRPr lang="en-US" sz="3200" b="0"/>
          </a:p>
        </p:txBody>
      </p:sp>
      <p:sp>
        <p:nvSpPr>
          <p:cNvPr id="16" name="Title 4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4400" smtClean="0">
                <a:latin typeface="+mj-lt"/>
                <a:ea typeface="+mj-ea"/>
                <a:cs typeface="+mj-cs"/>
              </a:rPr>
              <a:t>Analyse des circuits</a:t>
            </a:r>
            <a:endParaRPr kumimoji="0" lang="fr-CA" sz="4400" b="0" i="0" u="none" strike="noStrike" kern="1200" cap="none" spc="0" normalizeH="0" baseline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827584" y="3676962"/>
            <a:ext cx="4844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Ex.</a:t>
            </a:r>
            <a:endParaRPr lang="en-US" sz="2000" dirty="0"/>
          </a:p>
        </p:txBody>
      </p:sp>
      <p:graphicFrame>
        <p:nvGraphicFramePr>
          <p:cNvPr id="19" name="Object 5"/>
          <p:cNvGraphicFramePr>
            <a:graphicFrameLocks noChangeAspect="1"/>
          </p:cNvGraphicFramePr>
          <p:nvPr/>
        </p:nvGraphicFramePr>
        <p:xfrm>
          <a:off x="2062659" y="3587005"/>
          <a:ext cx="3273425" cy="2624138"/>
        </p:xfrm>
        <a:graphic>
          <a:graphicData uri="http://schemas.openxmlformats.org/presentationml/2006/ole">
            <p:oleObj spid="_x0000_s7170" name="SmartDraw" r:id="rId3" imgW="3273480" imgH="2624040" progId="">
              <p:embed/>
            </p:oleObj>
          </a:graphicData>
        </a:graphic>
      </p:graphicFrame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5508104" y="3740839"/>
            <a:ext cx="348896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261938" indent="-261938">
              <a:buFont typeface="Arial" pitchFamily="34" charset="0"/>
              <a:buChar char="•"/>
            </a:pPr>
            <a:r>
              <a:rPr lang="fr-CA" sz="2400" dirty="0" smtClean="0"/>
              <a:t>9 nœuds</a:t>
            </a:r>
          </a:p>
          <a:p>
            <a:pPr marL="261938" indent="-261938">
              <a:buFont typeface="Arial" pitchFamily="34" charset="0"/>
              <a:buChar char="•"/>
            </a:pPr>
            <a:r>
              <a:rPr lang="fr-CA" sz="2400" dirty="0" smtClean="0"/>
              <a:t>5 mailles</a:t>
            </a:r>
          </a:p>
          <a:p>
            <a:pPr marL="261938" indent="-261938">
              <a:buFont typeface="Arial" pitchFamily="34" charset="0"/>
              <a:buChar char="•"/>
            </a:pPr>
            <a:r>
              <a:rPr lang="fr-CA" sz="2400" dirty="0" smtClean="0"/>
              <a:t>4 mailles indépendantes</a:t>
            </a:r>
          </a:p>
          <a:p>
            <a:pPr marL="261938" indent="-261938">
              <a:buFont typeface="Arial" pitchFamily="34" charset="0"/>
              <a:buChar char="•"/>
            </a:pPr>
            <a:r>
              <a:rPr lang="fr-CA" sz="2400" dirty="0" smtClean="0"/>
              <a:t>12 branches</a:t>
            </a:r>
            <a:endParaRPr lang="fr-C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616075" y="138113"/>
            <a:ext cx="55387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400" dirty="0"/>
              <a:t>Basic Laws of Circuits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44488" y="1628800"/>
            <a:ext cx="857091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7188" indent="-357188">
              <a:buFont typeface="Arial" pitchFamily="34" charset="0"/>
              <a:buChar char="•"/>
            </a:pPr>
            <a:r>
              <a:rPr lang="fr-CA" sz="2800" dirty="0" smtClean="0"/>
              <a:t>Conséquence de la loi de conservation de l’énergie</a:t>
            </a:r>
          </a:p>
          <a:p>
            <a:pPr marL="357188" indent="-357188">
              <a:buFont typeface="Arial" pitchFamily="34" charset="0"/>
              <a:buChar char="•"/>
            </a:pPr>
            <a:r>
              <a:rPr lang="fr-CA" sz="2800" dirty="0" smtClean="0"/>
              <a:t>Deux formulations équivalentes :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CA" sz="2800" dirty="0" smtClean="0"/>
              <a:t>La somme des courants entrants dans un nœud est égale à la somme des courant sortants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CA" sz="2800" dirty="0" smtClean="0"/>
              <a:t>La somme </a:t>
            </a:r>
            <a:r>
              <a:rPr lang="fr-CA" sz="2800" i="1" dirty="0" smtClean="0"/>
              <a:t>algébriques</a:t>
            </a:r>
            <a:r>
              <a:rPr lang="fr-CA" sz="2800" dirty="0" smtClean="0"/>
              <a:t> des courants présents dans un nœud est nulle</a:t>
            </a:r>
          </a:p>
        </p:txBody>
      </p:sp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2050" name="Equation" r:id="rId3" imgW="914400" imgH="198720" progId="">
              <p:embed/>
            </p:oleObj>
          </a:graphicData>
        </a:graphic>
      </p:graphicFrame>
      <p:graphicFrame>
        <p:nvGraphicFramePr>
          <p:cNvPr id="13330" name="Object 18"/>
          <p:cNvGraphicFramePr>
            <a:graphicFrameLocks noChangeAspect="1"/>
          </p:cNvGraphicFramePr>
          <p:nvPr/>
        </p:nvGraphicFramePr>
        <p:xfrm>
          <a:off x="941387" y="4365104"/>
          <a:ext cx="4508121" cy="2140470"/>
        </p:xfrm>
        <a:graphic>
          <a:graphicData uri="http://schemas.openxmlformats.org/presentationml/2006/ole">
            <p:oleObj spid="_x0000_s2051" name="SmartDraw" r:id="rId4" imgW="4105440" imgH="1947600" progId="">
              <p:embed/>
            </p:oleObj>
          </a:graphicData>
        </a:graphic>
      </p:graphicFrame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288925" y="63627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11</a:t>
            </a:r>
          </a:p>
        </p:txBody>
      </p:sp>
      <p:sp>
        <p:nvSpPr>
          <p:cNvPr id="14" name="Title 4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4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Loi de Kirchhoff</a:t>
            </a:r>
            <a:r>
              <a:rPr kumimoji="0" lang="fr-CA" sz="4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sur les courants</a:t>
            </a:r>
            <a:endParaRPr kumimoji="0" lang="fr-CA" sz="44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5580892" y="4725144"/>
            <a:ext cx="25915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baseline="-25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baseline="-25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– I</a:t>
            </a:r>
            <a:r>
              <a:rPr lang="en-US" sz="2000" b="1" baseline="-25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= 0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436096" y="5445224"/>
            <a:ext cx="370790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87325" indent="-187325">
              <a:buFont typeface="Arial" pitchFamily="34" charset="0"/>
              <a:buChar char="•"/>
            </a:pPr>
            <a:r>
              <a:rPr lang="fr-CA" sz="2000" dirty="0" smtClean="0"/>
              <a:t>Dans la formulation algébrique, ce qui entre est considéré positif et ce qui sort négatif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7543800" y="4876800"/>
            <a:ext cx="735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/>
              <a:t>-8 A</a:t>
            </a:r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7543800" y="4114800"/>
            <a:ext cx="735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/>
              <a:t>-3 A</a:t>
            </a:r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7543800" y="3352800"/>
            <a:ext cx="735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/>
              <a:t>-5 A</a:t>
            </a:r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7543800" y="2514600"/>
            <a:ext cx="735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/>
              <a:t>-2 A</a:t>
            </a:r>
          </a:p>
        </p:txBody>
      </p:sp>
      <p:sp>
        <p:nvSpPr>
          <p:cNvPr id="15391" name="Rectangle 31"/>
          <p:cNvSpPr>
            <a:spLocks noChangeArrowheads="1"/>
          </p:cNvSpPr>
          <p:nvPr/>
        </p:nvSpPr>
        <p:spPr bwMode="auto">
          <a:xfrm>
            <a:off x="1043608" y="2355304"/>
            <a:ext cx="4724400" cy="3810000"/>
          </a:xfrm>
          <a:prstGeom prst="rect">
            <a:avLst/>
          </a:prstGeom>
          <a:solidFill>
            <a:srgbClr val="FFFFCC"/>
          </a:solidFill>
          <a:ln w="9525">
            <a:solidFill>
              <a:srgbClr val="FFFF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51520" y="1700808"/>
            <a:ext cx="63879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z="2400" dirty="0" smtClean="0"/>
              <a:t>  </a:t>
            </a:r>
            <a:r>
              <a:rPr lang="fr-CA" sz="2800" dirty="0" smtClean="0"/>
              <a:t>Exemple : Trouver les courants </a:t>
            </a:r>
            <a:r>
              <a:rPr lang="fr-CA" sz="2400" dirty="0" smtClean="0"/>
              <a:t>I</a:t>
            </a:r>
            <a:r>
              <a:rPr lang="fr-CA" sz="2400" baseline="-25000" dirty="0" smtClean="0"/>
              <a:t>W</a:t>
            </a:r>
            <a:r>
              <a:rPr lang="fr-CA" sz="2400" dirty="0" smtClean="0"/>
              <a:t>,  I </a:t>
            </a:r>
            <a:r>
              <a:rPr lang="fr-CA" sz="2400" baseline="-25000" dirty="0" smtClean="0"/>
              <a:t>X</a:t>
            </a:r>
            <a:r>
              <a:rPr lang="fr-CA" sz="2400" dirty="0" smtClean="0"/>
              <a:t>, I</a:t>
            </a:r>
            <a:r>
              <a:rPr lang="fr-CA" sz="2400" baseline="-25000" dirty="0" smtClean="0"/>
              <a:t>Y</a:t>
            </a:r>
            <a:r>
              <a:rPr lang="fr-CA" sz="2400" dirty="0" smtClean="0"/>
              <a:t>, I</a:t>
            </a:r>
            <a:r>
              <a:rPr lang="fr-CA" sz="2400" baseline="-25000" dirty="0" smtClean="0"/>
              <a:t>Z</a:t>
            </a:r>
            <a:endParaRPr lang="fr-CA" sz="2400" dirty="0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133600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en-US" sz="2000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641725" y="11572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en-US" sz="2000"/>
          </a:p>
        </p:txBody>
      </p:sp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1348408" y="2583904"/>
          <a:ext cx="4343400" cy="3344863"/>
        </p:xfrm>
        <a:graphic>
          <a:graphicData uri="http://schemas.openxmlformats.org/presentationml/2006/ole">
            <p:oleObj spid="_x0000_s3074" name="SmartDraw" r:id="rId3" imgW="3799080" imgH="2926080" progId="">
              <p:embed/>
            </p:oleObj>
          </a:graphicData>
        </a:graphic>
      </p:graphicFrame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6326188" y="2479675"/>
            <a:ext cx="760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I</a:t>
            </a:r>
            <a:r>
              <a:rPr lang="en-US" sz="2400" baseline="-25000"/>
              <a:t>W</a:t>
            </a:r>
            <a:r>
              <a:rPr lang="en-US" sz="2400"/>
              <a:t> =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6276975" y="3241675"/>
            <a:ext cx="885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 I</a:t>
            </a:r>
            <a:r>
              <a:rPr lang="en-US" sz="2400" baseline="-25000"/>
              <a:t>X</a:t>
            </a:r>
            <a:r>
              <a:rPr lang="en-US" sz="2400"/>
              <a:t>  =</a:t>
            </a:r>
            <a:endParaRPr lang="en-US" sz="2000"/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6384925" y="4038600"/>
            <a:ext cx="77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I</a:t>
            </a:r>
            <a:r>
              <a:rPr lang="en-US" sz="2400" baseline="-25000"/>
              <a:t>Y  </a:t>
            </a:r>
            <a:r>
              <a:rPr lang="en-US" sz="2400"/>
              <a:t>=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6402388" y="4765675"/>
            <a:ext cx="760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I</a:t>
            </a:r>
            <a:r>
              <a:rPr lang="en-US" sz="2400" baseline="-25000"/>
              <a:t>Z</a:t>
            </a:r>
            <a:r>
              <a:rPr lang="en-US" sz="2400"/>
              <a:t> =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6842125" y="4689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en-US" sz="2400"/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212725" y="62865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15</a:t>
            </a:r>
          </a:p>
        </p:txBody>
      </p:sp>
      <p:sp>
        <p:nvSpPr>
          <p:cNvPr id="23" name="Title 4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4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Loi de Kirchhoff</a:t>
            </a:r>
            <a:r>
              <a:rPr kumimoji="0" lang="fr-CA" sz="4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sur les courants</a:t>
            </a:r>
            <a:endParaRPr kumimoji="0" lang="fr-CA" sz="44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1066800" y="2514600"/>
          <a:ext cx="2192338" cy="4038600"/>
        </p:xfrm>
        <a:graphic>
          <a:graphicData uri="http://schemas.openxmlformats.org/presentationml/2006/ole">
            <p:oleObj spid="_x0000_s4098" name="SmartDraw" r:id="rId3" imgW="2401560" imgH="4425480" progId="">
              <p:embed/>
            </p:oleObj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3949700" y="2743200"/>
          <a:ext cx="1930400" cy="965200"/>
        </p:xfrm>
        <a:graphic>
          <a:graphicData uri="http://schemas.openxmlformats.org/presentationml/2006/ole">
            <p:oleObj spid="_x0000_s4099" name="Equation" r:id="rId4" imgW="965160" imgH="482400" progId="">
              <p:embed/>
            </p:oleObj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3802063" y="4064000"/>
          <a:ext cx="1485900" cy="1049338"/>
        </p:xfrm>
        <a:graphic>
          <a:graphicData uri="http://schemas.openxmlformats.org/presentationml/2006/ole">
            <p:oleObj spid="_x0000_s4100" name="Equation" r:id="rId5" imgW="647640" imgH="457200" progId="">
              <p:embed/>
            </p:oleObj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3783013" y="5334000"/>
          <a:ext cx="1579562" cy="1016000"/>
        </p:xfrm>
        <a:graphic>
          <a:graphicData uri="http://schemas.openxmlformats.org/presentationml/2006/ole">
            <p:oleObj spid="_x0000_s4101" name="Equation" r:id="rId6" imgW="711000" imgH="457200" progId="">
              <p:embed/>
            </p:oleObj>
          </a:graphicData>
        </a:graphic>
      </p:graphicFrame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2133600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fr-CA" sz="2000"/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467544" y="1556792"/>
            <a:ext cx="828092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57188" indent="-357188">
              <a:buFont typeface="Arial" pitchFamily="34" charset="0"/>
              <a:buChar char="•"/>
            </a:pPr>
            <a:r>
              <a:rPr lang="fr-CA" sz="2800" dirty="0" smtClean="0"/>
              <a:t>S’applique aussi aux surfaces conductrices qu’on traite comme des nœuds</a:t>
            </a:r>
            <a:endParaRPr lang="fr-CA" sz="2800" dirty="0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212725" y="6286500"/>
            <a:ext cx="4187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mtClean="0"/>
              <a:t>17</a:t>
            </a:r>
            <a:endParaRPr lang="fr-CA"/>
          </a:p>
        </p:txBody>
      </p:sp>
      <p:sp>
        <p:nvSpPr>
          <p:cNvPr id="12" name="Title 4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4400" b="0" i="0" u="none" strike="noStrike" kern="120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Loi de Kirchhoff</a:t>
            </a:r>
            <a:r>
              <a:rPr kumimoji="0" lang="fr-CA" sz="4400" b="0" i="0" u="none" strike="noStrike" kern="1200" cap="none" spc="0" normalizeH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sur les courants</a:t>
            </a:r>
            <a:endParaRPr kumimoji="0" lang="fr-CA" sz="4400" b="0" i="0" u="none" strike="noStrike" kern="1200" cap="none" spc="0" normalizeH="0" baseline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1187624" y="2708920"/>
            <a:ext cx="4746104" cy="3463280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133600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en-US" sz="2000"/>
          </a:p>
        </p:txBody>
      </p:sp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1200150" y="2738438"/>
          <a:ext cx="5067300" cy="3160712"/>
        </p:xfrm>
        <a:graphic>
          <a:graphicData uri="http://schemas.openxmlformats.org/presentationml/2006/ole">
            <p:oleObj spid="_x0000_s5122" name="SmartDraw" r:id="rId3" imgW="3485160" imgH="2172960" progId="">
              <p:embed/>
            </p:oleObj>
          </a:graphicData>
        </a:graphic>
      </p:graphicFrame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517525" y="1690688"/>
            <a:ext cx="64202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CA" sz="2800" dirty="0" smtClean="0"/>
              <a:t>Exemple : Trouver les courants I</a:t>
            </a:r>
            <a:r>
              <a:rPr lang="fr-CA" sz="2800" baseline="-25000" dirty="0" smtClean="0"/>
              <a:t>A</a:t>
            </a:r>
            <a:r>
              <a:rPr lang="fr-CA" sz="2800" dirty="0" smtClean="0"/>
              <a:t>, I</a:t>
            </a:r>
            <a:r>
              <a:rPr lang="fr-CA" sz="2800" baseline="-25000" dirty="0" smtClean="0"/>
              <a:t>B</a:t>
            </a:r>
            <a:r>
              <a:rPr lang="fr-CA" sz="2800" dirty="0" smtClean="0"/>
              <a:t>, and I</a:t>
            </a:r>
            <a:r>
              <a:rPr lang="fr-CA" sz="2800" baseline="-25000" dirty="0" smtClean="0"/>
              <a:t>C</a:t>
            </a:r>
            <a:r>
              <a:rPr lang="fr-CA" sz="2800" dirty="0" smtClean="0"/>
              <a:t> </a:t>
            </a:r>
            <a:endParaRPr lang="fr-CA" sz="2800" dirty="0"/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212725" y="63627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18</a:t>
            </a:r>
          </a:p>
        </p:txBody>
      </p:sp>
      <p:sp>
        <p:nvSpPr>
          <p:cNvPr id="10" name="Title 4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4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Loi de Kirchhoff</a:t>
            </a:r>
            <a:r>
              <a:rPr kumimoji="0" lang="fr-CA" sz="4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sur les courants</a:t>
            </a:r>
            <a:endParaRPr kumimoji="0" lang="fr-CA" sz="44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6372200" y="2924944"/>
            <a:ext cx="255453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CA" sz="2000" dirty="0" smtClean="0"/>
              <a:t>Surface 1 : I</a:t>
            </a:r>
            <a:r>
              <a:rPr lang="fr-CA" sz="2000" baseline="-25000" dirty="0" smtClean="0"/>
              <a:t>B </a:t>
            </a:r>
            <a:r>
              <a:rPr lang="fr-CA" sz="2000" dirty="0" smtClean="0"/>
              <a:t>= 2A</a:t>
            </a:r>
          </a:p>
          <a:p>
            <a:r>
              <a:rPr lang="fr-CA" sz="2000" dirty="0" smtClean="0"/>
              <a:t>Nœud 1  : </a:t>
            </a:r>
            <a:r>
              <a:rPr lang="fr-CA" sz="2000" dirty="0" err="1" smtClean="0"/>
              <a:t>I</a:t>
            </a:r>
            <a:r>
              <a:rPr lang="fr-CA" sz="2000" baseline="-25000" dirty="0" err="1" smtClean="0"/>
              <a:t>c</a:t>
            </a:r>
            <a:r>
              <a:rPr lang="fr-CA" sz="2000" dirty="0" smtClean="0"/>
              <a:t> = 0 A</a:t>
            </a:r>
          </a:p>
          <a:p>
            <a:r>
              <a:rPr lang="fr-CA" sz="2000" dirty="0" smtClean="0"/>
              <a:t>Nœud 2  : I</a:t>
            </a:r>
            <a:r>
              <a:rPr lang="fr-CA" sz="2000" baseline="-25000" dirty="0" smtClean="0"/>
              <a:t>A</a:t>
            </a:r>
            <a:r>
              <a:rPr lang="fr-CA" sz="2000" dirty="0" smtClean="0"/>
              <a:t> = 9A</a:t>
            </a:r>
            <a:endParaRPr lang="fr-CA" sz="2000" dirty="0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3635896" y="2564904"/>
            <a:ext cx="3674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5508104" y="2636912"/>
            <a:ext cx="3674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4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4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Loi de Kirchhoff</a:t>
            </a:r>
            <a:r>
              <a:rPr kumimoji="0" lang="fr-CA" sz="4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sur les tensions</a:t>
            </a:r>
            <a:endParaRPr kumimoji="0" lang="fr-CA" sz="44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8" name="Text Box 6"/>
          <p:cNvSpPr txBox="1">
            <a:spLocks noChangeArrowheads="1"/>
          </p:cNvSpPr>
          <p:nvPr/>
        </p:nvSpPr>
        <p:spPr bwMode="auto">
          <a:xfrm>
            <a:off x="5220072" y="3933056"/>
            <a:ext cx="367240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71463" indent="-271463">
              <a:buFont typeface="Arial" pitchFamily="34" charset="0"/>
              <a:buChar char="•"/>
            </a:pPr>
            <a:r>
              <a:rPr lang="fr-CA" sz="2400" dirty="0" smtClean="0"/>
              <a:t>En partant de a :</a:t>
            </a:r>
          </a:p>
          <a:p>
            <a:pPr marL="357188" indent="-357188"/>
            <a:r>
              <a:rPr lang="fr-CA" sz="2400" dirty="0" smtClean="0"/>
              <a:t>  	-</a:t>
            </a:r>
            <a:r>
              <a:rPr lang="fr-CA" sz="2400" b="0" dirty="0" smtClean="0"/>
              <a:t>v</a:t>
            </a:r>
            <a:r>
              <a:rPr lang="fr-CA" sz="2400" b="0" baseline="-25000" dirty="0" smtClean="0"/>
              <a:t>s1</a:t>
            </a:r>
            <a:r>
              <a:rPr lang="fr-CA" sz="2400" dirty="0" smtClean="0"/>
              <a:t>+</a:t>
            </a:r>
            <a:r>
              <a:rPr lang="fr-CA" sz="2400" b="0" dirty="0" smtClean="0"/>
              <a:t>v</a:t>
            </a:r>
            <a:r>
              <a:rPr lang="fr-CA" sz="2400" b="0" baseline="-25000" dirty="0" smtClean="0"/>
              <a:t>s3</a:t>
            </a:r>
            <a:r>
              <a:rPr lang="fr-CA" sz="2400" b="0" dirty="0" smtClean="0"/>
              <a:t>-v</a:t>
            </a:r>
            <a:r>
              <a:rPr lang="fr-CA" sz="2400" b="0" baseline="-25000" dirty="0" smtClean="0"/>
              <a:t>s2</a:t>
            </a:r>
            <a:r>
              <a:rPr lang="fr-CA" sz="2400" b="0" dirty="0" smtClean="0"/>
              <a:t>= v</a:t>
            </a:r>
            <a:r>
              <a:rPr lang="fr-CA" sz="2400" b="0" baseline="-25000" dirty="0" smtClean="0"/>
              <a:t>1</a:t>
            </a:r>
            <a:r>
              <a:rPr lang="fr-CA" sz="2400" b="0" dirty="0" smtClean="0"/>
              <a:t>+v</a:t>
            </a:r>
            <a:r>
              <a:rPr lang="fr-CA" sz="2400" b="0" baseline="-25000" dirty="0" smtClean="0"/>
              <a:t>2</a:t>
            </a:r>
            <a:r>
              <a:rPr lang="fr-CA" sz="2400" b="0" dirty="0" smtClean="0"/>
              <a:t>+v</a:t>
            </a:r>
            <a:r>
              <a:rPr lang="fr-CA" sz="2400" baseline="-25000" dirty="0" smtClean="0"/>
              <a:t>4</a:t>
            </a:r>
            <a:r>
              <a:rPr lang="fr-CA" sz="2400" b="0" dirty="0" smtClean="0"/>
              <a:t>+v</a:t>
            </a:r>
            <a:r>
              <a:rPr lang="fr-CA" sz="2400" baseline="-25000" dirty="0" smtClean="0"/>
              <a:t>3</a:t>
            </a:r>
            <a:endParaRPr lang="fr-CA" sz="2400" b="0" dirty="0" smtClean="0"/>
          </a:p>
          <a:p>
            <a:pPr marL="357188" indent="-357188"/>
            <a:r>
              <a:rPr lang="fr-CA" sz="2400" dirty="0" smtClean="0"/>
              <a:t> 	ou </a:t>
            </a:r>
          </a:p>
          <a:p>
            <a:pPr marL="357188" indent="-357188"/>
            <a:r>
              <a:rPr lang="fr-CA" sz="2400" dirty="0" smtClean="0"/>
              <a:t> 	-</a:t>
            </a:r>
            <a:r>
              <a:rPr lang="fr-CA" sz="2400" b="0" dirty="0" smtClean="0"/>
              <a:t>v</a:t>
            </a:r>
            <a:r>
              <a:rPr lang="fr-CA" sz="2400" b="0" baseline="-25000" dirty="0" smtClean="0"/>
              <a:t>s1</a:t>
            </a:r>
            <a:r>
              <a:rPr lang="fr-CA" sz="2400" b="0" dirty="0" smtClean="0"/>
              <a:t>-v</a:t>
            </a:r>
            <a:r>
              <a:rPr lang="fr-CA" sz="2400" b="0" baseline="-25000" dirty="0" smtClean="0"/>
              <a:t>1</a:t>
            </a:r>
            <a:r>
              <a:rPr lang="fr-CA" sz="2400" dirty="0" smtClean="0"/>
              <a:t>+</a:t>
            </a:r>
            <a:r>
              <a:rPr lang="fr-CA" sz="2400" b="0" dirty="0" smtClean="0"/>
              <a:t>v</a:t>
            </a:r>
            <a:r>
              <a:rPr lang="fr-CA" sz="2400" b="0" baseline="-25000" dirty="0" smtClean="0"/>
              <a:t>s3</a:t>
            </a:r>
            <a:r>
              <a:rPr lang="fr-CA" sz="2400" b="0" dirty="0" smtClean="0"/>
              <a:t>-v</a:t>
            </a:r>
            <a:r>
              <a:rPr lang="fr-CA" sz="2400" b="0" baseline="-25000" dirty="0" smtClean="0"/>
              <a:t>2</a:t>
            </a:r>
            <a:r>
              <a:rPr lang="fr-CA" sz="2400" b="0" dirty="0" smtClean="0"/>
              <a:t>-v</a:t>
            </a:r>
            <a:r>
              <a:rPr lang="fr-CA" sz="2400" b="0" baseline="-25000" dirty="0" smtClean="0"/>
              <a:t>s2</a:t>
            </a:r>
            <a:r>
              <a:rPr lang="fr-CA" sz="2400" b="0" dirty="0" smtClean="0"/>
              <a:t>-v</a:t>
            </a:r>
            <a:r>
              <a:rPr lang="fr-CA" sz="2400" b="0" baseline="-25000" dirty="0" smtClean="0"/>
              <a:t>4</a:t>
            </a:r>
            <a:r>
              <a:rPr lang="fr-CA" sz="2400" b="0" dirty="0" smtClean="0"/>
              <a:t>-v</a:t>
            </a:r>
            <a:r>
              <a:rPr lang="fr-CA" sz="2400" baseline="-25000" dirty="0" smtClean="0"/>
              <a:t>3</a:t>
            </a:r>
            <a:r>
              <a:rPr lang="fr-CA" sz="2400" b="0" dirty="0" smtClean="0"/>
              <a:t>= 0</a:t>
            </a:r>
          </a:p>
          <a:p>
            <a:pPr marL="357188" indent="-357188">
              <a:buFont typeface="Arial" pitchFamily="34" charset="0"/>
              <a:buChar char="•"/>
            </a:pPr>
            <a:r>
              <a:rPr lang="fr-CA" sz="2400" dirty="0" smtClean="0"/>
              <a:t>Les signes sont inversés si on part dans l’autre sens</a:t>
            </a:r>
            <a:endParaRPr lang="fr-CA" sz="2400" dirty="0"/>
          </a:p>
        </p:txBody>
      </p:sp>
      <p:sp>
        <p:nvSpPr>
          <p:cNvPr id="59" name="Text Box 7"/>
          <p:cNvSpPr txBox="1">
            <a:spLocks noChangeArrowheads="1"/>
          </p:cNvSpPr>
          <p:nvPr/>
        </p:nvSpPr>
        <p:spPr bwMode="auto">
          <a:xfrm>
            <a:off x="251520" y="1628800"/>
            <a:ext cx="882047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57188" indent="-357188">
              <a:buFont typeface="Arial" pitchFamily="34" charset="0"/>
              <a:buChar char="•"/>
            </a:pPr>
            <a:r>
              <a:rPr lang="fr-CA" sz="2800" dirty="0" smtClean="0"/>
              <a:t>Vient aussi de la loi de conservation de l’énergie</a:t>
            </a:r>
          </a:p>
          <a:p>
            <a:pPr marL="357188" indent="-357188">
              <a:buFont typeface="Arial" pitchFamily="34" charset="0"/>
              <a:buChar char="•"/>
            </a:pPr>
            <a:r>
              <a:rPr lang="fr-CA" sz="2800" dirty="0"/>
              <a:t>D</a:t>
            </a:r>
            <a:r>
              <a:rPr lang="fr-CA" sz="2800" dirty="0" smtClean="0"/>
              <a:t>eux formulations équivalentes s’appliquant à une maille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CA" sz="2800" dirty="0" smtClean="0"/>
              <a:t>La somme </a:t>
            </a:r>
            <a:r>
              <a:rPr lang="fr-CA" sz="2800" i="1" dirty="0" smtClean="0"/>
              <a:t>algébrique</a:t>
            </a:r>
            <a:r>
              <a:rPr lang="fr-CA" sz="2800" dirty="0" smtClean="0"/>
              <a:t> des </a:t>
            </a:r>
            <a:r>
              <a:rPr lang="fr-CA" sz="2800" dirty="0" err="1" smtClean="0"/>
              <a:t>ddp</a:t>
            </a:r>
            <a:r>
              <a:rPr lang="fr-CA" sz="2800" dirty="0" smtClean="0"/>
              <a:t>  des sources est égale à la somme des </a:t>
            </a:r>
            <a:r>
              <a:rPr lang="fr-CA" sz="2800" dirty="0" err="1" smtClean="0"/>
              <a:t>ddp</a:t>
            </a:r>
            <a:r>
              <a:rPr lang="fr-CA" sz="2800" dirty="0" smtClean="0"/>
              <a:t> ailleurs</a:t>
            </a:r>
          </a:p>
          <a:p>
            <a:pPr marL="914400" lvl="1" indent="-457200">
              <a:buFont typeface="+mj-lt"/>
              <a:buAutoNum type="arabicPeriod"/>
            </a:pPr>
            <a:r>
              <a:rPr lang="fr-CA" sz="2800" dirty="0" smtClean="0"/>
              <a:t>La somme </a:t>
            </a:r>
            <a:r>
              <a:rPr lang="fr-CA" sz="2800" i="1" dirty="0" smtClean="0"/>
              <a:t>algébriques</a:t>
            </a:r>
            <a:r>
              <a:rPr lang="fr-CA" sz="2800" dirty="0" smtClean="0"/>
              <a:t> des </a:t>
            </a:r>
            <a:r>
              <a:rPr lang="fr-CA" sz="2800" dirty="0" err="1" smtClean="0"/>
              <a:t>ddp</a:t>
            </a:r>
            <a:r>
              <a:rPr lang="fr-CA" sz="2800" dirty="0" smtClean="0"/>
              <a:t> par rapport à un point est nulle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611560" y="4221088"/>
            <a:ext cx="4508500" cy="2224088"/>
            <a:chOff x="611560" y="4221088"/>
            <a:chExt cx="4508500" cy="2224088"/>
          </a:xfrm>
        </p:grpSpPr>
        <p:graphicFrame>
          <p:nvGraphicFramePr>
            <p:cNvPr id="24578" name="Object 2"/>
            <p:cNvGraphicFramePr>
              <a:graphicFrameLocks noChangeAspect="1"/>
            </p:cNvGraphicFramePr>
            <p:nvPr/>
          </p:nvGraphicFramePr>
          <p:xfrm>
            <a:off x="611560" y="4221088"/>
            <a:ext cx="4508500" cy="2224088"/>
          </p:xfrm>
          <a:graphic>
            <a:graphicData uri="http://schemas.openxmlformats.org/presentationml/2006/ole">
              <p:oleObj spid="_x0000_s24578" name="SmartDraw" r:id="rId3" imgW="4507920" imgH="2223360" progId="">
                <p:embed/>
              </p:oleObj>
            </a:graphicData>
          </a:graphic>
        </p:graphicFrame>
        <p:sp>
          <p:nvSpPr>
            <p:cNvPr id="64" name="Rectangle 63"/>
            <p:cNvSpPr/>
            <p:nvPr/>
          </p:nvSpPr>
          <p:spPr>
            <a:xfrm>
              <a:off x="1115616" y="5157192"/>
              <a:ext cx="288032" cy="4320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051720" y="5517232"/>
              <a:ext cx="288032" cy="4320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115616" y="5085184"/>
              <a:ext cx="288032" cy="4320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283968" y="5085184"/>
              <a:ext cx="288032" cy="4320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699792" y="4725144"/>
              <a:ext cx="288032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1" name="Straight Arrow Connector 70"/>
          <p:cNvCxnSpPr/>
          <p:nvPr/>
        </p:nvCxnSpPr>
        <p:spPr>
          <a:xfrm flipH="1">
            <a:off x="1907704" y="486916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>
            <a:off x="2627784" y="486916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1979712" y="580526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4499992" y="515719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2627784" y="580526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66" idx="0"/>
            <a:endCxn id="66" idx="2"/>
          </p:cNvCxnSpPr>
          <p:nvPr/>
        </p:nvCxnSpPr>
        <p:spPr>
          <a:xfrm>
            <a:off x="1259632" y="508518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1117</Words>
  <Application>Microsoft Office PowerPoint</Application>
  <PresentationFormat>Affichage à l'écran (4:3)</PresentationFormat>
  <Paragraphs>235</Paragraphs>
  <Slides>25</Slides>
  <Notes>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25</vt:i4>
      </vt:variant>
    </vt:vector>
  </HeadingPairs>
  <TitlesOfParts>
    <vt:vector size="28" baseType="lpstr">
      <vt:lpstr>Office Theme</vt:lpstr>
      <vt:lpstr>SmartDraw</vt:lpstr>
      <vt:lpstr>Equation</vt:lpstr>
      <vt:lpstr>Chapitre II Loi fondamentales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</vt:vector>
  </TitlesOfParts>
  <Company>UQAM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Boukadoum, A. Mounir</dc:creator>
  <cp:lastModifiedBy>DepInfo</cp:lastModifiedBy>
  <cp:revision>45</cp:revision>
  <dcterms:created xsi:type="dcterms:W3CDTF">2012-10-15T19:00:11Z</dcterms:created>
  <dcterms:modified xsi:type="dcterms:W3CDTF">2010-03-03T06:37:32Z</dcterms:modified>
</cp:coreProperties>
</file>