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75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3C2"/>
    <a:srgbClr val="CCECFF"/>
    <a:srgbClr val="99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3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9.wmf"/><Relationship Id="rId4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050FF3-1E38-4E58-940D-16DA8A755877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81891-F882-4500-8F71-2E4FB8D914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81891-F882-4500-8F71-2E4FB8D91492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81891-F882-4500-8F71-2E4FB8D91492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81891-F882-4500-8F71-2E4FB8D91492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81891-F882-4500-8F71-2E4FB8D91492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81891-F882-4500-8F71-2E4FB8D91492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81891-F882-4500-8F71-2E4FB8D91492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3C6BB-B2FC-4E60-B241-714A292625B4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87A4-5FF9-4A3B-AA86-40AEC2A7E9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3C6BB-B2FC-4E60-B241-714A292625B4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87A4-5FF9-4A3B-AA86-40AEC2A7E9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3C6BB-B2FC-4E60-B241-714A292625B4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87A4-5FF9-4A3B-AA86-40AEC2A7E9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3C6BB-B2FC-4E60-B241-714A292625B4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87A4-5FF9-4A3B-AA86-40AEC2A7E9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3C6BB-B2FC-4E60-B241-714A292625B4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87A4-5FF9-4A3B-AA86-40AEC2A7E9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3C6BB-B2FC-4E60-B241-714A292625B4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87A4-5FF9-4A3B-AA86-40AEC2A7E9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3C6BB-B2FC-4E60-B241-714A292625B4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87A4-5FF9-4A3B-AA86-40AEC2A7E9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CECFF"/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3C6BB-B2FC-4E60-B241-714A292625B4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87A4-5FF9-4A3B-AA86-40AEC2A7E9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3C6BB-B2FC-4E60-B241-714A292625B4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87A4-5FF9-4A3B-AA86-40AEC2A7E9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3C6BB-B2FC-4E60-B241-714A292625B4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87A4-5FF9-4A3B-AA86-40AEC2A7E9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3C6BB-B2FC-4E60-B241-714A292625B4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87A4-5FF9-4A3B-AA86-40AEC2A7E9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3C6BB-B2FC-4E60-B241-714A292625B4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D87A4-5FF9-4A3B-AA86-40AEC2A7E95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3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39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4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3.jpeg"/><Relationship Id="rId4" Type="http://schemas.openxmlformats.org/officeDocument/2006/relationships/oleObject" Target="../embeddings/oleObject2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err="1" smtClean="0"/>
              <a:t>Méthodes</a:t>
            </a:r>
            <a:r>
              <a:rPr lang="en-CA" dirty="0" smtClean="0"/>
              <a:t> </a:t>
            </a:r>
            <a:r>
              <a:rPr lang="en-CA" dirty="0" err="1" smtClean="0"/>
              <a:t>d’analyse</a:t>
            </a:r>
            <a:r>
              <a:rPr lang="en-CA" dirty="0" smtClean="0"/>
              <a:t> des circuits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err="1" smtClean="0"/>
              <a:t>Méthodes</a:t>
            </a:r>
            <a:r>
              <a:rPr lang="en-CA" dirty="0" smtClean="0"/>
              <a:t> de </a:t>
            </a:r>
            <a:r>
              <a:rPr lang="en-CA" dirty="0" err="1" smtClean="0"/>
              <a:t>noeuds</a:t>
            </a:r>
            <a:r>
              <a:rPr lang="en-CA" dirty="0" smtClean="0"/>
              <a:t> et des </a:t>
            </a:r>
            <a:r>
              <a:rPr lang="en-CA" dirty="0" err="1" smtClean="0"/>
              <a:t>mailles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6309320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i="1" dirty="0" smtClean="0">
                <a:solidFill>
                  <a:schemeClr val="bg1">
                    <a:lumMod val="75000"/>
                  </a:schemeClr>
                </a:solidFill>
              </a:rPr>
              <a:t>Adapté de notes de cours sur Internet de l`Université du Tennessee</a:t>
            </a:r>
            <a:endParaRPr lang="fr-CA" i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4067944" y="2756064"/>
            <a:ext cx="1500025" cy="960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8234" tIns="49117" rIns="98234" bIns="49117">
            <a:spAutoFit/>
          </a:bodyPr>
          <a:lstStyle/>
          <a:p>
            <a:pPr defTabSz="982663"/>
            <a:r>
              <a:rPr lang="en-US" sz="2800" dirty="0" smtClean="0"/>
              <a:t>Au </a:t>
            </a:r>
            <a:r>
              <a:rPr lang="en-US" sz="2800" dirty="0"/>
              <a:t>super</a:t>
            </a:r>
          </a:p>
          <a:p>
            <a:pPr defTabSz="982663"/>
            <a:r>
              <a:rPr lang="en-US" sz="2800" dirty="0" err="1" smtClean="0"/>
              <a:t>Noeud</a:t>
            </a:r>
            <a:r>
              <a:rPr lang="en-US" sz="2800" dirty="0" smtClean="0"/>
              <a:t> :</a:t>
            </a:r>
            <a:endParaRPr lang="en-US" sz="2800" dirty="0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3995936" y="1700808"/>
            <a:ext cx="2592288" cy="960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8234" tIns="49117" rIns="98234" bIns="49117">
            <a:spAutoFit/>
          </a:bodyPr>
          <a:lstStyle/>
          <a:p>
            <a:pPr defTabSz="982663"/>
            <a:r>
              <a:rPr lang="en-US" sz="2800" dirty="0" err="1" smtClean="0"/>
              <a:t>Contrainte</a:t>
            </a:r>
            <a:r>
              <a:rPr lang="en-US" sz="2800" dirty="0" smtClean="0"/>
              <a:t> sur le super </a:t>
            </a:r>
            <a:r>
              <a:rPr lang="en-US" sz="2800" dirty="0" err="1" smtClean="0"/>
              <a:t>noeud</a:t>
            </a:r>
            <a:r>
              <a:rPr lang="en-US" sz="2800" dirty="0" smtClean="0"/>
              <a:t> :</a:t>
            </a:r>
            <a:endParaRPr lang="en-US" sz="2800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57200" y="274638"/>
            <a:ext cx="8229600" cy="1066130"/>
          </a:xfrm>
          <a:prstGeom prst="rect">
            <a:avLst/>
          </a:prstGeom>
          <a:solidFill>
            <a:srgbClr val="CCECFF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4400" dirty="0">
                <a:latin typeface="+mj-lt"/>
                <a:ea typeface="+mj-ea"/>
                <a:cs typeface="+mj-cs"/>
              </a:rPr>
              <a:t>E</a:t>
            </a:r>
            <a:r>
              <a:rPr kumimoji="0" lang="fr-CA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xemple</a:t>
            </a:r>
            <a:endParaRPr kumimoji="0" lang="fr-CA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755576" y="4869160"/>
            <a:ext cx="1674753" cy="4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8234" tIns="49117" rIns="98234" bIns="49117">
            <a:spAutoFit/>
          </a:bodyPr>
          <a:lstStyle/>
          <a:p>
            <a:pPr defTabSz="982663"/>
            <a:r>
              <a:rPr lang="en-US" sz="2400" dirty="0" smtClean="0"/>
              <a:t>V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– V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 -2</a:t>
            </a:r>
            <a:endParaRPr lang="en-US" sz="2400" dirty="0"/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539552" y="5445224"/>
            <a:ext cx="1985735" cy="4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8234" tIns="49117" rIns="98234" bIns="49117">
            <a:spAutoFit/>
          </a:bodyPr>
          <a:lstStyle/>
          <a:p>
            <a:pPr defTabSz="982663"/>
            <a:r>
              <a:rPr lang="en-US" sz="2400" dirty="0" smtClean="0"/>
              <a:t>-2V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 smtClean="0"/>
              <a:t>– </a:t>
            </a:r>
            <a:r>
              <a:rPr lang="en-US" sz="2400" dirty="0" smtClean="0"/>
              <a:t>V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 </a:t>
            </a:r>
            <a:r>
              <a:rPr lang="en-US" sz="2400" dirty="0"/>
              <a:t>2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4211960" y="4365104"/>
            <a:ext cx="2785377" cy="530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8234" tIns="49117" rIns="98234" bIns="49117">
            <a:spAutoFit/>
          </a:bodyPr>
          <a:lstStyle/>
          <a:p>
            <a:pPr defTabSz="982663"/>
            <a:r>
              <a:rPr lang="en-US" sz="2800" dirty="0" smtClean="0"/>
              <a:t>Et la solution </a:t>
            </a:r>
            <a:r>
              <a:rPr lang="en-US" sz="2800" dirty="0" err="1" smtClean="0"/>
              <a:t>est</a:t>
            </a:r>
            <a:r>
              <a:rPr lang="en-US" sz="2800" dirty="0" smtClean="0"/>
              <a:t> </a:t>
            </a:r>
            <a:r>
              <a:rPr lang="en-US" sz="2800" b="1" dirty="0" smtClean="0"/>
              <a:t>:</a:t>
            </a:r>
            <a:endParaRPr lang="en-US" sz="2800" b="1" dirty="0"/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755576" y="4365104"/>
            <a:ext cx="2303130" cy="530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8234" tIns="49117" rIns="98234" bIns="49117">
            <a:spAutoFit/>
          </a:bodyPr>
          <a:lstStyle/>
          <a:p>
            <a:pPr defTabSz="982663"/>
            <a:r>
              <a:rPr lang="en-CA" sz="2800" dirty="0" err="1" smtClean="0"/>
              <a:t>Ce</a:t>
            </a:r>
            <a:r>
              <a:rPr lang="en-CA" sz="2800" dirty="0" smtClean="0"/>
              <a:t> qui </a:t>
            </a:r>
            <a:r>
              <a:rPr lang="en-CA" sz="2800" dirty="0" err="1" smtClean="0"/>
              <a:t>donne</a:t>
            </a:r>
            <a:r>
              <a:rPr lang="en-CA" sz="2800" dirty="0" smtClean="0"/>
              <a:t> :</a:t>
            </a:r>
            <a:endParaRPr lang="en-US" sz="2800" dirty="0"/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4427984" y="5013176"/>
            <a:ext cx="2088231" cy="89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8234" tIns="49117" rIns="98234" bIns="49117">
            <a:spAutoFit/>
          </a:bodyPr>
          <a:lstStyle/>
          <a:p>
            <a:pPr defTabSz="982663"/>
            <a:r>
              <a:rPr lang="en-US" sz="2600" dirty="0"/>
              <a:t>V</a:t>
            </a:r>
            <a:r>
              <a:rPr lang="en-US" sz="2600" baseline="-25000" dirty="0"/>
              <a:t>1</a:t>
            </a:r>
            <a:r>
              <a:rPr lang="en-US" sz="2600" dirty="0"/>
              <a:t> = </a:t>
            </a:r>
            <a:r>
              <a:rPr lang="en-US" sz="2600" dirty="0" smtClean="0"/>
              <a:t>-7.33 V     V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 </a:t>
            </a:r>
            <a:r>
              <a:rPr lang="en-US" sz="2600" dirty="0"/>
              <a:t>= </a:t>
            </a:r>
            <a:r>
              <a:rPr lang="en-US" sz="2600" dirty="0" smtClean="0"/>
              <a:t>-5.33 V   </a:t>
            </a:r>
            <a:endParaRPr lang="en-US" sz="2600" dirty="0"/>
          </a:p>
        </p:txBody>
      </p:sp>
      <p:sp>
        <p:nvSpPr>
          <p:cNvPr id="23" name="Rectangle 3" descr="aLe77183_03009"/>
          <p:cNvSpPr>
            <a:spLocks noGrp="1" noChangeAspect="1" noChangeArrowheads="1"/>
          </p:cNvSpPr>
          <p:nvPr isPhoto="1"/>
        </p:nvSpPr>
        <p:spPr bwMode="auto">
          <a:xfrm>
            <a:off x="467544" y="1473730"/>
            <a:ext cx="3518734" cy="2531334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76200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tr-TR">
              <a:solidFill>
                <a:srgbClr val="0000CC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1115616" y="1412776"/>
            <a:ext cx="2232248" cy="1368152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173" name="Object 14"/>
          <p:cNvGraphicFramePr>
            <a:graphicFrameLocks noGrp="1" noChangeAspect="1"/>
          </p:cNvGraphicFramePr>
          <p:nvPr/>
        </p:nvGraphicFramePr>
        <p:xfrm>
          <a:off x="5803104" y="2924944"/>
          <a:ext cx="2657328" cy="936104"/>
        </p:xfrm>
        <a:graphic>
          <a:graphicData uri="http://schemas.openxmlformats.org/presentationml/2006/ole">
            <p:oleObj spid="_x0000_s7173" name="Equation" r:id="rId4" imgW="1117440" imgH="393480" progId="Equation.3">
              <p:embed/>
            </p:oleObj>
          </a:graphicData>
        </a:graphic>
      </p:graphicFrame>
      <p:graphicFrame>
        <p:nvGraphicFramePr>
          <p:cNvPr id="7175" name="Object 14"/>
          <p:cNvGraphicFramePr>
            <a:graphicFrameLocks noGrp="1" noChangeAspect="1"/>
          </p:cNvGraphicFramePr>
          <p:nvPr/>
        </p:nvGraphicFramePr>
        <p:xfrm>
          <a:off x="6732240" y="1988840"/>
          <a:ext cx="1800200" cy="527645"/>
        </p:xfrm>
        <a:graphic>
          <a:graphicData uri="http://schemas.openxmlformats.org/presentationml/2006/ole">
            <p:oleObj spid="_x0000_s7175" name="Equation" r:id="rId5" imgW="73656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4" name="Object 2048"/>
          <p:cNvGraphicFramePr>
            <a:graphicFrameLocks noChangeAspect="1"/>
          </p:cNvGraphicFramePr>
          <p:nvPr/>
        </p:nvGraphicFramePr>
        <p:xfrm>
          <a:off x="196164" y="1556792"/>
          <a:ext cx="3511740" cy="2544228"/>
        </p:xfrm>
        <a:graphic>
          <a:graphicData uri="http://schemas.openxmlformats.org/presentationml/2006/ole">
            <p:oleObj spid="_x0000_s8194" name="SmartDraw" r:id="rId4" imgW="3822120" imgH="2543400" progId="SmartDraw.2">
              <p:embed/>
            </p:oleObj>
          </a:graphicData>
        </a:graphic>
      </p:graphicFrame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4174461" y="2708920"/>
            <a:ext cx="950196" cy="530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8234" tIns="49117" rIns="98234" bIns="49117">
            <a:spAutoFit/>
          </a:bodyPr>
          <a:lstStyle/>
          <a:p>
            <a:pPr defTabSz="982663"/>
            <a:r>
              <a:rPr lang="en-US" sz="2800" dirty="0" smtClean="0"/>
              <a:t>À v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:</a:t>
            </a:r>
            <a:endParaRPr lang="en-US" sz="2800" dirty="0"/>
          </a:p>
        </p:txBody>
      </p:sp>
      <p:graphicFrame>
        <p:nvGraphicFramePr>
          <p:cNvPr id="36865" name="Object 2049"/>
          <p:cNvGraphicFramePr>
            <a:graphicFrameLocks noChangeAspect="1"/>
          </p:cNvGraphicFramePr>
          <p:nvPr/>
        </p:nvGraphicFramePr>
        <p:xfrm>
          <a:off x="6034088" y="2736404"/>
          <a:ext cx="2579687" cy="836612"/>
        </p:xfrm>
        <a:graphic>
          <a:graphicData uri="http://schemas.openxmlformats.org/presentationml/2006/ole">
            <p:oleObj spid="_x0000_s8195" name="Equation" r:id="rId5" imgW="1320480" imgH="393480" progId="Equation.3">
              <p:embed/>
            </p:oleObj>
          </a:graphicData>
        </a:graphic>
      </p:graphicFrame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4139952" y="3259540"/>
            <a:ext cx="1500025" cy="960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8234" tIns="49117" rIns="98234" bIns="49117">
            <a:spAutoFit/>
          </a:bodyPr>
          <a:lstStyle/>
          <a:p>
            <a:pPr defTabSz="982663"/>
            <a:r>
              <a:rPr lang="en-US" sz="2800" dirty="0" smtClean="0"/>
              <a:t>Au </a:t>
            </a:r>
            <a:r>
              <a:rPr lang="en-US" sz="2800" dirty="0"/>
              <a:t>super</a:t>
            </a:r>
          </a:p>
          <a:p>
            <a:pPr defTabSz="982663"/>
            <a:r>
              <a:rPr lang="en-US" sz="2800" dirty="0" err="1" smtClean="0"/>
              <a:t>Noeud</a:t>
            </a:r>
            <a:r>
              <a:rPr lang="en-US" sz="2800" dirty="0" smtClean="0"/>
              <a:t> :</a:t>
            </a:r>
            <a:endParaRPr lang="en-US" sz="2800" dirty="0"/>
          </a:p>
        </p:txBody>
      </p:sp>
      <p:graphicFrame>
        <p:nvGraphicFramePr>
          <p:cNvPr id="36866" name="Object 2050"/>
          <p:cNvGraphicFramePr>
            <a:graphicFrameLocks noChangeAspect="1"/>
          </p:cNvGraphicFramePr>
          <p:nvPr/>
        </p:nvGraphicFramePr>
        <p:xfrm>
          <a:off x="5652120" y="3653979"/>
          <a:ext cx="3413207" cy="783133"/>
        </p:xfrm>
        <a:graphic>
          <a:graphicData uri="http://schemas.openxmlformats.org/presentationml/2006/ole">
            <p:oleObj spid="_x0000_s8196" name="Equation" r:id="rId6" imgW="1866600" imgH="393480" progId="Equation.3">
              <p:embed/>
            </p:oleObj>
          </a:graphicData>
        </a:graphic>
      </p:graphicFrame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3995936" y="1700808"/>
            <a:ext cx="2592288" cy="960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8234" tIns="49117" rIns="98234" bIns="49117">
            <a:spAutoFit/>
          </a:bodyPr>
          <a:lstStyle/>
          <a:p>
            <a:pPr defTabSz="982663"/>
            <a:r>
              <a:rPr lang="en-US" sz="2800" dirty="0" err="1" smtClean="0"/>
              <a:t>Contrainte</a:t>
            </a:r>
            <a:r>
              <a:rPr lang="en-US" sz="2800" dirty="0" smtClean="0"/>
              <a:t> sur le super </a:t>
            </a:r>
            <a:r>
              <a:rPr lang="en-US" sz="2800" dirty="0" err="1" smtClean="0"/>
              <a:t>noeud</a:t>
            </a:r>
            <a:r>
              <a:rPr lang="en-US" sz="2800" dirty="0" smtClean="0"/>
              <a:t> :</a:t>
            </a:r>
            <a:endParaRPr lang="en-US" sz="2800" dirty="0"/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6660232" y="1988840"/>
            <a:ext cx="2012986" cy="4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8234" tIns="49117" rIns="98234" bIns="49117">
            <a:spAutoFit/>
          </a:bodyPr>
          <a:lstStyle/>
          <a:p>
            <a:pPr defTabSz="982663"/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– V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 =  -10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57200" y="274638"/>
            <a:ext cx="8229600" cy="1066130"/>
          </a:xfrm>
          <a:prstGeom prst="rect">
            <a:avLst/>
          </a:prstGeom>
          <a:solidFill>
            <a:srgbClr val="CCECFF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4400" dirty="0">
                <a:latin typeface="+mj-lt"/>
                <a:ea typeface="+mj-ea"/>
                <a:cs typeface="+mj-cs"/>
              </a:rPr>
              <a:t>E</a:t>
            </a:r>
            <a:r>
              <a:rPr kumimoji="0" lang="fr-CA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xemple</a:t>
            </a:r>
            <a:endParaRPr kumimoji="0" lang="fr-CA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755576" y="4869160"/>
            <a:ext cx="2873799" cy="4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8234" tIns="49117" rIns="98234" bIns="49117">
            <a:spAutoFit/>
          </a:bodyPr>
          <a:lstStyle/>
          <a:p>
            <a:pPr defTabSz="982663"/>
            <a:r>
              <a:rPr lang="en-US" sz="2400" dirty="0"/>
              <a:t>7V</a:t>
            </a:r>
            <a:r>
              <a:rPr lang="en-US" sz="2400" baseline="-25000" dirty="0"/>
              <a:t>1</a:t>
            </a:r>
            <a:r>
              <a:rPr lang="en-US" sz="2400" dirty="0"/>
              <a:t> – 2V</a:t>
            </a:r>
            <a:r>
              <a:rPr lang="en-US" sz="2400" baseline="-25000" dirty="0"/>
              <a:t>2</a:t>
            </a:r>
            <a:r>
              <a:rPr lang="en-US" sz="2400" dirty="0"/>
              <a:t> – 5V</a:t>
            </a:r>
            <a:r>
              <a:rPr lang="en-US" sz="2400" baseline="-25000" dirty="0"/>
              <a:t>3  </a:t>
            </a:r>
            <a:r>
              <a:rPr lang="en-US" sz="2400" dirty="0"/>
              <a:t> =  60</a:t>
            </a: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395536" y="5445224"/>
            <a:ext cx="3099822" cy="4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8234" tIns="49117" rIns="98234" bIns="49117">
            <a:spAutoFit/>
          </a:bodyPr>
          <a:lstStyle/>
          <a:p>
            <a:pPr defTabSz="982663"/>
            <a:r>
              <a:rPr lang="en-US" sz="2400" dirty="0"/>
              <a:t>-14V</a:t>
            </a:r>
            <a:r>
              <a:rPr lang="en-US" sz="2400" baseline="-25000" dirty="0"/>
              <a:t>1</a:t>
            </a:r>
            <a:r>
              <a:rPr lang="en-US" sz="2400" dirty="0"/>
              <a:t> + 9V</a:t>
            </a:r>
            <a:r>
              <a:rPr lang="en-US" sz="2400" baseline="-25000" dirty="0"/>
              <a:t>2</a:t>
            </a:r>
            <a:r>
              <a:rPr lang="en-US" sz="2400" dirty="0"/>
              <a:t> + 12V</a:t>
            </a:r>
            <a:r>
              <a:rPr lang="en-US" sz="2400" baseline="-25000" dirty="0"/>
              <a:t>3</a:t>
            </a:r>
            <a:r>
              <a:rPr lang="en-US" sz="2400" dirty="0"/>
              <a:t>  =  0</a:t>
            </a: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1877660" y="6021288"/>
            <a:ext cx="1830244" cy="4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8234" tIns="49117" rIns="98234" bIns="49117">
            <a:spAutoFit/>
          </a:bodyPr>
          <a:lstStyle/>
          <a:p>
            <a:pPr defTabSz="982663"/>
            <a:r>
              <a:rPr lang="en-US" sz="2400" dirty="0"/>
              <a:t>V</a:t>
            </a:r>
            <a:r>
              <a:rPr lang="en-US" sz="2400" baseline="-25000" dirty="0"/>
              <a:t>2</a:t>
            </a:r>
            <a:r>
              <a:rPr lang="en-US" sz="2400" dirty="0"/>
              <a:t> – V</a:t>
            </a:r>
            <a:r>
              <a:rPr lang="en-US" sz="2400" baseline="-25000" dirty="0"/>
              <a:t>3</a:t>
            </a:r>
            <a:r>
              <a:rPr lang="en-US" sz="2400" dirty="0"/>
              <a:t> = -10 </a:t>
            </a: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4211960" y="4365104"/>
            <a:ext cx="2782171" cy="530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8234" tIns="49117" rIns="98234" bIns="49117">
            <a:spAutoFit/>
          </a:bodyPr>
          <a:lstStyle/>
          <a:p>
            <a:pPr defTabSz="982663"/>
            <a:r>
              <a:rPr lang="en-US" sz="2800" dirty="0" smtClean="0"/>
              <a:t>Et la solution </a:t>
            </a:r>
            <a:r>
              <a:rPr lang="en-US" sz="2800" dirty="0" err="1" smtClean="0"/>
              <a:t>est</a:t>
            </a:r>
            <a:r>
              <a:rPr lang="en-US" sz="2800" dirty="0" smtClean="0"/>
              <a:t> :</a:t>
            </a:r>
            <a:endParaRPr lang="en-US" sz="2800" dirty="0"/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755576" y="4365104"/>
            <a:ext cx="2303130" cy="530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8234" tIns="49117" rIns="98234" bIns="49117">
            <a:spAutoFit/>
          </a:bodyPr>
          <a:lstStyle/>
          <a:p>
            <a:pPr defTabSz="982663"/>
            <a:r>
              <a:rPr lang="en-CA" sz="2800" dirty="0" err="1" smtClean="0"/>
              <a:t>Ce</a:t>
            </a:r>
            <a:r>
              <a:rPr lang="en-CA" sz="2800" dirty="0" smtClean="0"/>
              <a:t> qui </a:t>
            </a:r>
            <a:r>
              <a:rPr lang="en-CA" sz="2800" dirty="0" err="1" smtClean="0"/>
              <a:t>donne</a:t>
            </a:r>
            <a:r>
              <a:rPr lang="en-CA" sz="2800" dirty="0" smtClean="0"/>
              <a:t> :</a:t>
            </a:r>
            <a:endParaRPr lang="en-US" sz="2800" dirty="0"/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4427984" y="5013176"/>
            <a:ext cx="2088231" cy="1299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8234" tIns="49117" rIns="98234" bIns="49117">
            <a:spAutoFit/>
          </a:bodyPr>
          <a:lstStyle/>
          <a:p>
            <a:pPr defTabSz="982663"/>
            <a:r>
              <a:rPr lang="en-US" sz="2600" dirty="0"/>
              <a:t>V</a:t>
            </a:r>
            <a:r>
              <a:rPr lang="en-US" sz="2600" baseline="-25000" dirty="0"/>
              <a:t>1</a:t>
            </a:r>
            <a:r>
              <a:rPr lang="en-US" sz="2600" dirty="0"/>
              <a:t> = 30 V,    </a:t>
            </a:r>
            <a:r>
              <a:rPr lang="en-US" sz="2600" dirty="0" smtClean="0"/>
              <a:t> V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 </a:t>
            </a:r>
            <a:r>
              <a:rPr lang="en-US" sz="2600" dirty="0"/>
              <a:t>= 14.29 V,   V</a:t>
            </a:r>
            <a:r>
              <a:rPr lang="en-US" sz="2600" baseline="-25000" dirty="0"/>
              <a:t>3</a:t>
            </a:r>
            <a:r>
              <a:rPr lang="en-US" sz="2600" dirty="0"/>
              <a:t> = 24.29 V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3019048" y="1643963"/>
            <a:ext cx="1006349" cy="782839"/>
          </a:xfrm>
          <a:prstGeom prst="rect">
            <a:avLst/>
          </a:prstGeom>
          <a:solidFill>
            <a:srgbClr val="FFFFCC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4097279" y="3522778"/>
            <a:ext cx="1150113" cy="782839"/>
          </a:xfrm>
          <a:prstGeom prst="rect">
            <a:avLst/>
          </a:prstGeom>
          <a:solidFill>
            <a:srgbClr val="FFFFCC"/>
          </a:solidFill>
          <a:ln w="9525">
            <a:solidFill>
              <a:srgbClr val="DADAD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5112568" y="1675944"/>
            <a:ext cx="3923928" cy="1391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8234" tIns="49117" rIns="98234" bIns="49117">
            <a:spAutoFit/>
          </a:bodyPr>
          <a:lstStyle/>
          <a:p>
            <a:pPr marL="354013" indent="-354013" defTabSz="982663">
              <a:buFont typeface="Arial" pitchFamily="34" charset="0"/>
              <a:buChar char="•"/>
            </a:pPr>
            <a:r>
              <a:rPr lang="en-US" sz="2800" dirty="0" smtClean="0"/>
              <a:t>Il </a:t>
            </a:r>
            <a:r>
              <a:rPr lang="en-US" sz="2800" dirty="0" err="1" smtClean="0"/>
              <a:t>faut</a:t>
            </a:r>
            <a:r>
              <a:rPr lang="en-US" sz="2800" dirty="0" smtClean="0"/>
              <a:t> </a:t>
            </a:r>
            <a:r>
              <a:rPr lang="en-US" sz="2800" dirty="0" err="1" smtClean="0"/>
              <a:t>exprimer</a:t>
            </a:r>
            <a:r>
              <a:rPr lang="en-US" sz="2800" dirty="0" smtClean="0"/>
              <a:t> les tensions des sources en </a:t>
            </a:r>
            <a:r>
              <a:rPr lang="en-US" sz="2800" dirty="0" err="1" smtClean="0"/>
              <a:t>termes</a:t>
            </a:r>
            <a:r>
              <a:rPr lang="en-US" sz="2800" dirty="0" smtClean="0"/>
              <a:t> de v</a:t>
            </a:r>
            <a:r>
              <a:rPr lang="en-US" sz="2800" baseline="-25000" dirty="0" smtClean="0"/>
              <a:t>i</a:t>
            </a:r>
            <a:endParaRPr lang="en-US" sz="2800" baseline="-25000" dirty="0"/>
          </a:p>
        </p:txBody>
      </p:sp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387864" y="1599929"/>
          <a:ext cx="4864021" cy="3061228"/>
        </p:xfrm>
        <a:graphic>
          <a:graphicData uri="http://schemas.openxmlformats.org/presentationml/2006/ole">
            <p:oleObj spid="_x0000_s9218" name="SmartDraw" r:id="rId3" imgW="4192200" imgH="2423160" progId="SmartDraw.2">
              <p:embed/>
            </p:oleObj>
          </a:graphicData>
        </a:graphic>
      </p:graphicFrame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5580112" y="3140968"/>
          <a:ext cx="1587399" cy="502603"/>
        </p:xfrm>
        <a:graphic>
          <a:graphicData uri="http://schemas.openxmlformats.org/presentationml/2006/ole">
            <p:oleObj spid="_x0000_s9219" name="Equation" r:id="rId4" imgW="787320" imgH="228600" progId="Equation.3">
              <p:embed/>
            </p:oleObj>
          </a:graphicData>
        </a:graphic>
      </p:graphicFrame>
      <p:sp>
        <p:nvSpPr>
          <p:cNvPr id="13" name="Title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  <a:solidFill>
            <a:srgbClr val="CCECFF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Circuits avec sources dépendantes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508104" y="4581128"/>
            <a:ext cx="761041" cy="422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8234" tIns="49117" rIns="98234" bIns="49117">
            <a:spAutoFit/>
          </a:bodyPr>
          <a:lstStyle/>
          <a:p>
            <a:pPr defTabSz="982663"/>
            <a:r>
              <a:rPr lang="en-US" sz="2100" dirty="0" smtClean="0"/>
              <a:t>À v</a:t>
            </a:r>
            <a:r>
              <a:rPr lang="en-US" sz="2100" baseline="-25000" dirty="0" smtClean="0"/>
              <a:t>2</a:t>
            </a:r>
            <a:r>
              <a:rPr lang="en-US" sz="2100" dirty="0" smtClean="0"/>
              <a:t> :</a:t>
            </a:r>
            <a:endParaRPr lang="en-US" sz="2100" dirty="0"/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6104384" y="3627933"/>
          <a:ext cx="2895600" cy="665163"/>
        </p:xfrm>
        <a:graphic>
          <a:graphicData uri="http://schemas.openxmlformats.org/presentationml/2006/ole">
            <p:oleObj spid="_x0000_s9220" name="Equation" r:id="rId5" imgW="1714320" imgH="393480" progId="Equation.3">
              <p:embed/>
            </p:oleObj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6145088" y="4437112"/>
          <a:ext cx="2819400" cy="792088"/>
        </p:xfrm>
        <a:graphic>
          <a:graphicData uri="http://schemas.openxmlformats.org/presentationml/2006/ole">
            <p:oleObj spid="_x0000_s9221" name="Equation" r:id="rId6" imgW="1562040" imgH="393480" progId="Equation.3">
              <p:embed/>
            </p:oleObj>
          </a:graphicData>
        </a:graphic>
      </p:graphicFrame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4211960" y="5305961"/>
            <a:ext cx="2473818" cy="530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8234" tIns="49117" rIns="98234" bIns="49117">
            <a:spAutoFit/>
          </a:bodyPr>
          <a:lstStyle/>
          <a:p>
            <a:pPr defTabSz="982663"/>
            <a:r>
              <a:rPr lang="en-US" sz="2800" dirty="0" smtClean="0"/>
              <a:t>La solution </a:t>
            </a:r>
            <a:r>
              <a:rPr lang="en-US" sz="2800" dirty="0" err="1" smtClean="0"/>
              <a:t>est</a:t>
            </a:r>
            <a:r>
              <a:rPr lang="en-US" sz="2800" dirty="0" smtClean="0"/>
              <a:t> </a:t>
            </a:r>
            <a:r>
              <a:rPr lang="en-US" sz="2800" b="1" dirty="0" smtClean="0"/>
              <a:t>:</a:t>
            </a:r>
            <a:endParaRPr lang="en-US" sz="2800" b="1" dirty="0"/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971600" y="4797152"/>
            <a:ext cx="2303130" cy="530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8234" tIns="49117" rIns="98234" bIns="49117">
            <a:spAutoFit/>
          </a:bodyPr>
          <a:lstStyle/>
          <a:p>
            <a:pPr defTabSz="982663"/>
            <a:r>
              <a:rPr lang="en-CA" sz="2800" dirty="0" err="1" smtClean="0"/>
              <a:t>Ce</a:t>
            </a:r>
            <a:r>
              <a:rPr lang="en-CA" sz="2800" dirty="0" smtClean="0"/>
              <a:t> qui </a:t>
            </a:r>
            <a:r>
              <a:rPr lang="en-CA" sz="2800" dirty="0" err="1" smtClean="0"/>
              <a:t>donne</a:t>
            </a:r>
            <a:r>
              <a:rPr lang="en-CA" sz="2800" dirty="0" smtClean="0"/>
              <a:t> :</a:t>
            </a:r>
            <a:endParaRPr lang="en-US" sz="2800" dirty="0"/>
          </a:p>
        </p:txBody>
      </p:sp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1043609" y="5474990"/>
          <a:ext cx="2376264" cy="983042"/>
        </p:xfrm>
        <a:graphic>
          <a:graphicData uri="http://schemas.openxmlformats.org/presentationml/2006/ole">
            <p:oleObj spid="_x0000_s9222" name="Equation" r:id="rId7" imgW="1104840" imgH="457200" progId="Equation.3">
              <p:embed/>
            </p:oleObj>
          </a:graphicData>
        </a:graphic>
      </p:graphicFrame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4327525" y="5949950"/>
          <a:ext cx="4257675" cy="485775"/>
        </p:xfrm>
        <a:graphic>
          <a:graphicData uri="http://schemas.openxmlformats.org/presentationml/2006/ole">
            <p:oleObj spid="_x0000_s9223" name="Equation" r:id="rId8" imgW="1892160" imgH="215640" progId="Equation.3">
              <p:embed/>
            </p:oleObj>
          </a:graphicData>
        </a:graphic>
      </p:graphicFrame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436096" y="3717032"/>
            <a:ext cx="761041" cy="422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8234" tIns="49117" rIns="98234" bIns="49117">
            <a:spAutoFit/>
          </a:bodyPr>
          <a:lstStyle/>
          <a:p>
            <a:pPr defTabSz="982663"/>
            <a:r>
              <a:rPr lang="en-US" sz="2100" dirty="0" smtClean="0"/>
              <a:t>À v</a:t>
            </a:r>
            <a:r>
              <a:rPr lang="en-US" sz="2100" baseline="-25000" dirty="0" smtClean="0"/>
              <a:t>1</a:t>
            </a:r>
            <a:r>
              <a:rPr lang="en-US" sz="2100" dirty="0" smtClean="0"/>
              <a:t> :</a:t>
            </a:r>
            <a:endParaRPr lang="en-US" sz="21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sz="4400" dirty="0" err="1" smtClean="0">
                <a:solidFill>
                  <a:schemeClr val="tx1"/>
                </a:solidFill>
              </a:rPr>
              <a:t>Méthode</a:t>
            </a:r>
            <a:r>
              <a:rPr lang="en-CA" sz="4400" dirty="0" smtClean="0">
                <a:solidFill>
                  <a:schemeClr val="tx1"/>
                </a:solidFill>
              </a:rPr>
              <a:t> des </a:t>
            </a:r>
            <a:r>
              <a:rPr lang="en-CA" sz="4400" dirty="0" err="1" smtClean="0">
                <a:solidFill>
                  <a:schemeClr val="tx1"/>
                </a:solidFill>
              </a:rPr>
              <a:t>mailles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Méthodes de mailles</a:t>
            </a:r>
            <a:endParaRPr lang="fr-CA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49275" y="1556792"/>
            <a:ext cx="1559337" cy="530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8234" tIns="49117" rIns="98234" bIns="49117">
            <a:spAutoFit/>
          </a:bodyPr>
          <a:lstStyle/>
          <a:p>
            <a:pPr defTabSz="982663"/>
            <a:r>
              <a:rPr lang="fr-CA" sz="2800" dirty="0" smtClean="0"/>
              <a:t>Principe :</a:t>
            </a:r>
            <a:endParaRPr lang="fr-CA" sz="2800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39552" y="2060848"/>
            <a:ext cx="8411541" cy="4254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8234" tIns="49117" rIns="98234" bIns="49117">
            <a:spAutoFit/>
          </a:bodyPr>
          <a:lstStyle/>
          <a:p>
            <a:pPr marL="514350" indent="-514350" defTabSz="982663">
              <a:buFont typeface="+mj-lt"/>
              <a:buAutoNum type="arabicPeriod"/>
            </a:pPr>
            <a:r>
              <a:rPr lang="fr-CA" sz="2700" dirty="0" smtClean="0"/>
              <a:t>Ignorer la maille qui a le plus de branches communes avec les autres et attribuer un courant à chacune des N-1 mailles restantes</a:t>
            </a:r>
            <a:endParaRPr lang="fr-CA" sz="2700" dirty="0" smtClean="0"/>
          </a:p>
          <a:p>
            <a:pPr marL="514350" indent="-514350" defTabSz="982663">
              <a:buFont typeface="+mj-lt"/>
              <a:buAutoNum type="arabicPeriod"/>
            </a:pPr>
            <a:r>
              <a:rPr lang="fr-CA" sz="2700" dirty="0" smtClean="0"/>
              <a:t>A</a:t>
            </a:r>
            <a:r>
              <a:rPr lang="fr-CA" sz="2700" dirty="0" smtClean="0"/>
              <a:t>ppliquer la loi de Kirchhoff sur les tensions à chacune des mailles et exprimer les tensions en fonction des courants dans les mailles</a:t>
            </a:r>
          </a:p>
          <a:p>
            <a:pPr marL="514350" indent="-514350" defTabSz="982663">
              <a:buFont typeface="+mj-lt"/>
              <a:buAutoNum type="arabicPeriod"/>
            </a:pPr>
            <a:r>
              <a:rPr lang="fr-CA" sz="2700" dirty="0" smtClean="0"/>
              <a:t>Résoudre le système de N-1 équations obtenu pour trouver les tensions </a:t>
            </a:r>
            <a:r>
              <a:rPr lang="fr-CA" sz="2700" dirty="0"/>
              <a:t>I</a:t>
            </a:r>
            <a:r>
              <a:rPr lang="fr-CA" sz="2700" baseline="-25000" dirty="0" smtClean="0"/>
              <a:t>i </a:t>
            </a:r>
            <a:endParaRPr lang="fr-CA" sz="2700" dirty="0" smtClean="0"/>
          </a:p>
          <a:p>
            <a:pPr marL="514350" indent="-514350" defTabSz="982663"/>
            <a:r>
              <a:rPr lang="fr-CA" sz="2700" dirty="0" smtClean="0"/>
              <a:t>	</a:t>
            </a:r>
            <a:r>
              <a:rPr lang="fr-CA" sz="2700" i="1" dirty="0" smtClean="0"/>
              <a:t>On peut alors déterminer toute tension dans le circuit à partir des tensions </a:t>
            </a:r>
            <a:r>
              <a:rPr lang="fr-CA" sz="2700" i="1" dirty="0" smtClean="0"/>
              <a:t>I</a:t>
            </a:r>
            <a:r>
              <a:rPr lang="fr-CA" sz="2700" i="1" baseline="-25000" dirty="0" smtClean="0"/>
              <a:t>i </a:t>
            </a:r>
            <a:endParaRPr lang="fr-CA" sz="2700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066130"/>
          </a:xfrm>
          <a:prstGeom prst="rect">
            <a:avLst/>
          </a:prstGeom>
          <a:solidFill>
            <a:srgbClr val="CCECFF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4400" dirty="0" smtClean="0">
                <a:latin typeface="+mj-lt"/>
                <a:ea typeface="+mj-ea"/>
                <a:cs typeface="+mj-cs"/>
              </a:rPr>
              <a:t>Illustration</a:t>
            </a:r>
            <a:endParaRPr kumimoji="0" lang="fr-CA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Object 0"/>
          <p:cNvGraphicFramePr>
            <a:graphicFrameLocks noChangeAspect="1"/>
          </p:cNvGraphicFramePr>
          <p:nvPr/>
        </p:nvGraphicFramePr>
        <p:xfrm>
          <a:off x="666327" y="1340768"/>
          <a:ext cx="7376565" cy="2508374"/>
        </p:xfrm>
        <a:graphic>
          <a:graphicData uri="http://schemas.openxmlformats.org/presentationml/2006/ole">
            <p:oleObj spid="_x0000_s16386" name="SmartDraw" r:id="rId4" imgW="5106600" imgH="1737360" progId="SmartDraw.2">
              <p:embed/>
            </p:oleObj>
          </a:graphicData>
        </a:graphic>
      </p:graphicFrame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683568" y="3861048"/>
            <a:ext cx="820891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/>
              <a:t>On a pour la </a:t>
            </a:r>
            <a:r>
              <a:rPr lang="en-US" sz="2400" dirty="0" err="1" smtClean="0"/>
              <a:t>maille</a:t>
            </a:r>
            <a:r>
              <a:rPr lang="en-US" sz="2400" dirty="0" smtClean="0"/>
              <a:t> 1 :  </a:t>
            </a:r>
            <a:r>
              <a:rPr lang="en-CA" sz="28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28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sz="2800" i="1" dirty="0" smtClean="0">
                <a:latin typeface="Times New Roman" pitchFamily="18" charset="0"/>
                <a:cs typeface="Times New Roman" pitchFamily="18" charset="0"/>
              </a:rPr>
              <a:t>+V</a:t>
            </a:r>
            <a:r>
              <a:rPr lang="en-CA" sz="2800" i="1" baseline="-25000" dirty="0" smtClean="0">
                <a:latin typeface="Times New Roman" pitchFamily="18" charset="0"/>
                <a:cs typeface="Times New Roman" pitchFamily="18" charset="0"/>
              </a:rPr>
              <a:t>L1</a:t>
            </a:r>
            <a:r>
              <a:rPr lang="en-CA" sz="2800" i="1" dirty="0" smtClean="0">
                <a:latin typeface="Times New Roman" pitchFamily="18" charset="0"/>
                <a:cs typeface="Times New Roman" pitchFamily="18" charset="0"/>
              </a:rPr>
              <a:t>=V</a:t>
            </a:r>
            <a:r>
              <a:rPr lang="en-CA" sz="2800" i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sz="2800" dirty="0" smtClean="0"/>
              <a:t>,  </a:t>
            </a:r>
          </a:p>
          <a:p>
            <a:r>
              <a:rPr lang="en-CA" sz="2400" dirty="0" smtClean="0"/>
              <a:t>avec</a:t>
            </a:r>
            <a:r>
              <a:rPr lang="en-CA" sz="2800" dirty="0" smtClean="0"/>
              <a:t> 			 </a:t>
            </a:r>
            <a:r>
              <a:rPr lang="en-CA" sz="28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28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sz="2800" i="1" dirty="0" smtClean="0">
                <a:latin typeface="Times New Roman" pitchFamily="18" charset="0"/>
                <a:cs typeface="Times New Roman" pitchFamily="18" charset="0"/>
              </a:rPr>
              <a:t>=R</a:t>
            </a:r>
            <a:r>
              <a:rPr lang="en-CA" sz="28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sz="28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sz="28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sz="2800" i="1" dirty="0" smtClean="0">
                <a:latin typeface="Times New Roman" pitchFamily="18" charset="0"/>
                <a:cs typeface="Times New Roman" pitchFamily="18" charset="0"/>
              </a:rPr>
              <a:t> et V</a:t>
            </a:r>
            <a:r>
              <a:rPr lang="en-CA" sz="2800" i="1" baseline="-25000" dirty="0" smtClean="0">
                <a:latin typeface="Times New Roman" pitchFamily="18" charset="0"/>
                <a:cs typeface="Times New Roman" pitchFamily="18" charset="0"/>
              </a:rPr>
              <a:t>L1</a:t>
            </a:r>
            <a:r>
              <a:rPr lang="en-CA" sz="2800" i="1" dirty="0" smtClean="0">
                <a:latin typeface="Times New Roman" pitchFamily="18" charset="0"/>
                <a:cs typeface="Times New Roman" pitchFamily="18" charset="0"/>
              </a:rPr>
              <a:t>=R</a:t>
            </a:r>
            <a:r>
              <a:rPr lang="en-CA" sz="2800" i="1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sz="2800" i="1" dirty="0" smtClean="0">
                <a:latin typeface="Times New Roman" pitchFamily="18" charset="0"/>
                <a:cs typeface="Times New Roman" pitchFamily="18" charset="0"/>
              </a:rPr>
              <a:t>(I</a:t>
            </a:r>
            <a:r>
              <a:rPr lang="en-CA" sz="28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sz="2800" i="1" dirty="0" smtClean="0">
                <a:latin typeface="Times New Roman" pitchFamily="18" charset="0"/>
                <a:cs typeface="Times New Roman" pitchFamily="18" charset="0"/>
              </a:rPr>
              <a:t>-I</a:t>
            </a:r>
            <a:r>
              <a:rPr lang="en-CA" sz="28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sz="2800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CA" sz="2400" dirty="0" smtClean="0"/>
              <a:t>On en </a:t>
            </a:r>
            <a:r>
              <a:rPr lang="en-CA" sz="2400" dirty="0" err="1" smtClean="0"/>
              <a:t>déduit</a:t>
            </a:r>
            <a:r>
              <a:rPr lang="en-CA" sz="2400" dirty="0" smtClean="0"/>
              <a:t> : </a:t>
            </a:r>
            <a:r>
              <a:rPr lang="en-CA" sz="2800" dirty="0" smtClean="0"/>
              <a:t>(</a:t>
            </a:r>
            <a:r>
              <a:rPr lang="en-CA" sz="28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sz="28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sz="2800" i="1" dirty="0" smtClean="0">
                <a:latin typeface="Times New Roman" pitchFamily="18" charset="0"/>
                <a:cs typeface="Times New Roman" pitchFamily="18" charset="0"/>
              </a:rPr>
              <a:t>+R</a:t>
            </a:r>
            <a:r>
              <a:rPr lang="en-CA" sz="2800" i="1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sz="2800" i="1" dirty="0" smtClean="0">
                <a:latin typeface="Times New Roman" pitchFamily="18" charset="0"/>
                <a:cs typeface="Times New Roman" pitchFamily="18" charset="0"/>
              </a:rPr>
              <a:t>)I</a:t>
            </a:r>
            <a:r>
              <a:rPr lang="en-CA" sz="28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sz="2800" i="1" dirty="0" smtClean="0">
                <a:latin typeface="Times New Roman" pitchFamily="18" charset="0"/>
                <a:cs typeface="Times New Roman" pitchFamily="18" charset="0"/>
              </a:rPr>
              <a:t>-R</a:t>
            </a:r>
            <a:r>
              <a:rPr lang="en-CA" sz="2800" i="1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sz="28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sz="28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sz="2800" i="1" dirty="0" smtClean="0">
                <a:latin typeface="Times New Roman" pitchFamily="18" charset="0"/>
                <a:cs typeface="Times New Roman" pitchFamily="18" charset="0"/>
              </a:rPr>
              <a:t>=V</a:t>
            </a:r>
            <a:r>
              <a:rPr lang="en-CA" sz="2800" i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>
              <a:lnSpc>
                <a:spcPct val="50000"/>
              </a:lnSpc>
            </a:pPr>
            <a:endParaRPr lang="en-CA" sz="2800" baseline="-25000" dirty="0"/>
          </a:p>
          <a:p>
            <a:r>
              <a:rPr lang="fr-CA" sz="2400" dirty="0" smtClean="0"/>
              <a:t>Pour la maille 2, on aurait obtenu </a:t>
            </a:r>
            <a:r>
              <a:rPr lang="fr-CA" sz="2800" dirty="0" smtClean="0"/>
              <a:t>:  </a:t>
            </a:r>
            <a:r>
              <a:rPr lang="fr-CA" sz="2800" i="1" dirty="0" smtClean="0">
                <a:latin typeface="Times New Roman" pitchFamily="18" charset="0"/>
                <a:cs typeface="Times New Roman" pitchFamily="18" charset="0"/>
              </a:rPr>
              <a:t>–R</a:t>
            </a:r>
            <a:r>
              <a:rPr lang="fr-CA" sz="2800" i="1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CA" sz="28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CA" sz="28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CA" sz="2800" i="1" dirty="0" smtClean="0">
                <a:latin typeface="Times New Roman" pitchFamily="18" charset="0"/>
                <a:cs typeface="Times New Roman" pitchFamily="18" charset="0"/>
              </a:rPr>
              <a:t>+(R</a:t>
            </a:r>
            <a:r>
              <a:rPr lang="fr-CA" sz="28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CA" sz="2800" i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fr-CA" sz="2800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fr-CA" sz="2800" i="1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CA" sz="2800" i="1" dirty="0" smtClean="0">
                <a:latin typeface="Times New Roman" pitchFamily="18" charset="0"/>
                <a:cs typeface="Times New Roman" pitchFamily="18" charset="0"/>
              </a:rPr>
              <a:t>)I</a:t>
            </a:r>
            <a:r>
              <a:rPr lang="fr-CA" sz="28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CA" sz="2800" i="1" dirty="0" smtClean="0">
                <a:latin typeface="Times New Roman" pitchFamily="18" charset="0"/>
                <a:cs typeface="Times New Roman" pitchFamily="18" charset="0"/>
              </a:rPr>
              <a:t> = -V</a:t>
            </a:r>
            <a:r>
              <a:rPr lang="fr-CA" sz="2800" i="1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</a:p>
          <a:p>
            <a:endParaRPr lang="en-US" sz="2800" baseline="-25000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39552" y="5949280"/>
            <a:ext cx="7963009" cy="837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8234" tIns="49117" rIns="98234" bIns="49117">
            <a:spAutoFit/>
          </a:bodyPr>
          <a:lstStyle/>
          <a:p>
            <a:pPr marL="447675" indent="-447675" defTabSz="982663"/>
            <a:r>
              <a:rPr lang="fr-CA" sz="2400" i="1" dirty="0" smtClean="0"/>
              <a:t>	Note : on suppose que les courants vont dans le sens horaire, sauf indication contraire</a:t>
            </a:r>
            <a:endParaRPr lang="fr-CA" sz="2400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3016"/>
            <a:ext cx="8229600" cy="2193107"/>
          </a:xfrm>
        </p:spPr>
        <p:txBody>
          <a:bodyPr>
            <a:normAutofit fontScale="92500" lnSpcReduction="10000"/>
          </a:bodyPr>
          <a:lstStyle/>
          <a:p>
            <a:r>
              <a:rPr lang="en-CA" sz="2800" dirty="0" smtClean="0"/>
              <a:t>On </a:t>
            </a:r>
            <a:r>
              <a:rPr lang="en-CA" sz="2800" dirty="0" err="1" smtClean="0"/>
              <a:t>peut</a:t>
            </a:r>
            <a:r>
              <a:rPr lang="en-CA" sz="2800" dirty="0" smtClean="0"/>
              <a:t> </a:t>
            </a:r>
            <a:r>
              <a:rPr lang="en-CA" sz="2800" dirty="0" err="1" smtClean="0"/>
              <a:t>écrire</a:t>
            </a:r>
            <a:r>
              <a:rPr lang="en-CA" sz="2800" dirty="0" smtClean="0"/>
              <a:t> les </a:t>
            </a:r>
            <a:r>
              <a:rPr lang="en-CA" sz="2800" dirty="0" err="1" smtClean="0"/>
              <a:t>équation</a:t>
            </a:r>
            <a:r>
              <a:rPr lang="en-CA" sz="2800" dirty="0" smtClean="0"/>
              <a:t> </a:t>
            </a:r>
            <a:r>
              <a:rPr lang="en-CA" sz="2800" dirty="0" err="1" smtClean="0"/>
              <a:t>précédente</a:t>
            </a:r>
            <a:r>
              <a:rPr lang="en-CA" sz="2800" dirty="0" smtClean="0"/>
              <a:t> </a:t>
            </a:r>
            <a:r>
              <a:rPr lang="en-CA" sz="2800" dirty="0" err="1" smtClean="0"/>
              <a:t>sous</a:t>
            </a:r>
            <a:r>
              <a:rPr lang="en-CA" sz="2800" dirty="0" smtClean="0"/>
              <a:t> </a:t>
            </a:r>
            <a:r>
              <a:rPr lang="en-CA" sz="2800" dirty="0" err="1" smtClean="0"/>
              <a:t>forme</a:t>
            </a:r>
            <a:r>
              <a:rPr lang="en-CA" sz="2800" dirty="0" smtClean="0"/>
              <a:t> </a:t>
            </a:r>
            <a:r>
              <a:rPr lang="en-CA" sz="2800" dirty="0" err="1" smtClean="0"/>
              <a:t>matricielle</a:t>
            </a:r>
            <a:r>
              <a:rPr lang="en-CA" sz="2800" dirty="0" smtClean="0"/>
              <a:t> et les </a:t>
            </a:r>
            <a:r>
              <a:rPr lang="en-CA" sz="2800" dirty="0" err="1" smtClean="0"/>
              <a:t>résoudre</a:t>
            </a:r>
            <a:r>
              <a:rPr lang="en-CA" sz="2800" dirty="0" smtClean="0"/>
              <a:t> :</a:t>
            </a:r>
          </a:p>
          <a:p>
            <a:endParaRPr lang="en-CA" sz="2800" dirty="0"/>
          </a:p>
          <a:p>
            <a:endParaRPr lang="en-CA" sz="2800" dirty="0" smtClean="0"/>
          </a:p>
          <a:p>
            <a:r>
              <a:rPr lang="en-CA" sz="2800" dirty="0" err="1" smtClean="0"/>
              <a:t>ou</a:t>
            </a: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066130"/>
          </a:xfrm>
          <a:prstGeom prst="rect">
            <a:avLst/>
          </a:prstGeom>
          <a:solidFill>
            <a:srgbClr val="CCECFF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4400" dirty="0" smtClean="0">
                <a:latin typeface="+mj-lt"/>
                <a:ea typeface="+mj-ea"/>
                <a:cs typeface="+mj-cs"/>
              </a:rPr>
              <a:t>Illustration</a:t>
            </a:r>
            <a:endParaRPr kumimoji="0" lang="fr-CA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666751" y="1341438"/>
          <a:ext cx="6713562" cy="2283131"/>
        </p:xfrm>
        <a:graphic>
          <a:graphicData uri="http://schemas.openxmlformats.org/presentationml/2006/ole">
            <p:oleObj spid="_x0000_s17410" name="SmartDraw" r:id="rId3" imgW="5106600" imgH="1737360" progId="SmartDraw.2">
              <p:embed/>
            </p:oleObj>
          </a:graphicData>
        </a:graphic>
      </p:graphicFrame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2339753" y="4414562"/>
          <a:ext cx="4695530" cy="2370701"/>
        </p:xfrm>
        <a:graphic>
          <a:graphicData uri="http://schemas.openxmlformats.org/presentationml/2006/ole">
            <p:oleObj spid="_x0000_s17411" name="Equation" r:id="rId4" imgW="2412720" imgH="121896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066130"/>
          </a:xfrm>
          <a:prstGeom prst="rect">
            <a:avLst/>
          </a:prstGeom>
          <a:solidFill>
            <a:srgbClr val="CCECFF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4400" dirty="0">
                <a:latin typeface="+mj-lt"/>
                <a:ea typeface="+mj-ea"/>
                <a:cs typeface="+mj-cs"/>
              </a:rPr>
              <a:t>E</a:t>
            </a:r>
            <a:r>
              <a:rPr kumimoji="0" lang="fr-CA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xemple</a:t>
            </a:r>
            <a:endParaRPr kumimoji="0" lang="fr-CA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Object 1024"/>
          <p:cNvGraphicFramePr>
            <a:graphicFrameLocks noChangeAspect="1"/>
          </p:cNvGraphicFramePr>
          <p:nvPr/>
        </p:nvGraphicFramePr>
        <p:xfrm>
          <a:off x="611560" y="1752600"/>
          <a:ext cx="4691063" cy="1765300"/>
        </p:xfrm>
        <a:graphic>
          <a:graphicData uri="http://schemas.openxmlformats.org/presentationml/2006/ole">
            <p:oleObj spid="_x0000_s18434" name="SmartDraw" r:id="rId3" imgW="4690800" imgH="1764720" progId="SmartDraw.2">
              <p:embed/>
            </p:oleObj>
          </a:graphicData>
        </a:graphic>
      </p:graphicFrame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62893" y="3736082"/>
            <a:ext cx="13356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err="1" smtClean="0"/>
              <a:t>Maille</a:t>
            </a:r>
            <a:r>
              <a:rPr lang="en-US" sz="2400" dirty="0" smtClean="0"/>
              <a:t> 1 :</a:t>
            </a:r>
            <a:endParaRPr lang="en-US" sz="2400" dirty="0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982093" y="3717032"/>
            <a:ext cx="3173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4I</a:t>
            </a:r>
            <a:r>
              <a:rPr lang="en-US" sz="2400" baseline="-25000"/>
              <a:t>1</a:t>
            </a:r>
            <a:r>
              <a:rPr lang="en-US" sz="2400"/>
              <a:t> + 6(I</a:t>
            </a:r>
            <a:r>
              <a:rPr lang="en-US" sz="2400" baseline="-25000"/>
              <a:t>1</a:t>
            </a:r>
            <a:r>
              <a:rPr lang="en-US" sz="2400"/>
              <a:t> – I</a:t>
            </a:r>
            <a:r>
              <a:rPr lang="en-US" sz="2400" baseline="-25000"/>
              <a:t>2</a:t>
            </a:r>
            <a:r>
              <a:rPr lang="en-US" sz="2400"/>
              <a:t>)  =  10 - 2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762893" y="4252069"/>
            <a:ext cx="13356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err="1" smtClean="0"/>
              <a:t>Maille</a:t>
            </a:r>
            <a:r>
              <a:rPr lang="en-US" sz="2400" dirty="0" smtClean="0"/>
              <a:t> 2 :</a:t>
            </a:r>
            <a:endParaRPr lang="en-US" sz="2400" dirty="0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270125" y="4267944"/>
            <a:ext cx="379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6(I</a:t>
            </a:r>
            <a:r>
              <a:rPr lang="en-US" sz="2400" baseline="-25000" dirty="0"/>
              <a:t>2</a:t>
            </a:r>
            <a:r>
              <a:rPr lang="en-US" sz="2400" dirty="0"/>
              <a:t> – I</a:t>
            </a:r>
            <a:r>
              <a:rPr lang="en-US" sz="2400" baseline="-25000" dirty="0"/>
              <a:t>1</a:t>
            </a:r>
            <a:r>
              <a:rPr lang="en-US" sz="2400" dirty="0"/>
              <a:t>) + 2I</a:t>
            </a:r>
            <a:r>
              <a:rPr lang="en-US" sz="2400" baseline="-25000" dirty="0"/>
              <a:t>2</a:t>
            </a:r>
            <a:r>
              <a:rPr lang="en-US" sz="2400" dirty="0"/>
              <a:t> + 7I</a:t>
            </a:r>
            <a:r>
              <a:rPr lang="en-US" sz="2400" baseline="-25000" dirty="0"/>
              <a:t>2</a:t>
            </a:r>
            <a:r>
              <a:rPr lang="en-US" sz="2400" dirty="0"/>
              <a:t> = 2 + 20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755576" y="5085184"/>
            <a:ext cx="22757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/>
              <a:t>Par </a:t>
            </a:r>
            <a:r>
              <a:rPr lang="en-US" sz="2400" dirty="0" err="1" smtClean="0"/>
              <a:t>conséquent</a:t>
            </a:r>
            <a:r>
              <a:rPr lang="en-US" sz="2400" dirty="0" smtClean="0"/>
              <a:t> :</a:t>
            </a:r>
            <a:endParaRPr lang="en-US" sz="2400" dirty="0"/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819080" y="5537817"/>
            <a:ext cx="207140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10I</a:t>
            </a:r>
            <a:r>
              <a:rPr lang="en-US" sz="2400" baseline="-25000" dirty="0"/>
              <a:t>1</a:t>
            </a:r>
            <a:r>
              <a:rPr lang="en-US" sz="2400" dirty="0"/>
              <a:t> – 6I</a:t>
            </a:r>
            <a:r>
              <a:rPr lang="en-US" sz="2400" baseline="-25000" dirty="0"/>
              <a:t>2</a:t>
            </a:r>
            <a:r>
              <a:rPr lang="en-US" sz="2400" dirty="0"/>
              <a:t> = 8</a:t>
            </a:r>
          </a:p>
          <a:p>
            <a:r>
              <a:rPr lang="en-US" sz="2400" dirty="0" smtClean="0"/>
              <a:t>-</a:t>
            </a:r>
            <a:r>
              <a:rPr lang="en-US" sz="2400" dirty="0"/>
              <a:t>6I</a:t>
            </a:r>
            <a:r>
              <a:rPr lang="en-US" sz="2400" baseline="-25000" dirty="0"/>
              <a:t>1</a:t>
            </a:r>
            <a:r>
              <a:rPr lang="en-US" sz="2400" dirty="0"/>
              <a:t>  + 15I</a:t>
            </a:r>
            <a:r>
              <a:rPr lang="en-US" sz="2400" baseline="-25000" dirty="0"/>
              <a:t>2</a:t>
            </a:r>
            <a:r>
              <a:rPr lang="en-US" sz="2400" dirty="0"/>
              <a:t> = 22</a:t>
            </a:r>
          </a:p>
        </p:txBody>
      </p:sp>
      <p:sp>
        <p:nvSpPr>
          <p:cNvPr id="31" name="Rectangle 13"/>
          <p:cNvSpPr>
            <a:spLocks noChangeArrowheads="1"/>
          </p:cNvSpPr>
          <p:nvPr/>
        </p:nvSpPr>
        <p:spPr bwMode="auto">
          <a:xfrm>
            <a:off x="6228184" y="3868593"/>
            <a:ext cx="2664296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cs typeface="Times New Roman" pitchFamily="18" charset="0"/>
              </a:rPr>
              <a:t> </a:t>
            </a:r>
            <a:endParaRPr lang="en-US" sz="1600" b="0" dirty="0">
              <a:cs typeface="Times New Roman" pitchFamily="18" charset="0"/>
            </a:endParaRPr>
          </a:p>
          <a:p>
            <a:pPr eaLnBrk="0" hangingPunct="0"/>
            <a:r>
              <a:rPr lang="en-US" sz="1600" dirty="0">
                <a:cs typeface="Times New Roman" pitchFamily="18" charset="0"/>
              </a:rPr>
              <a:t> </a:t>
            </a:r>
            <a:endParaRPr lang="en-US" sz="1600" b="0" dirty="0">
              <a:cs typeface="Times New Roman" pitchFamily="18" charset="0"/>
            </a:endParaRPr>
          </a:p>
          <a:p>
            <a:pPr eaLnBrk="0" hangingPunct="0"/>
            <a:r>
              <a:rPr lang="en-US" sz="1600" dirty="0">
                <a:cs typeface="Times New Roman" pitchFamily="18" charset="0"/>
              </a:rPr>
              <a:t>» %  A MATLAB Solution</a:t>
            </a:r>
            <a:endParaRPr lang="en-US" sz="1600" b="0" dirty="0">
              <a:cs typeface="Times New Roman" pitchFamily="18" charset="0"/>
            </a:endParaRPr>
          </a:p>
          <a:p>
            <a:pPr eaLnBrk="0" hangingPunct="0"/>
            <a:r>
              <a:rPr lang="en-US" sz="1600" dirty="0" smtClean="0">
                <a:cs typeface="Times New Roman" pitchFamily="18" charset="0"/>
              </a:rPr>
              <a:t>» </a:t>
            </a:r>
            <a:r>
              <a:rPr lang="en-US" sz="1600" dirty="0">
                <a:cs typeface="Times New Roman" pitchFamily="18" charset="0"/>
              </a:rPr>
              <a:t>R = [10 -6;-6 15];</a:t>
            </a:r>
            <a:endParaRPr lang="en-US" sz="1600" b="0" dirty="0">
              <a:cs typeface="Times New Roman" pitchFamily="18" charset="0"/>
            </a:endParaRPr>
          </a:p>
          <a:p>
            <a:pPr eaLnBrk="0" hangingPunct="0"/>
            <a:r>
              <a:rPr lang="en-US" sz="1600" dirty="0" smtClean="0">
                <a:cs typeface="Times New Roman" pitchFamily="18" charset="0"/>
              </a:rPr>
              <a:t>» </a:t>
            </a:r>
            <a:r>
              <a:rPr lang="en-US" sz="1600" dirty="0">
                <a:cs typeface="Times New Roman" pitchFamily="18" charset="0"/>
              </a:rPr>
              <a:t>V = [8;22];</a:t>
            </a:r>
            <a:endParaRPr lang="en-US" sz="1600" b="0" dirty="0">
              <a:cs typeface="Times New Roman" pitchFamily="18" charset="0"/>
            </a:endParaRPr>
          </a:p>
          <a:p>
            <a:pPr eaLnBrk="0" hangingPunct="0"/>
            <a:r>
              <a:rPr lang="en-US" sz="1600" dirty="0" smtClean="0">
                <a:cs typeface="Times New Roman" pitchFamily="18" charset="0"/>
              </a:rPr>
              <a:t>» </a:t>
            </a:r>
            <a:r>
              <a:rPr lang="en-US" sz="1600" dirty="0">
                <a:cs typeface="Times New Roman" pitchFamily="18" charset="0"/>
              </a:rPr>
              <a:t>I = inv(R)*V</a:t>
            </a:r>
            <a:endParaRPr lang="en-US" sz="1600" b="0" dirty="0">
              <a:cs typeface="Times New Roman" pitchFamily="18" charset="0"/>
            </a:endParaRPr>
          </a:p>
          <a:p>
            <a:pPr eaLnBrk="0" hangingPunct="0"/>
            <a:r>
              <a:rPr lang="en-US" sz="1600" dirty="0">
                <a:cs typeface="Times New Roman" pitchFamily="18" charset="0"/>
              </a:rPr>
              <a:t> </a:t>
            </a:r>
            <a:endParaRPr lang="en-US" sz="1600" b="0" dirty="0">
              <a:cs typeface="Times New Roman" pitchFamily="18" charset="0"/>
            </a:endParaRPr>
          </a:p>
          <a:p>
            <a:pPr eaLnBrk="0" hangingPunct="0"/>
            <a:r>
              <a:rPr lang="en-US" sz="1600" dirty="0">
                <a:cs typeface="Times New Roman" pitchFamily="18" charset="0"/>
              </a:rPr>
              <a:t>I =</a:t>
            </a:r>
            <a:endParaRPr lang="en-US" sz="1600" b="0" dirty="0">
              <a:cs typeface="Times New Roman" pitchFamily="18" charset="0"/>
            </a:endParaRPr>
          </a:p>
          <a:p>
            <a:pPr eaLnBrk="0" hangingPunct="0"/>
            <a:r>
              <a:rPr lang="en-US" sz="1600" dirty="0">
                <a:cs typeface="Times New Roman" pitchFamily="18" charset="0"/>
              </a:rPr>
              <a:t> </a:t>
            </a:r>
            <a:endParaRPr lang="en-US" sz="1600" b="0" dirty="0">
              <a:cs typeface="Times New Roman" pitchFamily="18" charset="0"/>
            </a:endParaRPr>
          </a:p>
          <a:p>
            <a:pPr eaLnBrk="0" hangingPunct="0"/>
            <a:r>
              <a:rPr lang="en-US" sz="1600" dirty="0">
                <a:cs typeface="Times New Roman" pitchFamily="18" charset="0"/>
              </a:rPr>
              <a:t>    2.2105</a:t>
            </a:r>
            <a:endParaRPr lang="en-US" sz="1600" b="0" dirty="0">
              <a:cs typeface="Times New Roman" pitchFamily="18" charset="0"/>
            </a:endParaRPr>
          </a:p>
          <a:p>
            <a:pPr eaLnBrk="0" hangingPunct="0"/>
            <a:r>
              <a:rPr lang="en-US" sz="1600" dirty="0">
                <a:cs typeface="Times New Roman" pitchFamily="18" charset="0"/>
              </a:rPr>
              <a:t>    </a:t>
            </a:r>
            <a:r>
              <a:rPr lang="en-US" sz="1600" dirty="0" smtClean="0">
                <a:cs typeface="Times New Roman" pitchFamily="18" charset="0"/>
              </a:rPr>
              <a:t>2.3509</a:t>
            </a:r>
            <a:endParaRPr lang="en-US" sz="1600" b="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066130"/>
          </a:xfrm>
          <a:prstGeom prst="rect">
            <a:avLst/>
          </a:prstGeom>
          <a:solidFill>
            <a:srgbClr val="CCECFF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4400" dirty="0">
                <a:latin typeface="+mj-lt"/>
                <a:ea typeface="+mj-ea"/>
                <a:cs typeface="+mj-cs"/>
              </a:rPr>
              <a:t>E</a:t>
            </a:r>
            <a:r>
              <a:rPr kumimoji="0" lang="fr-CA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xemple</a:t>
            </a:r>
            <a:endParaRPr kumimoji="0" lang="fr-CA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Object 2048"/>
          <p:cNvGraphicFramePr>
            <a:graphicFrameLocks noChangeAspect="1"/>
          </p:cNvGraphicFramePr>
          <p:nvPr/>
        </p:nvGraphicFramePr>
        <p:xfrm>
          <a:off x="192906" y="1412776"/>
          <a:ext cx="4883150" cy="3035300"/>
        </p:xfrm>
        <a:graphic>
          <a:graphicData uri="http://schemas.openxmlformats.org/presentationml/2006/ole">
            <p:oleObj spid="_x0000_s19458" name="SmartDraw" r:id="rId4" imgW="4882680" imgH="3035520" progId="SmartDraw.2">
              <p:embed/>
            </p:oleObj>
          </a:graphicData>
        </a:graphic>
      </p:graphicFrame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091931" y="1498104"/>
            <a:ext cx="1090363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err="1" smtClean="0"/>
              <a:t>Maille</a:t>
            </a:r>
            <a:r>
              <a:rPr lang="en-US" sz="2000" dirty="0" smtClean="0"/>
              <a:t> 1:</a:t>
            </a:r>
            <a:endParaRPr lang="en-US" sz="2000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076056" y="2420888"/>
            <a:ext cx="1148071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err="1" smtClean="0"/>
              <a:t>Maille</a:t>
            </a:r>
            <a:r>
              <a:rPr lang="en-US" sz="2000" dirty="0" smtClean="0"/>
              <a:t>  </a:t>
            </a:r>
            <a:r>
              <a:rPr lang="en-US" sz="2000" dirty="0"/>
              <a:t>2</a:t>
            </a:r>
            <a:r>
              <a:rPr lang="en-US" sz="2000" dirty="0" smtClean="0"/>
              <a:t>:</a:t>
            </a:r>
            <a:endParaRPr lang="en-US" sz="2000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076056" y="3284984"/>
            <a:ext cx="1090363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err="1" smtClean="0"/>
              <a:t>Maille</a:t>
            </a:r>
            <a:r>
              <a:rPr lang="en-US" sz="2000" dirty="0" smtClean="0"/>
              <a:t> 3: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5148064" y="1988840"/>
            <a:ext cx="38298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6I</a:t>
            </a:r>
            <a:r>
              <a:rPr lang="en-US" sz="2000" baseline="-25000" dirty="0" smtClean="0"/>
              <a:t>1 </a:t>
            </a:r>
            <a:r>
              <a:rPr lang="en-US" sz="2000" dirty="0" smtClean="0"/>
              <a:t>+ 10(I</a:t>
            </a:r>
            <a:r>
              <a:rPr lang="en-US" sz="2000" baseline="-25000" dirty="0" smtClean="0"/>
              <a:t>1 </a:t>
            </a:r>
            <a:r>
              <a:rPr lang="en-US" sz="2000" dirty="0" smtClean="0"/>
              <a:t>– I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) + 4(I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– I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  =  20 + 10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5216728" y="2852936"/>
            <a:ext cx="38827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4(I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– I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) + 11(I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– I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) + 3I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 =  - 10  - 8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5231154" y="3717032"/>
            <a:ext cx="38683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9I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+ 11(I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– I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 + 10(I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– I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)  =  12 + 8</a:t>
            </a:r>
            <a:endParaRPr lang="en-US" sz="2000" dirty="0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898525" y="4940349"/>
            <a:ext cx="25225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20I</a:t>
            </a:r>
            <a:r>
              <a:rPr lang="en-US" baseline="-25000"/>
              <a:t>1</a:t>
            </a:r>
            <a:r>
              <a:rPr lang="en-US"/>
              <a:t> – 4I</a:t>
            </a:r>
            <a:r>
              <a:rPr lang="en-US" baseline="-25000"/>
              <a:t>2</a:t>
            </a:r>
            <a:r>
              <a:rPr lang="en-US"/>
              <a:t> – 10I</a:t>
            </a:r>
            <a:r>
              <a:rPr lang="en-US" baseline="-25000"/>
              <a:t>3</a:t>
            </a:r>
            <a:r>
              <a:rPr lang="en-US"/>
              <a:t>  =  30</a:t>
            </a: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898525" y="5373216"/>
            <a:ext cx="2644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-4I</a:t>
            </a:r>
            <a:r>
              <a:rPr lang="en-US" baseline="-25000" dirty="0"/>
              <a:t>1</a:t>
            </a:r>
            <a:r>
              <a:rPr lang="en-US" dirty="0"/>
              <a:t> + 18I</a:t>
            </a:r>
            <a:r>
              <a:rPr lang="en-US" baseline="-25000" dirty="0"/>
              <a:t>2</a:t>
            </a:r>
            <a:r>
              <a:rPr lang="en-US" dirty="0"/>
              <a:t> – 11I</a:t>
            </a:r>
            <a:r>
              <a:rPr lang="en-US" baseline="-25000" dirty="0"/>
              <a:t>3</a:t>
            </a:r>
            <a:r>
              <a:rPr lang="en-US" dirty="0"/>
              <a:t> =  -18</a:t>
            </a: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838200" y="5805264"/>
            <a:ext cx="2687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-10I</a:t>
            </a:r>
            <a:r>
              <a:rPr lang="en-US" baseline="-25000" dirty="0"/>
              <a:t>1</a:t>
            </a:r>
            <a:r>
              <a:rPr lang="en-US" dirty="0"/>
              <a:t> – 11I</a:t>
            </a:r>
            <a:r>
              <a:rPr lang="en-US" baseline="-25000" dirty="0"/>
              <a:t>2</a:t>
            </a:r>
            <a:r>
              <a:rPr lang="en-US" dirty="0"/>
              <a:t> + 30I</a:t>
            </a:r>
            <a:r>
              <a:rPr lang="en-US" baseline="-25000" dirty="0"/>
              <a:t>3</a:t>
            </a:r>
            <a:r>
              <a:rPr lang="en-US" dirty="0"/>
              <a:t>  = 20</a:t>
            </a: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4648200" y="4483149"/>
            <a:ext cx="23784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u="sng" dirty="0" err="1" smtClean="0"/>
              <a:t>Forme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matricielle</a:t>
            </a:r>
            <a:endParaRPr lang="en-US" sz="2400" u="sng" dirty="0"/>
          </a:p>
        </p:txBody>
      </p:sp>
      <p:graphicFrame>
        <p:nvGraphicFramePr>
          <p:cNvPr id="19" name="Object 0"/>
          <p:cNvGraphicFramePr>
            <a:graphicFrameLocks noChangeAspect="1"/>
          </p:cNvGraphicFramePr>
          <p:nvPr/>
        </p:nvGraphicFramePr>
        <p:xfrm>
          <a:off x="4191000" y="5043537"/>
          <a:ext cx="3733800" cy="1208087"/>
        </p:xfrm>
        <a:graphic>
          <a:graphicData uri="http://schemas.openxmlformats.org/presentationml/2006/ole">
            <p:oleObj spid="_x0000_s19459" name="Equation" r:id="rId5" imgW="2197080" imgH="711000" progId="Equation.3">
              <p:embed/>
            </p:oleObj>
          </a:graphicData>
        </a:graphic>
      </p:graphicFrame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762000" y="4437112"/>
            <a:ext cx="21582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u="sng" dirty="0" err="1" smtClean="0"/>
              <a:t>Forme</a:t>
            </a:r>
            <a:r>
              <a:rPr lang="en-US" sz="2400" u="sng" dirty="0" smtClean="0"/>
              <a:t> standard</a:t>
            </a:r>
            <a:endParaRPr lang="en-US" sz="2400" u="sng" dirty="0"/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436123" y="6279703"/>
            <a:ext cx="8524065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CA" sz="2400" dirty="0" smtClean="0"/>
              <a:t>Noter la régularité du processus de détermination des coefficients</a:t>
            </a:r>
            <a:r>
              <a:rPr lang="en-US" sz="2400" dirty="0" smtClean="0"/>
              <a:t>!</a:t>
            </a:r>
            <a:endParaRPr lang="en-US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066130"/>
          </a:xfrm>
          <a:prstGeom prst="rect">
            <a:avLst/>
          </a:prstGeom>
          <a:solidFill>
            <a:srgbClr val="CCECFF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4400" dirty="0">
                <a:latin typeface="+mj-lt"/>
                <a:ea typeface="+mj-ea"/>
                <a:cs typeface="+mj-cs"/>
              </a:rPr>
              <a:t>E</a:t>
            </a:r>
            <a:r>
              <a:rPr kumimoji="0" lang="fr-CA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xemple</a:t>
            </a:r>
            <a:endParaRPr kumimoji="0" lang="fr-CA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Object 1024"/>
          <p:cNvGraphicFramePr>
            <a:graphicFrameLocks noChangeAspect="1"/>
          </p:cNvGraphicFramePr>
          <p:nvPr/>
        </p:nvGraphicFramePr>
        <p:xfrm>
          <a:off x="611560" y="1556792"/>
          <a:ext cx="5462588" cy="2084388"/>
        </p:xfrm>
        <a:graphic>
          <a:graphicData uri="http://schemas.openxmlformats.org/presentationml/2006/ole">
            <p:oleObj spid="_x0000_s20482" name="SmartDraw" r:id="rId3" imgW="5463360" imgH="2084760" progId="SmartDraw.2">
              <p:embed/>
            </p:oleObj>
          </a:graphicData>
        </a:graphic>
      </p:graphicFrame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167557" y="3769792"/>
            <a:ext cx="320312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 smtClean="0"/>
              <a:t>On a par inspection :</a:t>
            </a:r>
            <a:endParaRPr lang="en-US" sz="2800" dirty="0"/>
          </a:p>
        </p:txBody>
      </p:sp>
      <p:graphicFrame>
        <p:nvGraphicFramePr>
          <p:cNvPr id="7" name="Object 1025"/>
          <p:cNvGraphicFramePr>
            <a:graphicFrameLocks noChangeAspect="1"/>
          </p:cNvGraphicFramePr>
          <p:nvPr/>
        </p:nvGraphicFramePr>
        <p:xfrm>
          <a:off x="1259632" y="4365104"/>
          <a:ext cx="3581400" cy="1254125"/>
        </p:xfrm>
        <a:graphic>
          <a:graphicData uri="http://schemas.openxmlformats.org/presentationml/2006/ole">
            <p:oleObj spid="_x0000_s20483" name="Equation" r:id="rId4" imgW="2031840" imgH="71100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Méthodes de nœuds</a:t>
            </a:r>
            <a:endParaRPr lang="fr-CA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49275" y="1556792"/>
            <a:ext cx="1559337" cy="530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8234" tIns="49117" rIns="98234" bIns="49117">
            <a:spAutoFit/>
          </a:bodyPr>
          <a:lstStyle/>
          <a:p>
            <a:pPr defTabSz="982663"/>
            <a:r>
              <a:rPr lang="fr-CA" sz="2800" dirty="0" smtClean="0"/>
              <a:t>Principe :</a:t>
            </a:r>
            <a:endParaRPr lang="fr-CA" sz="2800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39552" y="2060848"/>
            <a:ext cx="8411541" cy="4254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8234" tIns="49117" rIns="98234" bIns="49117">
            <a:spAutoFit/>
          </a:bodyPr>
          <a:lstStyle/>
          <a:p>
            <a:pPr marL="514350" indent="-514350" defTabSz="982663">
              <a:buFont typeface="+mj-lt"/>
              <a:buAutoNum type="arabicPeriod"/>
            </a:pPr>
            <a:r>
              <a:rPr lang="fr-CA" sz="2700" dirty="0" smtClean="0"/>
              <a:t>Choisir un nœud de référence parmi les N nœuds d`un circuit et a</a:t>
            </a:r>
            <a:r>
              <a:rPr lang="fr-CA" sz="2700" dirty="0" smtClean="0"/>
              <a:t>ttribuer une tension v</a:t>
            </a:r>
            <a:r>
              <a:rPr lang="fr-CA" sz="2700" baseline="-25000" dirty="0" smtClean="0"/>
              <a:t>i  </a:t>
            </a:r>
            <a:r>
              <a:rPr lang="fr-CA" sz="2700" dirty="0" smtClean="0"/>
              <a:t>(par rapport  au nœud de référence) à chacun de N-1 nœuds restants </a:t>
            </a:r>
          </a:p>
          <a:p>
            <a:pPr marL="514350" indent="-514350" defTabSz="982663">
              <a:buFont typeface="+mj-lt"/>
              <a:buAutoNum type="arabicPeriod"/>
            </a:pPr>
            <a:r>
              <a:rPr lang="fr-CA" sz="2700" dirty="0" smtClean="0"/>
              <a:t>Appliquer la loi de Kirchhoff sur les courants à chacun des N-1 nœuds et exprimer les courants en termes des tensions des nœuds</a:t>
            </a:r>
          </a:p>
          <a:p>
            <a:pPr marL="514350" indent="-514350" defTabSz="982663">
              <a:buFont typeface="+mj-lt"/>
              <a:buAutoNum type="arabicPeriod"/>
            </a:pPr>
            <a:r>
              <a:rPr lang="fr-CA" sz="2700" dirty="0" smtClean="0"/>
              <a:t>Résoudre le système de N-1 équations obtenu pour trouver les tensions </a:t>
            </a:r>
            <a:r>
              <a:rPr lang="fr-CA" sz="2700" dirty="0" smtClean="0"/>
              <a:t>v</a:t>
            </a:r>
            <a:r>
              <a:rPr lang="fr-CA" sz="2700" baseline="-25000" dirty="0" smtClean="0"/>
              <a:t>i </a:t>
            </a:r>
            <a:endParaRPr lang="fr-CA" sz="2700" dirty="0" smtClean="0"/>
          </a:p>
          <a:p>
            <a:pPr marL="514350" indent="-514350" defTabSz="982663"/>
            <a:r>
              <a:rPr lang="fr-CA" sz="2700" dirty="0" smtClean="0"/>
              <a:t>	</a:t>
            </a:r>
            <a:r>
              <a:rPr lang="fr-CA" sz="2700" i="1" dirty="0" smtClean="0"/>
              <a:t>On peut alors déterminer tout courant dans le circuit à partir des tensions </a:t>
            </a:r>
            <a:r>
              <a:rPr lang="fr-CA" sz="2700" i="1" dirty="0" smtClean="0"/>
              <a:t>v</a:t>
            </a:r>
            <a:r>
              <a:rPr lang="fr-CA" sz="2700" i="1" baseline="-25000" dirty="0" smtClean="0"/>
              <a:t>i </a:t>
            </a:r>
            <a:endParaRPr lang="fr-CA" sz="2700" i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65104"/>
            <a:ext cx="8229600" cy="1761059"/>
          </a:xfrm>
        </p:spPr>
        <p:txBody>
          <a:bodyPr>
            <a:normAutofit/>
          </a:bodyPr>
          <a:lstStyle/>
          <a:p>
            <a:r>
              <a:rPr lang="en-CA" sz="2800" dirty="0" err="1" smtClean="0"/>
              <a:t>Dans</a:t>
            </a:r>
            <a:r>
              <a:rPr lang="en-CA" sz="2800" dirty="0" smtClean="0"/>
              <a:t> </a:t>
            </a:r>
            <a:r>
              <a:rPr lang="en-CA" sz="2800" dirty="0" err="1" smtClean="0"/>
              <a:t>l’exemple</a:t>
            </a:r>
            <a:r>
              <a:rPr lang="en-CA" sz="2800" dirty="0" smtClean="0"/>
              <a:t>, on a </a:t>
            </a:r>
            <a:r>
              <a:rPr lang="en-CA" sz="28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sz="28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2800" dirty="0" smtClean="0"/>
              <a:t>= -4 A et </a:t>
            </a:r>
            <a:r>
              <a:rPr lang="en-CA" sz="2800" dirty="0" err="1" smtClean="0"/>
              <a:t>seuls</a:t>
            </a:r>
            <a:r>
              <a:rPr lang="en-CA" sz="2800" dirty="0" smtClean="0"/>
              <a:t> </a:t>
            </a:r>
            <a:r>
              <a:rPr lang="en-CA" sz="28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sz="28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2800" dirty="0" smtClean="0"/>
              <a:t>et </a:t>
            </a:r>
            <a:r>
              <a:rPr lang="en-CA" sz="28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sz="2800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CA" sz="2800" dirty="0" smtClean="0"/>
              <a:t> </a:t>
            </a:r>
            <a:r>
              <a:rPr lang="en-CA" sz="2800" dirty="0" err="1" smtClean="0"/>
              <a:t>sont</a:t>
            </a:r>
            <a:r>
              <a:rPr lang="en-CA" sz="2800" dirty="0" smtClean="0"/>
              <a:t> à </a:t>
            </a:r>
            <a:r>
              <a:rPr lang="en-CA" sz="2800" dirty="0" err="1" smtClean="0"/>
              <a:t>déterminer</a:t>
            </a: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066130"/>
          </a:xfrm>
          <a:prstGeom prst="rect">
            <a:avLst/>
          </a:prstGeom>
          <a:solidFill>
            <a:srgbClr val="CCECFF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4400" dirty="0" smtClean="0">
                <a:latin typeface="+mj-lt"/>
                <a:ea typeface="+mj-ea"/>
                <a:cs typeface="+mj-cs"/>
              </a:rPr>
              <a:t>Circuits avec sources de courant</a:t>
            </a:r>
            <a:endParaRPr kumimoji="0" lang="fr-CA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Object 1024"/>
          <p:cNvGraphicFramePr>
            <a:graphicFrameLocks noChangeAspect="1"/>
          </p:cNvGraphicFramePr>
          <p:nvPr/>
        </p:nvGraphicFramePr>
        <p:xfrm>
          <a:off x="333588" y="1484784"/>
          <a:ext cx="4547330" cy="2806824"/>
        </p:xfrm>
        <a:graphic>
          <a:graphicData uri="http://schemas.openxmlformats.org/presentationml/2006/ole">
            <p:oleObj spid="_x0000_s21506" name="SmartDraw" r:id="rId3" imgW="4196880" imgH="2590560" progId="SmartDraw.2">
              <p:embed/>
            </p:oleObj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932040" y="1556792"/>
            <a:ext cx="4139952" cy="2684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8234" tIns="49117" rIns="98234" bIns="49117">
            <a:spAutoFit/>
          </a:bodyPr>
          <a:lstStyle/>
          <a:p>
            <a:pPr marL="273050" indent="-273050" defTabSz="982663">
              <a:buFont typeface="Arial" pitchFamily="34" charset="0"/>
              <a:buChar char="•"/>
            </a:pPr>
            <a:r>
              <a:rPr lang="fr-CA" sz="2800" dirty="0" smtClean="0"/>
              <a:t>Réduisent le nombre des courants inconnus</a:t>
            </a:r>
          </a:p>
          <a:p>
            <a:pPr marL="273050" indent="-273050" defTabSz="982663">
              <a:buFont typeface="Arial" pitchFamily="34" charset="0"/>
              <a:buChar char="•"/>
            </a:pPr>
            <a:r>
              <a:rPr lang="fr-CA" sz="2800" dirty="0" smtClean="0"/>
              <a:t>La source est directement reliée à un ou plusieurs courants de maille</a:t>
            </a:r>
            <a:endParaRPr lang="fr-CA" sz="2800" dirty="0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932122" y="5403676"/>
            <a:ext cx="13356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err="1" smtClean="0"/>
              <a:t>Maille</a:t>
            </a:r>
            <a:r>
              <a:rPr lang="en-US" sz="2400" dirty="0" smtClean="0"/>
              <a:t> 1 :</a:t>
            </a:r>
            <a:endParaRPr lang="en-US" sz="2400" dirty="0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932122" y="5919663"/>
            <a:ext cx="13356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err="1" smtClean="0"/>
              <a:t>Maille</a:t>
            </a:r>
            <a:r>
              <a:rPr lang="en-US" sz="2400" dirty="0" smtClean="0"/>
              <a:t> 2 :</a:t>
            </a:r>
            <a:endParaRPr lang="en-US" sz="2400" dirty="0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339752" y="5445224"/>
            <a:ext cx="23695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 dirty="0"/>
              <a:t>10I</a:t>
            </a:r>
            <a:r>
              <a:rPr lang="en-US" sz="2400" i="1" baseline="-25000" dirty="0"/>
              <a:t>1</a:t>
            </a:r>
            <a:r>
              <a:rPr lang="en-US" sz="2400" i="1" dirty="0"/>
              <a:t> + (I</a:t>
            </a:r>
            <a:r>
              <a:rPr lang="en-US" sz="2400" i="1" baseline="-25000" dirty="0"/>
              <a:t>1</a:t>
            </a:r>
            <a:r>
              <a:rPr lang="en-US" sz="2400" i="1" dirty="0"/>
              <a:t>-I</a:t>
            </a:r>
            <a:r>
              <a:rPr lang="en-US" sz="2400" i="1" baseline="-25000" dirty="0"/>
              <a:t>2</a:t>
            </a:r>
            <a:r>
              <a:rPr lang="en-US" sz="2400" i="1" dirty="0"/>
              <a:t>)5 = 10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2418465" y="5877272"/>
            <a:ext cx="23695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 dirty="0"/>
              <a:t>2I</a:t>
            </a:r>
            <a:r>
              <a:rPr lang="en-US" sz="2400" i="1" baseline="-25000" dirty="0"/>
              <a:t>3</a:t>
            </a:r>
            <a:r>
              <a:rPr lang="en-US" sz="2400" i="1" dirty="0"/>
              <a:t> + (I</a:t>
            </a:r>
            <a:r>
              <a:rPr lang="en-US" sz="2400" i="1" baseline="-25000" dirty="0"/>
              <a:t>3</a:t>
            </a:r>
            <a:r>
              <a:rPr lang="en-US" sz="2400" i="1" dirty="0"/>
              <a:t>-I</a:t>
            </a:r>
            <a:r>
              <a:rPr lang="en-US" sz="2400" i="1" baseline="-25000" dirty="0"/>
              <a:t>2</a:t>
            </a:r>
            <a:r>
              <a:rPr lang="en-US" sz="2400" i="1" dirty="0"/>
              <a:t>)20 = 20</a:t>
            </a:r>
          </a:p>
        </p:txBody>
      </p:sp>
      <p:sp>
        <p:nvSpPr>
          <p:cNvPr id="12" name="AutoShape 15"/>
          <p:cNvSpPr>
            <a:spLocks noChangeArrowheads="1"/>
          </p:cNvSpPr>
          <p:nvPr/>
        </p:nvSpPr>
        <p:spPr bwMode="auto">
          <a:xfrm>
            <a:off x="5076056" y="558924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6416501" y="5013176"/>
            <a:ext cx="16979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I</a:t>
            </a:r>
            <a:r>
              <a:rPr lang="en-US" sz="2400" baseline="-25000"/>
              <a:t>1</a:t>
            </a:r>
            <a:r>
              <a:rPr lang="en-US" sz="2400"/>
              <a:t> = -0.667 A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6432376" y="5608488"/>
            <a:ext cx="12234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I</a:t>
            </a:r>
            <a:r>
              <a:rPr lang="en-US" sz="2400" baseline="-25000" dirty="0"/>
              <a:t>2</a:t>
            </a:r>
            <a:r>
              <a:rPr lang="en-US" sz="2400" dirty="0"/>
              <a:t> = - 4 A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6432376" y="6202213"/>
            <a:ext cx="16113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I</a:t>
            </a:r>
            <a:r>
              <a:rPr lang="en-US" sz="2400" baseline="-25000"/>
              <a:t>3</a:t>
            </a:r>
            <a:r>
              <a:rPr lang="en-US" sz="2400"/>
              <a:t> = - 2.73 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4" name="Object 1024"/>
          <p:cNvGraphicFramePr>
            <a:graphicFrameLocks noChangeAspect="1"/>
          </p:cNvGraphicFramePr>
          <p:nvPr/>
        </p:nvGraphicFramePr>
        <p:xfrm>
          <a:off x="2339752" y="1196752"/>
          <a:ext cx="4562496" cy="2439385"/>
        </p:xfrm>
        <a:graphic>
          <a:graphicData uri="http://schemas.openxmlformats.org/presentationml/2006/ole">
            <p:oleObj spid="_x0000_s1026" name="SmartDraw" r:id="rId4" imgW="4507920" imgH="2212560" progId="SmartDraw.2">
              <p:embed/>
            </p:oleObj>
          </a:graphicData>
        </a:graphic>
      </p:graphicFrame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971600" y="3861048"/>
            <a:ext cx="2195728" cy="530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8234" tIns="49117" rIns="98234" bIns="49117">
            <a:spAutoFit/>
          </a:bodyPr>
          <a:lstStyle/>
          <a:p>
            <a:pPr defTabSz="982663"/>
            <a:r>
              <a:rPr lang="en-US" sz="2800" dirty="0" smtClean="0"/>
              <a:t>On a  pour v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graphicFrame>
        <p:nvGraphicFramePr>
          <p:cNvPr id="26625" name="Object 1025"/>
          <p:cNvGraphicFramePr>
            <a:graphicFrameLocks noChangeAspect="1"/>
          </p:cNvGraphicFramePr>
          <p:nvPr/>
        </p:nvGraphicFramePr>
        <p:xfrm>
          <a:off x="4509104" y="3296081"/>
          <a:ext cx="127291" cy="265839"/>
        </p:xfrm>
        <a:graphic>
          <a:graphicData uri="http://schemas.openxmlformats.org/presentationml/2006/ole">
            <p:oleObj spid="_x0000_s1027" name="Equation" r:id="rId5" imgW="139680" imgH="266400" progId="Equation.3">
              <p:embed/>
            </p:oleObj>
          </a:graphicData>
        </a:graphic>
      </p:graphicFrame>
      <p:graphicFrame>
        <p:nvGraphicFramePr>
          <p:cNvPr id="26626" name="Object 1026"/>
          <p:cNvGraphicFramePr>
            <a:graphicFrameLocks noChangeAspect="1"/>
          </p:cNvGraphicFramePr>
          <p:nvPr/>
        </p:nvGraphicFramePr>
        <p:xfrm>
          <a:off x="4204634" y="3632696"/>
          <a:ext cx="3679734" cy="948432"/>
        </p:xfrm>
        <a:graphic>
          <a:graphicData uri="http://schemas.openxmlformats.org/presentationml/2006/ole">
            <p:oleObj spid="_x0000_s1028" name="Equation" r:id="rId6" imgW="2145960" imgH="507960" progId="Equation.3">
              <p:embed/>
            </p:oleObj>
          </a:graphicData>
        </a:graphic>
      </p:graphicFrame>
      <p:sp>
        <p:nvSpPr>
          <p:cNvPr id="14" name="Title 1"/>
          <p:cNvSpPr txBox="1">
            <a:spLocks/>
          </p:cNvSpPr>
          <p:nvPr/>
        </p:nvSpPr>
        <p:spPr>
          <a:xfrm>
            <a:off x="457200" y="274638"/>
            <a:ext cx="8229600" cy="706090"/>
          </a:xfrm>
          <a:prstGeom prst="rect">
            <a:avLst/>
          </a:prstGeom>
          <a:solidFill>
            <a:srgbClr val="CCECFF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Illustration sur circuit partiel  </a:t>
            </a:r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209800" y="4652963"/>
          <a:ext cx="5757863" cy="936625"/>
        </p:xfrm>
        <a:graphic>
          <a:graphicData uri="http://schemas.openxmlformats.org/presentationml/2006/ole">
            <p:oleObj spid="_x0000_s1029" name="Equation" r:id="rId7" imgW="2971800" imgH="482400" progId="Equation.3">
              <p:embed/>
            </p:oleObj>
          </a:graphicData>
        </a:graphic>
      </p:graphicFrame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999441" y="4843135"/>
            <a:ext cx="664861" cy="530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8234" tIns="49117" rIns="98234" bIns="49117">
            <a:spAutoFit/>
          </a:bodyPr>
          <a:lstStyle/>
          <a:p>
            <a:pPr defTabSz="982663"/>
            <a:r>
              <a:rPr lang="en-US" sz="2800" dirty="0" err="1"/>
              <a:t>o</a:t>
            </a:r>
            <a:r>
              <a:rPr lang="en-US" sz="2800" dirty="0" err="1" smtClean="0"/>
              <a:t>u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569431" y="5589240"/>
            <a:ext cx="7963009" cy="1207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8234" tIns="49117" rIns="98234" bIns="49117">
            <a:spAutoFit/>
          </a:bodyPr>
          <a:lstStyle/>
          <a:p>
            <a:pPr marL="447675" indent="-447675" defTabSz="982663">
              <a:buFont typeface="Arial" pitchFamily="34" charset="0"/>
              <a:buChar char="•"/>
            </a:pPr>
            <a:r>
              <a:rPr lang="fr-CA" sz="2400" dirty="0" smtClean="0"/>
              <a:t>Des équations similaires existent pour les autres nœuds </a:t>
            </a:r>
          </a:p>
          <a:p>
            <a:pPr marL="447675" indent="-447675" defTabSz="982663"/>
            <a:r>
              <a:rPr lang="fr-CA" sz="2400" i="1" dirty="0" smtClean="0"/>
              <a:t>	Note : on suppose que les courants quittent les nœuds, sauf indication contraire</a:t>
            </a:r>
            <a:endParaRPr lang="fr-CA" sz="240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2" name="Object 1024"/>
          <p:cNvGraphicFramePr>
            <a:graphicFrameLocks noChangeAspect="1"/>
          </p:cNvGraphicFramePr>
          <p:nvPr/>
        </p:nvGraphicFramePr>
        <p:xfrm>
          <a:off x="1701210" y="1556792"/>
          <a:ext cx="5741581" cy="2263711"/>
        </p:xfrm>
        <a:graphic>
          <a:graphicData uri="http://schemas.openxmlformats.org/presentationml/2006/ole">
            <p:oleObj spid="_x0000_s2050" name="SmartDraw" r:id="rId3" imgW="4797360" imgH="1737360" progId="SmartDraw.2">
              <p:embed/>
            </p:oleObj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CCECFF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Exemple d’application 1</a:t>
            </a: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42894" y="4365104"/>
          <a:ext cx="3484211" cy="1944216"/>
        </p:xfrm>
        <a:graphic>
          <a:graphicData uri="http://schemas.openxmlformats.org/presentationml/2006/ole">
            <p:oleObj spid="_x0000_s2051" name="Equation" r:id="rId4" imgW="1866600" imgH="104112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4644008" y="4437112"/>
          <a:ext cx="4338910" cy="1728192"/>
        </p:xfrm>
        <a:graphic>
          <a:graphicData uri="http://schemas.openxmlformats.org/presentationml/2006/ole">
            <p:oleObj spid="_x0000_s2052" name="Equation" r:id="rId5" imgW="2425680" imgH="965160" progId="Equation.3">
              <p:embed/>
            </p:oleObj>
          </a:graphicData>
        </a:graphic>
      </p:graphicFrame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467544" y="3763015"/>
            <a:ext cx="1073626" cy="530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8234" tIns="49117" rIns="98234" bIns="49117">
            <a:spAutoFit/>
          </a:bodyPr>
          <a:lstStyle/>
          <a:p>
            <a:pPr defTabSz="982663"/>
            <a:r>
              <a:rPr lang="en-US" sz="2800" dirty="0" smtClean="0"/>
              <a:t>On a :</a:t>
            </a:r>
            <a:endParaRPr lang="en-US" sz="2800" dirty="0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995936" y="4941168"/>
            <a:ext cx="583107" cy="530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8234" tIns="49117" rIns="98234" bIns="49117">
            <a:spAutoFit/>
          </a:bodyPr>
          <a:lstStyle/>
          <a:p>
            <a:pPr defTabSz="982663"/>
            <a:r>
              <a:rPr lang="en-US" sz="2800" dirty="0" err="1" smtClean="0"/>
              <a:t>ou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2" name="Object 1024"/>
          <p:cNvGraphicFramePr>
            <a:graphicFrameLocks noChangeAspect="1"/>
          </p:cNvGraphicFramePr>
          <p:nvPr/>
        </p:nvGraphicFramePr>
        <p:xfrm>
          <a:off x="1701210" y="1556792"/>
          <a:ext cx="5741581" cy="2263711"/>
        </p:xfrm>
        <a:graphic>
          <a:graphicData uri="http://schemas.openxmlformats.org/presentationml/2006/ole">
            <p:oleObj spid="_x0000_s15362" name="SmartDraw" r:id="rId3" imgW="4797360" imgH="1737360" progId="SmartDraw.2">
              <p:embed/>
            </p:oleObj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CCECFF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Exemple d’application 1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323528" y="3717032"/>
            <a:ext cx="8136904" cy="837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8234" tIns="49117" rIns="98234" bIns="49117">
            <a:spAutoFit/>
          </a:bodyPr>
          <a:lstStyle/>
          <a:p>
            <a:pPr defTabSz="982663"/>
            <a:r>
              <a:rPr lang="en-US" sz="2400" dirty="0" smtClean="0"/>
              <a:t>On </a:t>
            </a:r>
            <a:r>
              <a:rPr lang="en-US" sz="2400" dirty="0" err="1" smtClean="0"/>
              <a:t>peut</a:t>
            </a:r>
            <a:r>
              <a:rPr lang="en-US" sz="2400" dirty="0" smtClean="0"/>
              <a:t> </a:t>
            </a:r>
            <a:r>
              <a:rPr lang="en-US" sz="2400" dirty="0" err="1" smtClean="0"/>
              <a:t>écrire</a:t>
            </a:r>
            <a:r>
              <a:rPr lang="en-US" sz="2400" dirty="0" smtClean="0"/>
              <a:t> les </a:t>
            </a:r>
            <a:r>
              <a:rPr lang="en-US" sz="2400" dirty="0" err="1" smtClean="0"/>
              <a:t>équations</a:t>
            </a:r>
            <a:r>
              <a:rPr lang="en-US" sz="2400" dirty="0" smtClean="0"/>
              <a:t> </a:t>
            </a:r>
            <a:r>
              <a:rPr lang="en-US" sz="2400" dirty="0" err="1" smtClean="0"/>
              <a:t>précedentes</a:t>
            </a:r>
            <a:r>
              <a:rPr lang="en-US" sz="2400" dirty="0" smtClean="0"/>
              <a:t> </a:t>
            </a:r>
            <a:r>
              <a:rPr lang="en-US" sz="2400" dirty="0" err="1" smtClean="0"/>
              <a:t>sous</a:t>
            </a:r>
            <a:r>
              <a:rPr lang="en-US" sz="2400" dirty="0" smtClean="0"/>
              <a:t> </a:t>
            </a:r>
            <a:r>
              <a:rPr lang="en-US" sz="2400" dirty="0" err="1" smtClean="0"/>
              <a:t>forme</a:t>
            </a:r>
            <a:r>
              <a:rPr lang="en-US" sz="2400" dirty="0" smtClean="0"/>
              <a:t> </a:t>
            </a:r>
            <a:r>
              <a:rPr lang="en-US" sz="2400" dirty="0" err="1" smtClean="0"/>
              <a:t>matricielle</a:t>
            </a:r>
            <a:r>
              <a:rPr lang="en-US" sz="2400" dirty="0" smtClean="0"/>
              <a:t> et les </a:t>
            </a:r>
            <a:r>
              <a:rPr lang="en-US" sz="2400" dirty="0" err="1" smtClean="0"/>
              <a:t>résoudre</a:t>
            </a:r>
            <a:r>
              <a:rPr lang="en-US" sz="2400" dirty="0" smtClean="0"/>
              <a:t> :</a:t>
            </a:r>
            <a:endParaRPr lang="en-US" sz="2400" dirty="0"/>
          </a:p>
        </p:txBody>
      </p:sp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1085850" y="4679950"/>
          <a:ext cx="5661025" cy="1677988"/>
        </p:xfrm>
        <a:graphic>
          <a:graphicData uri="http://schemas.openxmlformats.org/presentationml/2006/ole">
            <p:oleObj spid="_x0000_s15365" name="Equation" r:id="rId4" imgW="2908080" imgH="86328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982389" y="1446623"/>
          <a:ext cx="3981968" cy="2997623"/>
        </p:xfrm>
        <a:graphic>
          <a:graphicData uri="http://schemas.openxmlformats.org/presentationml/2006/ole">
            <p:oleObj spid="_x0000_s3074" name="SmartDraw" r:id="rId3" imgW="3584160" imgH="2477880" progId="SmartDraw.2">
              <p:embed/>
            </p:oleObj>
          </a:graphicData>
        </a:graphic>
      </p:graphicFrame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5220072" y="2492896"/>
            <a:ext cx="490133" cy="422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8234" tIns="49117" rIns="98234" bIns="49117">
            <a:spAutoFit/>
          </a:bodyPr>
          <a:lstStyle/>
          <a:p>
            <a:pPr defTabSz="982663"/>
            <a:r>
              <a:rPr lang="en-US" sz="2100" b="1" u="sng" dirty="0" smtClean="0"/>
              <a:t>v</a:t>
            </a:r>
            <a:r>
              <a:rPr lang="en-US" sz="2100" b="1" u="sng" baseline="-25000" dirty="0" smtClean="0"/>
              <a:t>1</a:t>
            </a:r>
            <a:r>
              <a:rPr lang="en-US" sz="2100" b="1" u="sng" dirty="0"/>
              <a:t>:</a:t>
            </a:r>
          </a:p>
        </p:txBody>
      </p:sp>
      <p:graphicFrame>
        <p:nvGraphicFramePr>
          <p:cNvPr id="10248" name="Object 8"/>
          <p:cNvGraphicFramePr>
            <a:graphicFrameLocks noChangeAspect="1"/>
          </p:cNvGraphicFramePr>
          <p:nvPr/>
        </p:nvGraphicFramePr>
        <p:xfrm>
          <a:off x="4521084" y="3320544"/>
          <a:ext cx="103330" cy="215281"/>
        </p:xfrm>
        <a:graphic>
          <a:graphicData uri="http://schemas.openxmlformats.org/presentationml/2006/ole">
            <p:oleObj spid="_x0000_s3075" name="Equation" r:id="rId4" imgW="114120" imgH="215640" progId="Equation.3">
              <p:embed/>
            </p:oleObj>
          </a:graphicData>
        </a:graphic>
      </p:graphicFrame>
      <p:graphicFrame>
        <p:nvGraphicFramePr>
          <p:cNvPr id="10249" name="Object 9"/>
          <p:cNvGraphicFramePr>
            <a:graphicFrameLocks noChangeAspect="1"/>
          </p:cNvGraphicFramePr>
          <p:nvPr/>
        </p:nvGraphicFramePr>
        <p:xfrm>
          <a:off x="6407150" y="2378075"/>
          <a:ext cx="1811624" cy="762893"/>
        </p:xfrm>
        <a:graphic>
          <a:graphicData uri="http://schemas.openxmlformats.org/presentationml/2006/ole">
            <p:oleObj spid="_x0000_s3076" name="Equation" r:id="rId5" imgW="1117440" imgH="431640" progId="Equation.3">
              <p:embed/>
            </p:oleObj>
          </a:graphicData>
        </a:graphic>
      </p:graphicFrame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5220072" y="3501008"/>
            <a:ext cx="490133" cy="422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8234" tIns="49117" rIns="98234" bIns="49117">
            <a:spAutoFit/>
          </a:bodyPr>
          <a:lstStyle/>
          <a:p>
            <a:pPr defTabSz="982663"/>
            <a:r>
              <a:rPr lang="en-US" sz="2100" b="1" u="sng" dirty="0" smtClean="0"/>
              <a:t>v</a:t>
            </a:r>
            <a:r>
              <a:rPr lang="en-US" sz="2100" b="1" u="sng" baseline="-25000" dirty="0" smtClean="0"/>
              <a:t>2</a:t>
            </a:r>
            <a:r>
              <a:rPr lang="en-US" sz="2100" b="1" dirty="0"/>
              <a:t>:</a:t>
            </a:r>
          </a:p>
        </p:txBody>
      </p:sp>
      <p:graphicFrame>
        <p:nvGraphicFramePr>
          <p:cNvPr id="10251" name="Object 11"/>
          <p:cNvGraphicFramePr>
            <a:graphicFrameLocks noChangeAspect="1"/>
          </p:cNvGraphicFramePr>
          <p:nvPr/>
        </p:nvGraphicFramePr>
        <p:xfrm>
          <a:off x="6465888" y="3444875"/>
          <a:ext cx="2066552" cy="781884"/>
        </p:xfrm>
        <a:graphic>
          <a:graphicData uri="http://schemas.openxmlformats.org/presentationml/2006/ole">
            <p:oleObj spid="_x0000_s3077" name="Equation" r:id="rId6" imgW="1244520" imgH="431640" progId="Equation.3">
              <p:embed/>
            </p:oleObj>
          </a:graphicData>
        </a:graphic>
      </p:graphicFrame>
      <p:sp>
        <p:nvSpPr>
          <p:cNvPr id="16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CCECFF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Exemple numérique</a:t>
            </a: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1260752" y="4725144"/>
            <a:ext cx="2365647" cy="422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8234" tIns="49117" rIns="98234" bIns="49117">
            <a:spAutoFit/>
          </a:bodyPr>
          <a:lstStyle/>
          <a:p>
            <a:pPr defTabSz="982663"/>
            <a:r>
              <a:rPr lang="en-US" sz="2100" dirty="0"/>
              <a:t>V</a:t>
            </a:r>
            <a:r>
              <a:rPr lang="en-US" sz="2100" baseline="-25000" dirty="0"/>
              <a:t>1</a:t>
            </a:r>
            <a:r>
              <a:rPr lang="en-US" sz="2100" dirty="0"/>
              <a:t> + 2V</a:t>
            </a:r>
            <a:r>
              <a:rPr lang="en-US" sz="2100" baseline="-25000" dirty="0"/>
              <a:t>1</a:t>
            </a:r>
            <a:r>
              <a:rPr lang="en-US" sz="2100" dirty="0"/>
              <a:t> – 2V</a:t>
            </a:r>
            <a:r>
              <a:rPr lang="en-US" sz="2100" baseline="-25000" dirty="0"/>
              <a:t>2</a:t>
            </a:r>
            <a:r>
              <a:rPr lang="en-US" sz="2100" dirty="0"/>
              <a:t>  =  20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439026" y="4725144"/>
            <a:ext cx="964622" cy="422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8234" tIns="49117" rIns="98234" bIns="49117">
            <a:spAutoFit/>
          </a:bodyPr>
          <a:lstStyle/>
          <a:p>
            <a:pPr defTabSz="982663"/>
            <a:r>
              <a:rPr lang="en-US" sz="2100" dirty="0" err="1" smtClean="0"/>
              <a:t>Donc</a:t>
            </a:r>
            <a:r>
              <a:rPr lang="en-US" sz="2100" dirty="0" smtClean="0"/>
              <a:t> : </a:t>
            </a:r>
            <a:endParaRPr lang="en-US" sz="2100" dirty="0"/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4139952" y="4771429"/>
            <a:ext cx="1865510" cy="422359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8234" tIns="49117" rIns="98234" bIns="49117">
            <a:spAutoFit/>
          </a:bodyPr>
          <a:lstStyle/>
          <a:p>
            <a:pPr defTabSz="982663"/>
            <a:r>
              <a:rPr lang="en-US" sz="2100" dirty="0"/>
              <a:t>3V</a:t>
            </a:r>
            <a:r>
              <a:rPr lang="en-US" sz="2100" baseline="-25000" dirty="0"/>
              <a:t>1</a:t>
            </a:r>
            <a:r>
              <a:rPr lang="en-US" sz="2100" dirty="0"/>
              <a:t> – 2V</a:t>
            </a:r>
            <a:r>
              <a:rPr lang="en-US" sz="2100" baseline="-25000" dirty="0"/>
              <a:t>2</a:t>
            </a:r>
            <a:r>
              <a:rPr lang="en-US" sz="2100" dirty="0"/>
              <a:t>  =  20</a:t>
            </a: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1272857" y="5373216"/>
            <a:ext cx="2583655" cy="422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8234" tIns="49117" rIns="98234" bIns="49117">
            <a:spAutoFit/>
          </a:bodyPr>
          <a:lstStyle/>
          <a:p>
            <a:pPr defTabSz="982663"/>
            <a:r>
              <a:rPr lang="en-US" sz="2100" dirty="0"/>
              <a:t>4V</a:t>
            </a:r>
            <a:r>
              <a:rPr lang="en-US" sz="2100" baseline="-25000" dirty="0"/>
              <a:t>2</a:t>
            </a:r>
            <a:r>
              <a:rPr lang="en-US" sz="2100" dirty="0"/>
              <a:t> – 4V</a:t>
            </a:r>
            <a:r>
              <a:rPr lang="en-US" sz="2100" baseline="-25000" dirty="0"/>
              <a:t>1</a:t>
            </a:r>
            <a:r>
              <a:rPr lang="en-US" sz="2100" dirty="0"/>
              <a:t> + V</a:t>
            </a:r>
            <a:r>
              <a:rPr lang="en-US" sz="2100" baseline="-25000" dirty="0"/>
              <a:t>2</a:t>
            </a:r>
            <a:r>
              <a:rPr lang="en-US" sz="2100" dirty="0"/>
              <a:t>  =  -120</a:t>
            </a: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3865145" y="5373216"/>
            <a:ext cx="486927" cy="422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8234" tIns="49117" rIns="98234" bIns="49117">
            <a:spAutoFit/>
          </a:bodyPr>
          <a:lstStyle/>
          <a:p>
            <a:pPr defTabSz="982663"/>
            <a:r>
              <a:rPr lang="en-US" sz="2100" dirty="0" err="1" smtClean="0"/>
              <a:t>ou</a:t>
            </a:r>
            <a:endParaRPr lang="en-US" sz="2100" dirty="0"/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4211960" y="5373216"/>
            <a:ext cx="2165272" cy="422359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8234" tIns="49117" rIns="98234" bIns="49117">
            <a:spAutoFit/>
          </a:bodyPr>
          <a:lstStyle/>
          <a:p>
            <a:pPr defTabSz="982663"/>
            <a:r>
              <a:rPr lang="en-US" sz="2100" dirty="0"/>
              <a:t>-4V</a:t>
            </a:r>
            <a:r>
              <a:rPr lang="en-US" sz="2100" baseline="-25000" dirty="0"/>
              <a:t>1</a:t>
            </a:r>
            <a:r>
              <a:rPr lang="en-US" sz="2100" dirty="0"/>
              <a:t> + 5V</a:t>
            </a:r>
            <a:r>
              <a:rPr lang="en-US" sz="2100" baseline="-25000" dirty="0"/>
              <a:t>2</a:t>
            </a:r>
            <a:r>
              <a:rPr lang="en-US" sz="2100" dirty="0"/>
              <a:t>  =  -120</a:t>
            </a:r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1344865" y="5949280"/>
            <a:ext cx="4714303" cy="499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8234" tIns="49117" rIns="98234" bIns="49117">
            <a:spAutoFit/>
          </a:bodyPr>
          <a:lstStyle/>
          <a:p>
            <a:pPr defTabSz="982663"/>
            <a:r>
              <a:rPr lang="en-US" sz="2600" dirty="0"/>
              <a:t>Solution:  V</a:t>
            </a:r>
            <a:r>
              <a:rPr lang="en-US" sz="2600" baseline="-25000" dirty="0"/>
              <a:t>1</a:t>
            </a:r>
            <a:r>
              <a:rPr lang="en-US" sz="2600" dirty="0"/>
              <a:t> = -20 V,      V</a:t>
            </a:r>
            <a:r>
              <a:rPr lang="en-US" sz="2600" baseline="-25000" dirty="0"/>
              <a:t>2</a:t>
            </a:r>
            <a:r>
              <a:rPr lang="en-US" sz="2600" dirty="0"/>
              <a:t> = -40 V</a:t>
            </a: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3721129" y="4725144"/>
            <a:ext cx="486927" cy="422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8234" tIns="49117" rIns="98234" bIns="49117">
            <a:spAutoFit/>
          </a:bodyPr>
          <a:lstStyle/>
          <a:p>
            <a:pPr defTabSz="982663"/>
            <a:r>
              <a:rPr lang="en-US" sz="2100" dirty="0" err="1" smtClean="0"/>
              <a:t>ou</a:t>
            </a:r>
            <a:endParaRPr lang="en-US" sz="2100" dirty="0"/>
          </a:p>
        </p:txBody>
      </p:sp>
      <p:sp>
        <p:nvSpPr>
          <p:cNvPr id="29" name="Rectangle 13"/>
          <p:cNvSpPr>
            <a:spLocks noChangeArrowheads="1"/>
          </p:cNvSpPr>
          <p:nvPr/>
        </p:nvSpPr>
        <p:spPr bwMode="auto">
          <a:xfrm>
            <a:off x="6588224" y="4365104"/>
            <a:ext cx="226876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cs typeface="Times New Roman" pitchFamily="18" charset="0"/>
              </a:rPr>
              <a:t> </a:t>
            </a:r>
            <a:endParaRPr lang="en-US" sz="1600" b="0" dirty="0">
              <a:cs typeface="Times New Roman" pitchFamily="18" charset="0"/>
            </a:endParaRPr>
          </a:p>
          <a:p>
            <a:pPr eaLnBrk="0" hangingPunct="0"/>
            <a:r>
              <a:rPr lang="en-US" sz="1600" dirty="0">
                <a:cs typeface="Times New Roman" pitchFamily="18" charset="0"/>
              </a:rPr>
              <a:t> </a:t>
            </a:r>
            <a:endParaRPr lang="en-US" sz="1600" b="0" dirty="0">
              <a:cs typeface="Times New Roman" pitchFamily="18" charset="0"/>
            </a:endParaRPr>
          </a:p>
          <a:p>
            <a:pPr eaLnBrk="0" hangingPunct="0"/>
            <a:r>
              <a:rPr lang="en-US" sz="1600" dirty="0">
                <a:cs typeface="Times New Roman" pitchFamily="18" charset="0"/>
              </a:rPr>
              <a:t>» %  A MATLAB Solution</a:t>
            </a:r>
            <a:endParaRPr lang="en-US" sz="1600" b="0" dirty="0">
              <a:cs typeface="Times New Roman" pitchFamily="18" charset="0"/>
            </a:endParaRPr>
          </a:p>
          <a:p>
            <a:pPr eaLnBrk="0" hangingPunct="0"/>
            <a:r>
              <a:rPr lang="en-US" sz="1600" dirty="0" smtClean="0">
                <a:cs typeface="Times New Roman" pitchFamily="18" charset="0"/>
              </a:rPr>
              <a:t>» </a:t>
            </a:r>
            <a:r>
              <a:rPr lang="en-US" sz="1600" dirty="0">
                <a:cs typeface="Times New Roman" pitchFamily="18" charset="0"/>
              </a:rPr>
              <a:t>R = </a:t>
            </a:r>
            <a:r>
              <a:rPr lang="en-US" sz="1600" dirty="0" smtClean="0">
                <a:cs typeface="Times New Roman" pitchFamily="18" charset="0"/>
              </a:rPr>
              <a:t>[3 -2;--4 5</a:t>
            </a:r>
            <a:r>
              <a:rPr lang="en-US" sz="1600" dirty="0">
                <a:cs typeface="Times New Roman" pitchFamily="18" charset="0"/>
              </a:rPr>
              <a:t>];</a:t>
            </a:r>
            <a:endParaRPr lang="en-US" sz="1600" b="0" dirty="0">
              <a:cs typeface="Times New Roman" pitchFamily="18" charset="0"/>
            </a:endParaRPr>
          </a:p>
          <a:p>
            <a:pPr eaLnBrk="0" hangingPunct="0"/>
            <a:r>
              <a:rPr lang="en-US" sz="1600" dirty="0" smtClean="0">
                <a:cs typeface="Times New Roman" pitchFamily="18" charset="0"/>
              </a:rPr>
              <a:t>» </a:t>
            </a:r>
            <a:r>
              <a:rPr lang="en-US" sz="1600" dirty="0">
                <a:cs typeface="Times New Roman" pitchFamily="18" charset="0"/>
              </a:rPr>
              <a:t>V = </a:t>
            </a:r>
            <a:r>
              <a:rPr lang="en-US" sz="1600" dirty="0" smtClean="0">
                <a:cs typeface="Times New Roman" pitchFamily="18" charset="0"/>
              </a:rPr>
              <a:t>[20;-120];</a:t>
            </a:r>
            <a:endParaRPr lang="en-US" sz="1600" b="0" dirty="0">
              <a:cs typeface="Times New Roman" pitchFamily="18" charset="0"/>
            </a:endParaRPr>
          </a:p>
          <a:p>
            <a:pPr eaLnBrk="0" hangingPunct="0"/>
            <a:r>
              <a:rPr lang="en-US" sz="1600" dirty="0" smtClean="0">
                <a:cs typeface="Times New Roman" pitchFamily="18" charset="0"/>
              </a:rPr>
              <a:t>» </a:t>
            </a:r>
            <a:r>
              <a:rPr lang="en-US" sz="1600" dirty="0">
                <a:cs typeface="Times New Roman" pitchFamily="18" charset="0"/>
              </a:rPr>
              <a:t>I = inv(R)*V</a:t>
            </a:r>
            <a:endParaRPr lang="en-US" sz="1600" b="0" dirty="0">
              <a:cs typeface="Times New Roman" pitchFamily="18" charset="0"/>
            </a:endParaRPr>
          </a:p>
          <a:p>
            <a:pPr eaLnBrk="0" hangingPunct="0"/>
            <a:r>
              <a:rPr lang="en-US" sz="1600" dirty="0">
                <a:cs typeface="Times New Roman" pitchFamily="18" charset="0"/>
              </a:rPr>
              <a:t> </a:t>
            </a:r>
            <a:endParaRPr lang="en-US" sz="1600" b="0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1800051" y="4617392"/>
            <a:ext cx="288032" cy="288032"/>
          </a:xfrm>
          <a:prstGeom prst="rect">
            <a:avLst/>
          </a:prstGeom>
          <a:solidFill>
            <a:srgbClr val="FFA3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718821" y="2505086"/>
            <a:ext cx="1078231" cy="861123"/>
          </a:xfrm>
          <a:prstGeom prst="rect">
            <a:avLst/>
          </a:prstGeom>
          <a:solidFill>
            <a:srgbClr val="FC9CC5"/>
          </a:solidFill>
          <a:ln w="9525">
            <a:solidFill>
              <a:srgbClr val="DADAD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1744" name="Object 1024"/>
          <p:cNvGraphicFramePr>
            <a:graphicFrameLocks noChangeAspect="1"/>
          </p:cNvGraphicFramePr>
          <p:nvPr/>
        </p:nvGraphicFramePr>
        <p:xfrm>
          <a:off x="827584" y="1484784"/>
          <a:ext cx="4116216" cy="2664296"/>
        </p:xfrm>
        <a:graphic>
          <a:graphicData uri="http://schemas.openxmlformats.org/presentationml/2006/ole">
            <p:oleObj spid="_x0000_s4098" name="SmartDraw" r:id="rId3" imgW="4014000" imgH="2386440" progId="SmartDraw.2">
              <p:embed/>
            </p:oleObj>
          </a:graphicData>
        </a:graphic>
      </p:graphicFrame>
      <p:graphicFrame>
        <p:nvGraphicFramePr>
          <p:cNvPr id="31746" name="Object 1026"/>
          <p:cNvGraphicFramePr>
            <a:graphicFrameLocks noChangeAspect="1"/>
          </p:cNvGraphicFramePr>
          <p:nvPr/>
        </p:nvGraphicFramePr>
        <p:xfrm>
          <a:off x="4521084" y="3322176"/>
          <a:ext cx="103330" cy="213649"/>
        </p:xfrm>
        <a:graphic>
          <a:graphicData uri="http://schemas.openxmlformats.org/presentationml/2006/ole">
            <p:oleObj spid="_x0000_s4100" name="Equation" r:id="rId4" imgW="114120" imgH="215640" progId="Equation.3">
              <p:embed/>
            </p:oleObj>
          </a:graphicData>
        </a:graphic>
      </p:graphicFrame>
      <p:graphicFrame>
        <p:nvGraphicFramePr>
          <p:cNvPr id="31747" name="Object 1027"/>
          <p:cNvGraphicFramePr>
            <a:graphicFrameLocks noChangeAspect="1"/>
          </p:cNvGraphicFramePr>
          <p:nvPr/>
        </p:nvGraphicFramePr>
        <p:xfrm>
          <a:off x="1515914" y="5597358"/>
          <a:ext cx="2084337" cy="952840"/>
        </p:xfrm>
        <a:graphic>
          <a:graphicData uri="http://schemas.openxmlformats.org/presentationml/2006/ole">
            <p:oleObj spid="_x0000_s4101" name="Equation" r:id="rId5" imgW="1269720" imgH="533160" progId="Equation.3">
              <p:embed/>
            </p:oleObj>
          </a:graphicData>
        </a:graphic>
      </p:graphicFrame>
      <p:sp>
        <p:nvSpPr>
          <p:cNvPr id="15" name="Title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  <a:solidFill>
            <a:srgbClr val="CCECFF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Circuits avec sources de tension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661846" y="4787461"/>
            <a:ext cx="570283" cy="4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8234" tIns="49117" rIns="98234" bIns="49117">
            <a:spAutoFit/>
          </a:bodyPr>
          <a:lstStyle/>
          <a:p>
            <a:pPr defTabSz="982663"/>
            <a:r>
              <a:rPr lang="en-US" sz="2400" dirty="0" smtClean="0"/>
              <a:t>v</a:t>
            </a:r>
            <a:r>
              <a:rPr lang="en-US" sz="2400" baseline="-25000" dirty="0" smtClean="0"/>
              <a:t>1 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733854" y="5769520"/>
            <a:ext cx="616771" cy="4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8234" tIns="49117" rIns="98234" bIns="49117">
            <a:spAutoFit/>
          </a:bodyPr>
          <a:lstStyle/>
          <a:p>
            <a:pPr defTabSz="982663"/>
            <a:r>
              <a:rPr lang="en-US" sz="2400" dirty="0" smtClean="0"/>
              <a:t>v</a:t>
            </a:r>
            <a:r>
              <a:rPr lang="en-US" sz="2400" baseline="-25000" dirty="0" smtClean="0"/>
              <a:t>2  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4860033" y="4685600"/>
          <a:ext cx="4032448" cy="975648"/>
        </p:xfrm>
        <a:graphic>
          <a:graphicData uri="http://schemas.openxmlformats.org/presentationml/2006/ole">
            <p:oleObj spid="_x0000_s4102" name="Equation" r:id="rId6" imgW="2412720" imgH="583920" progId="Equation.3">
              <p:embed/>
            </p:oleObj>
          </a:graphicData>
        </a:graphic>
      </p:graphicFrame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5167784" y="5733256"/>
          <a:ext cx="3364656" cy="864096"/>
        </p:xfrm>
        <a:graphic>
          <a:graphicData uri="http://schemas.openxmlformats.org/presentationml/2006/ole">
            <p:oleObj spid="_x0000_s4104" name="Equation" r:id="rId7" imgW="1879560" imgH="482400" progId="Equation.3">
              <p:embed/>
            </p:oleObj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5148064" y="1556792"/>
            <a:ext cx="3923927" cy="2684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8234" tIns="49117" rIns="98234" bIns="49117">
            <a:spAutoFit/>
          </a:bodyPr>
          <a:lstStyle/>
          <a:p>
            <a:pPr marL="273050" indent="-273050" defTabSz="982663">
              <a:buFont typeface="Arial" pitchFamily="34" charset="0"/>
              <a:buChar char="•"/>
            </a:pPr>
            <a:r>
              <a:rPr lang="fr-CA" sz="2800" dirty="0" smtClean="0"/>
              <a:t>Réduisent le nombre des tensions inconnues</a:t>
            </a:r>
          </a:p>
          <a:p>
            <a:pPr marL="273050" indent="-273050" defTabSz="982663">
              <a:buFont typeface="Arial" pitchFamily="34" charset="0"/>
              <a:buChar char="•"/>
            </a:pPr>
            <a:r>
              <a:rPr lang="fr-CA" sz="2800" dirty="0" smtClean="0"/>
              <a:t>Si une borne est la tension de référence, on a un nœud en moins à déterminer</a:t>
            </a:r>
            <a:endParaRPr lang="fr-CA" sz="2800" dirty="0"/>
          </a:p>
        </p:txBody>
      </p: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4067944" y="5229200"/>
            <a:ext cx="825161" cy="4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8234" tIns="49117" rIns="98234" bIns="49117">
            <a:spAutoFit/>
          </a:bodyPr>
          <a:lstStyle/>
          <a:p>
            <a:pPr defTabSz="982663"/>
            <a:r>
              <a:rPr lang="en-US" sz="2400" dirty="0" err="1" smtClean="0"/>
              <a:t>Soit</a:t>
            </a:r>
            <a:r>
              <a:rPr lang="en-US" sz="2400" dirty="0" smtClean="0"/>
              <a:t> :</a:t>
            </a:r>
            <a:endParaRPr lang="en-US" sz="2400" dirty="0"/>
          </a:p>
        </p:txBody>
      </p:sp>
      <p:graphicFrame>
        <p:nvGraphicFramePr>
          <p:cNvPr id="31745" name="Object 1025"/>
          <p:cNvGraphicFramePr>
            <a:graphicFrameLocks noChangeAspect="1"/>
          </p:cNvGraphicFramePr>
          <p:nvPr/>
        </p:nvGraphicFramePr>
        <p:xfrm>
          <a:off x="1547664" y="4653136"/>
          <a:ext cx="2383477" cy="756344"/>
        </p:xfrm>
        <a:graphic>
          <a:graphicData uri="http://schemas.openxmlformats.org/presentationml/2006/ole">
            <p:oleObj spid="_x0000_s4099" name="Equation" r:id="rId8" imgW="1739880" imgH="50796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6516216" y="1916832"/>
            <a:ext cx="936104" cy="360040"/>
          </a:xfrm>
          <a:prstGeom prst="rect">
            <a:avLst/>
          </a:prstGeom>
          <a:solidFill>
            <a:srgbClr val="FFA3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660232" y="2852936"/>
            <a:ext cx="936104" cy="360040"/>
          </a:xfrm>
          <a:prstGeom prst="rect">
            <a:avLst/>
          </a:prstGeom>
          <a:solidFill>
            <a:srgbClr val="FFA3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CCECFF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Exemple numérique</a:t>
            </a:r>
          </a:p>
        </p:txBody>
      </p:sp>
      <p:graphicFrame>
        <p:nvGraphicFramePr>
          <p:cNvPr id="9" name="Object 1024"/>
          <p:cNvGraphicFramePr>
            <a:graphicFrameLocks noChangeAspect="1"/>
          </p:cNvGraphicFramePr>
          <p:nvPr/>
        </p:nvGraphicFramePr>
        <p:xfrm>
          <a:off x="467544" y="1484784"/>
          <a:ext cx="4298950" cy="2027237"/>
        </p:xfrm>
        <a:graphic>
          <a:graphicData uri="http://schemas.openxmlformats.org/presentationml/2006/ole">
            <p:oleObj spid="_x0000_s5123" name="SmartDraw" r:id="rId3" imgW="3703320" imgH="1746360" progId="SmartDraw.2">
              <p:embed/>
            </p:oleObj>
          </a:graphicData>
        </a:graphic>
      </p:graphicFrame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65150" y="3824571"/>
            <a:ext cx="936281" cy="4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8234" tIns="49117" rIns="98234" bIns="49117">
            <a:spAutoFit/>
          </a:bodyPr>
          <a:lstStyle/>
          <a:p>
            <a:pPr defTabSz="982663"/>
            <a:r>
              <a:rPr lang="en-US" sz="2400" dirty="0" err="1" smtClean="0"/>
              <a:t>D’où</a:t>
            </a:r>
            <a:r>
              <a:rPr lang="en-US" sz="2400" dirty="0" smtClean="0"/>
              <a:t> :</a:t>
            </a:r>
            <a:endParaRPr lang="en-US" sz="2400" dirty="0"/>
          </a:p>
        </p:txBody>
      </p:sp>
      <p:graphicFrame>
        <p:nvGraphicFramePr>
          <p:cNvPr id="11" name="Object 1025"/>
          <p:cNvGraphicFramePr>
            <a:graphicFrameLocks noChangeAspect="1"/>
          </p:cNvGraphicFramePr>
          <p:nvPr/>
        </p:nvGraphicFramePr>
        <p:xfrm>
          <a:off x="4792663" y="3233738"/>
          <a:ext cx="109537" cy="207962"/>
        </p:xfrm>
        <a:graphic>
          <a:graphicData uri="http://schemas.openxmlformats.org/presentationml/2006/ole">
            <p:oleObj spid="_x0000_s5124" name="Equation" r:id="rId4" imgW="114120" imgH="215640" progId="Equation.3">
              <p:embed/>
            </p:oleObj>
          </a:graphicData>
        </a:graphic>
      </p:graphicFrame>
      <p:graphicFrame>
        <p:nvGraphicFramePr>
          <p:cNvPr id="12" name="Object 1026"/>
          <p:cNvGraphicFramePr>
            <a:graphicFrameLocks noChangeAspect="1"/>
          </p:cNvGraphicFramePr>
          <p:nvPr/>
        </p:nvGraphicFramePr>
        <p:xfrm>
          <a:off x="5868144" y="1844824"/>
          <a:ext cx="2864404" cy="793601"/>
        </p:xfrm>
        <a:graphic>
          <a:graphicData uri="http://schemas.openxmlformats.org/presentationml/2006/ole">
            <p:oleObj spid="_x0000_s5125" name="Equation" r:id="rId5" imgW="1422360" imgH="393480" progId="Equation.3">
              <p:embed/>
            </p:oleObj>
          </a:graphicData>
        </a:graphic>
      </p:graphicFrame>
      <p:graphicFrame>
        <p:nvGraphicFramePr>
          <p:cNvPr id="15" name="Object 1027"/>
          <p:cNvGraphicFramePr>
            <a:graphicFrameLocks noChangeAspect="1"/>
          </p:cNvGraphicFramePr>
          <p:nvPr/>
        </p:nvGraphicFramePr>
        <p:xfrm>
          <a:off x="4792663" y="3233738"/>
          <a:ext cx="109537" cy="207962"/>
        </p:xfrm>
        <a:graphic>
          <a:graphicData uri="http://schemas.openxmlformats.org/presentationml/2006/ole">
            <p:oleObj spid="_x0000_s5126" name="Equation" r:id="rId6" imgW="114120" imgH="215640" progId="Equation.3">
              <p:embed/>
            </p:oleObj>
          </a:graphicData>
        </a:graphic>
      </p:graphicFrame>
      <p:graphicFrame>
        <p:nvGraphicFramePr>
          <p:cNvPr id="16" name="Object 1028"/>
          <p:cNvGraphicFramePr>
            <a:graphicFrameLocks noChangeAspect="1"/>
          </p:cNvGraphicFramePr>
          <p:nvPr/>
        </p:nvGraphicFramePr>
        <p:xfrm>
          <a:off x="6032500" y="2863850"/>
          <a:ext cx="2643956" cy="733425"/>
        </p:xfrm>
        <a:graphic>
          <a:graphicData uri="http://schemas.openxmlformats.org/presentationml/2006/ole">
            <p:oleObj spid="_x0000_s5127" name="Equation" r:id="rId7" imgW="1333440" imgH="393480" progId="Equation.3">
              <p:embed/>
            </p:oleObj>
          </a:graphicData>
        </a:graphic>
      </p:graphicFrame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5107357" y="2060848"/>
            <a:ext cx="570283" cy="4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8234" tIns="49117" rIns="98234" bIns="49117">
            <a:spAutoFit/>
          </a:bodyPr>
          <a:lstStyle/>
          <a:p>
            <a:pPr defTabSz="982663"/>
            <a:r>
              <a:rPr lang="en-US" sz="2400" dirty="0" smtClean="0"/>
              <a:t>v</a:t>
            </a:r>
            <a:r>
              <a:rPr lang="en-US" sz="2400" baseline="-25000" dirty="0" smtClean="0"/>
              <a:t>1 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5148064" y="3042907"/>
            <a:ext cx="616771" cy="4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8234" tIns="49117" rIns="98234" bIns="49117">
            <a:spAutoFit/>
          </a:bodyPr>
          <a:lstStyle/>
          <a:p>
            <a:pPr defTabSz="982663"/>
            <a:r>
              <a:rPr lang="en-US" sz="2400" dirty="0" smtClean="0"/>
              <a:t>v</a:t>
            </a:r>
            <a:r>
              <a:rPr lang="en-US" sz="2400" baseline="-25000" dirty="0" smtClean="0"/>
              <a:t>2  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1547664" y="3776747"/>
            <a:ext cx="4008725" cy="4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8234" tIns="49117" rIns="98234" bIns="49117">
            <a:spAutoFit/>
          </a:bodyPr>
          <a:lstStyle/>
          <a:p>
            <a:pPr defTabSz="982663"/>
            <a:r>
              <a:rPr lang="en-US" sz="2400" dirty="0"/>
              <a:t>4V</a:t>
            </a:r>
            <a:r>
              <a:rPr lang="en-US" sz="2400" baseline="-25000" dirty="0"/>
              <a:t>1 </a:t>
            </a:r>
            <a:r>
              <a:rPr lang="en-US" sz="2400" dirty="0"/>
              <a:t>+ 10V</a:t>
            </a:r>
            <a:r>
              <a:rPr lang="en-US" sz="2400" baseline="-25000" dirty="0"/>
              <a:t>1</a:t>
            </a:r>
            <a:r>
              <a:rPr lang="en-US" sz="2400" dirty="0"/>
              <a:t> + 100 – 10V</a:t>
            </a:r>
            <a:r>
              <a:rPr lang="en-US" sz="2400" baseline="-25000" dirty="0"/>
              <a:t>2</a:t>
            </a:r>
            <a:r>
              <a:rPr lang="en-US" sz="2400" dirty="0"/>
              <a:t> = -200</a:t>
            </a: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5508104" y="4077072"/>
            <a:ext cx="528605" cy="4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8234" tIns="49117" rIns="98234" bIns="49117">
            <a:spAutoFit/>
          </a:bodyPr>
          <a:lstStyle/>
          <a:p>
            <a:pPr defTabSz="982663"/>
            <a:r>
              <a:rPr lang="en-US" sz="2400" dirty="0" err="1" smtClean="0"/>
              <a:t>ou</a:t>
            </a:r>
            <a:endParaRPr lang="en-US" sz="2400" dirty="0"/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6012160" y="3752722"/>
            <a:ext cx="2676629" cy="46852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8234" tIns="49117" rIns="98234" bIns="49117">
            <a:spAutoFit/>
          </a:bodyPr>
          <a:lstStyle/>
          <a:p>
            <a:pPr defTabSz="982663"/>
            <a:r>
              <a:rPr lang="en-US" sz="2400" dirty="0"/>
              <a:t>14V</a:t>
            </a:r>
            <a:r>
              <a:rPr lang="en-US" sz="2400" baseline="-25000" dirty="0"/>
              <a:t>1</a:t>
            </a:r>
            <a:r>
              <a:rPr lang="en-US" sz="2400" dirty="0"/>
              <a:t> – 10V</a:t>
            </a:r>
            <a:r>
              <a:rPr lang="en-US" sz="2400" baseline="-25000" dirty="0"/>
              <a:t>2</a:t>
            </a:r>
            <a:r>
              <a:rPr lang="en-US" sz="2400" dirty="0"/>
              <a:t>  =  -300</a:t>
            </a:r>
          </a:p>
        </p:txBody>
      </p:sp>
      <p:sp>
        <p:nvSpPr>
          <p:cNvPr id="28" name="Text Box 11"/>
          <p:cNvSpPr txBox="1">
            <a:spLocks noChangeArrowheads="1"/>
          </p:cNvSpPr>
          <p:nvPr/>
        </p:nvSpPr>
        <p:spPr bwMode="auto">
          <a:xfrm>
            <a:off x="6012160" y="4365104"/>
            <a:ext cx="2365647" cy="46852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8234" tIns="49117" rIns="98234" bIns="49117">
            <a:spAutoFit/>
          </a:bodyPr>
          <a:lstStyle/>
          <a:p>
            <a:pPr defTabSz="982663"/>
            <a:r>
              <a:rPr lang="en-US" sz="2400" dirty="0"/>
              <a:t>-6V</a:t>
            </a:r>
            <a:r>
              <a:rPr lang="en-US" sz="2400" baseline="-25000" dirty="0"/>
              <a:t>1</a:t>
            </a:r>
            <a:r>
              <a:rPr lang="en-US" sz="2400" dirty="0"/>
              <a:t> + 10V</a:t>
            </a:r>
            <a:r>
              <a:rPr lang="en-US" sz="2400" baseline="-25000" dirty="0"/>
              <a:t>2</a:t>
            </a:r>
            <a:r>
              <a:rPr lang="en-US" sz="2400" dirty="0"/>
              <a:t>  =  60</a:t>
            </a:r>
          </a:p>
        </p:txBody>
      </p:sp>
      <p:sp>
        <p:nvSpPr>
          <p:cNvPr id="29" name="Text Box 14"/>
          <p:cNvSpPr txBox="1">
            <a:spLocks noChangeArrowheads="1"/>
          </p:cNvSpPr>
          <p:nvPr/>
        </p:nvSpPr>
        <p:spPr bwMode="auto">
          <a:xfrm>
            <a:off x="971600" y="5021932"/>
            <a:ext cx="4308999" cy="499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8234" tIns="49117" rIns="98234" bIns="49117">
            <a:spAutoFit/>
          </a:bodyPr>
          <a:lstStyle/>
          <a:p>
            <a:pPr defTabSz="982663"/>
            <a:r>
              <a:rPr lang="en-US" sz="2600" dirty="0"/>
              <a:t>V</a:t>
            </a:r>
            <a:r>
              <a:rPr lang="en-US" sz="2600" baseline="-25000" dirty="0"/>
              <a:t>1</a:t>
            </a:r>
            <a:r>
              <a:rPr lang="en-US" sz="2600" dirty="0"/>
              <a:t> = -30 V,  V</a:t>
            </a:r>
            <a:r>
              <a:rPr lang="en-US" sz="2600" baseline="-25000" dirty="0"/>
              <a:t>2</a:t>
            </a:r>
            <a:r>
              <a:rPr lang="en-US" sz="2600" dirty="0"/>
              <a:t> = -12 V,  I</a:t>
            </a:r>
            <a:r>
              <a:rPr lang="en-US" sz="2600" baseline="-25000" dirty="0"/>
              <a:t>1</a:t>
            </a:r>
            <a:r>
              <a:rPr lang="en-US" sz="2600" dirty="0"/>
              <a:t> = -2 A</a:t>
            </a:r>
          </a:p>
        </p:txBody>
      </p: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1907704" y="4365104"/>
            <a:ext cx="3296992" cy="4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8234" tIns="49117" rIns="98234" bIns="49117">
            <a:spAutoFit/>
          </a:bodyPr>
          <a:lstStyle/>
          <a:p>
            <a:pPr defTabSz="982663"/>
            <a:r>
              <a:rPr lang="en-US" sz="2400" dirty="0"/>
              <a:t>4V</a:t>
            </a:r>
            <a:r>
              <a:rPr lang="en-US" sz="2400" baseline="-25000" dirty="0"/>
              <a:t>2</a:t>
            </a:r>
            <a:r>
              <a:rPr lang="en-US" sz="2400" dirty="0"/>
              <a:t> + 6V</a:t>
            </a:r>
            <a:r>
              <a:rPr lang="en-US" sz="2400" baseline="-25000" dirty="0"/>
              <a:t>2</a:t>
            </a:r>
            <a:r>
              <a:rPr lang="en-US" sz="2400" dirty="0"/>
              <a:t> – 60 – 6V</a:t>
            </a:r>
            <a:r>
              <a:rPr lang="en-US" sz="2400" baseline="-25000" dirty="0"/>
              <a:t>1</a:t>
            </a:r>
            <a:r>
              <a:rPr lang="en-US" sz="2400" dirty="0"/>
              <a:t>  =  0</a:t>
            </a:r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539553" y="5733256"/>
            <a:ext cx="8136904" cy="960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8234" tIns="49117" rIns="98234" bIns="49117">
            <a:spAutoFit/>
          </a:bodyPr>
          <a:lstStyle/>
          <a:p>
            <a:pPr marL="354013" indent="-354013" defTabSz="982663">
              <a:buFont typeface="Arial" pitchFamily="34" charset="0"/>
              <a:buChar char="•"/>
            </a:pPr>
            <a:r>
              <a:rPr lang="fr-CA" sz="2800" dirty="0" smtClean="0"/>
              <a:t>Dans le cas d’une source prise entre deux nœuds, on peut aussi former un super nœud</a:t>
            </a:r>
            <a:endParaRPr lang="fr-CA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496944" cy="4525963"/>
          </a:xfrm>
        </p:spPr>
        <p:txBody>
          <a:bodyPr>
            <a:normAutofit/>
          </a:bodyPr>
          <a:lstStyle/>
          <a:p>
            <a:r>
              <a:rPr lang="fr-CA" sz="2800" dirty="0" smtClean="0"/>
              <a:t>Un super nœud englobe deux nœuds adjacents  (excluant le nœud de référence) reliés par une source de tension</a:t>
            </a:r>
          </a:p>
          <a:p>
            <a:r>
              <a:rPr lang="fr-CA" sz="2800" dirty="0" smtClean="0"/>
              <a:t>Le couplage entre les tensions  des deux nœuds permet de dériver facilement l’une de l’autre</a:t>
            </a:r>
            <a:endParaRPr lang="fr-CA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066130"/>
          </a:xfrm>
          <a:prstGeom prst="rect">
            <a:avLst/>
          </a:prstGeom>
          <a:solidFill>
            <a:srgbClr val="CCECFF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Super nœud</a:t>
            </a:r>
          </a:p>
        </p:txBody>
      </p:sp>
      <p:graphicFrame>
        <p:nvGraphicFramePr>
          <p:cNvPr id="5" name="Object 1024"/>
          <p:cNvGraphicFramePr>
            <a:graphicFrameLocks noChangeAspect="1"/>
          </p:cNvGraphicFramePr>
          <p:nvPr/>
        </p:nvGraphicFramePr>
        <p:xfrm>
          <a:off x="323528" y="3861048"/>
          <a:ext cx="4079875" cy="2714625"/>
        </p:xfrm>
        <a:graphic>
          <a:graphicData uri="http://schemas.openxmlformats.org/presentationml/2006/ole">
            <p:oleObj spid="_x0000_s6146" name="SmartDraw" r:id="rId4" imgW="3822120" imgH="2543400" progId="SmartDraw.2">
              <p:embed/>
            </p:oleObj>
          </a:graphicData>
        </a:graphic>
      </p:graphicFrame>
      <p:sp>
        <p:nvSpPr>
          <p:cNvPr id="10" name="Rectangle 3" descr="aLe77183_03009"/>
          <p:cNvSpPr>
            <a:spLocks noGrp="1" noChangeAspect="1" noChangeArrowheads="1"/>
          </p:cNvSpPr>
          <p:nvPr isPhoto="1"/>
        </p:nvSpPr>
        <p:spPr bwMode="auto">
          <a:xfrm>
            <a:off x="4788024" y="3994010"/>
            <a:ext cx="3518734" cy="2531334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76200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tr-TR">
              <a:solidFill>
                <a:srgbClr val="0000CC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436096" y="3933056"/>
            <a:ext cx="2232248" cy="1368152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4211960" y="3789040"/>
            <a:ext cx="12241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b="1" dirty="0"/>
              <a:t>super </a:t>
            </a:r>
            <a:r>
              <a:rPr lang="en-US" b="1" dirty="0" err="1" smtClean="0"/>
              <a:t>noeud</a:t>
            </a:r>
            <a:endParaRPr lang="en-US" b="1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4283968" y="4221088"/>
            <a:ext cx="43204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076056" y="4149080"/>
            <a:ext cx="36004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1257</TotalTime>
  <Words>779</Words>
  <Application>Microsoft Office PowerPoint</Application>
  <PresentationFormat>On-screen Show (4:3)</PresentationFormat>
  <Paragraphs>155</Paragraphs>
  <Slides>20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Office Theme</vt:lpstr>
      <vt:lpstr>SmartDraw Drawing</vt:lpstr>
      <vt:lpstr>Microsoft Equation 3.0</vt:lpstr>
      <vt:lpstr>Méthodes d’analyse des circuits</vt:lpstr>
      <vt:lpstr>Méthodes de nœuds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Méthodes de mailles</vt:lpstr>
      <vt:lpstr>Slide 15</vt:lpstr>
      <vt:lpstr>Slide 16</vt:lpstr>
      <vt:lpstr>Slide 17</vt:lpstr>
      <vt:lpstr>Slide 18</vt:lpstr>
      <vt:lpstr>Slide 19</vt:lpstr>
      <vt:lpstr>Slide 20</vt:lpstr>
    </vt:vector>
  </TitlesOfParts>
  <Company>UQAM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Analyse des circuits Mèt</dc:title>
  <dc:creator>Boukadoum, A. Mounir</dc:creator>
  <cp:lastModifiedBy>Boukadoum, A. Mounir</cp:lastModifiedBy>
  <cp:revision>35</cp:revision>
  <dcterms:created xsi:type="dcterms:W3CDTF">2012-10-17T00:56:58Z</dcterms:created>
  <dcterms:modified xsi:type="dcterms:W3CDTF">2012-10-17T21:54:26Z</dcterms:modified>
</cp:coreProperties>
</file>