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5.wmf"/><Relationship Id="rId5" Type="http://schemas.openxmlformats.org/officeDocument/2006/relationships/image" Target="../media/image2.wmf"/><Relationship Id="rId4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81AF-C673-4C9E-B5E6-3F96C3A87EEC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258B-FF17-46CA-B8BF-FE42034B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81AF-C673-4C9E-B5E6-3F96C3A87EEC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258B-FF17-46CA-B8BF-FE42034B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81AF-C673-4C9E-B5E6-3F96C3A87EEC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258B-FF17-46CA-B8BF-FE42034B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2320" y="6356350"/>
            <a:ext cx="1234480" cy="365125"/>
          </a:xfrm>
        </p:spPr>
        <p:txBody>
          <a:bodyPr/>
          <a:lstStyle/>
          <a:p>
            <a:fld id="{AF68258B-FF17-46CA-B8BF-FE42034BD9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67544" y="6309320"/>
            <a:ext cx="72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i="1" dirty="0" smtClean="0">
                <a:solidFill>
                  <a:schemeClr val="bg1">
                    <a:lumMod val="75000"/>
                  </a:schemeClr>
                </a:solidFill>
              </a:rPr>
              <a:t>Adapté de notes de cours sur Internet de l`Université du Tennessee</a:t>
            </a:r>
            <a:endParaRPr lang="fr-CA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81AF-C673-4C9E-B5E6-3F96C3A87EEC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258B-FF17-46CA-B8BF-FE42034B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81AF-C673-4C9E-B5E6-3F96C3A87EEC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258B-FF17-46CA-B8BF-FE42034B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81AF-C673-4C9E-B5E6-3F96C3A87EEC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258B-FF17-46CA-B8BF-FE42034B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81AF-C673-4C9E-B5E6-3F96C3A87EEC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258B-FF17-46CA-B8BF-FE42034B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81AF-C673-4C9E-B5E6-3F96C3A87EEC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258B-FF17-46CA-B8BF-FE42034B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81AF-C673-4C9E-B5E6-3F96C3A87EEC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258B-FF17-46CA-B8BF-FE42034B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81AF-C673-4C9E-B5E6-3F96C3A87EEC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258B-FF17-46CA-B8BF-FE42034B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81AF-C673-4C9E-B5E6-3F96C3A87EEC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258B-FF17-46CA-B8BF-FE42034B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mtClean="0"/>
              <a:t>Circuits équivalents </a:t>
            </a:r>
            <a:br>
              <a:rPr lang="fr-CA" smtClean="0"/>
            </a:br>
            <a:r>
              <a:rPr lang="fr-CA" smtClean="0"/>
              <a:t>de Thévenin et de Norton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TextBox 3"/>
          <p:cNvSpPr txBox="1"/>
          <p:nvPr/>
        </p:nvSpPr>
        <p:spPr>
          <a:xfrm>
            <a:off x="1259632" y="630932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smtClean="0">
                <a:solidFill>
                  <a:schemeClr val="bg1">
                    <a:lumMod val="75000"/>
                  </a:schemeClr>
                </a:solidFill>
              </a:rPr>
              <a:t>Adapté de notes de cours sur Internet de l`Université du Tennessee</a:t>
            </a:r>
            <a:endParaRPr lang="fr-CA" i="1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mtClean="0"/>
              <a:t>Circuits avec sources dépendantes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2101" cy="1709670"/>
          </a:xfrm>
        </p:spPr>
        <p:txBody>
          <a:bodyPr>
            <a:normAutofit/>
          </a:bodyPr>
          <a:lstStyle/>
          <a:p>
            <a:r>
              <a:rPr lang="fr-CA" sz="2400" dirty="0" smtClean="0"/>
              <a:t>La méthode pour calculer R</a:t>
            </a:r>
            <a:r>
              <a:rPr lang="fr-CA" sz="2400" baseline="-25000" dirty="0" smtClean="0"/>
              <a:t>TH</a:t>
            </a:r>
            <a:r>
              <a:rPr lang="fr-CA" sz="2400" dirty="0" smtClean="0"/>
              <a:t> (R</a:t>
            </a:r>
            <a:r>
              <a:rPr lang="fr-CA" sz="2400" baseline="-25000" dirty="0" smtClean="0"/>
              <a:t>N</a:t>
            </a:r>
            <a:r>
              <a:rPr lang="fr-CA" sz="2400" dirty="0" smtClean="0"/>
              <a:t>) est modifiée : On annule les sources indépendantes et on applique une tension externe entre A et B. Le rapport de cette tension et du courant qu’elle génère donne </a:t>
            </a:r>
            <a:r>
              <a:rPr lang="fr-CA" sz="2400" dirty="0" err="1" smtClean="0"/>
              <a:t>R</a:t>
            </a:r>
            <a:r>
              <a:rPr lang="fr-CA" sz="2400" baseline="-25000" dirty="0" err="1" smtClean="0"/>
              <a:t>Th</a:t>
            </a:r>
            <a:r>
              <a:rPr lang="fr-CA" sz="2400" dirty="0" smtClean="0"/>
              <a:t> (R</a:t>
            </a:r>
            <a:r>
              <a:rPr lang="fr-CA" sz="2400" baseline="-25000" dirty="0" smtClean="0"/>
              <a:t>N</a:t>
            </a:r>
            <a:r>
              <a:rPr lang="fr-CA" sz="2400" dirty="0" smtClean="0"/>
              <a:t>).</a:t>
            </a:r>
            <a:endParaRPr lang="fr-CA" sz="2400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719071" y="3317769"/>
          <a:ext cx="3988299" cy="2078479"/>
        </p:xfrm>
        <a:graphic>
          <a:graphicData uri="http://schemas.openxmlformats.org/presentationml/2006/ole">
            <p:oleObj spid="_x0000_s9218" name="SmartDraw" r:id="rId3" imgW="3981960" imgH="2075400" progId="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713668" y="3090930"/>
            <a:ext cx="4185632" cy="2936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fr-CA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fr-CA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entre A et 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r-CA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r-CA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CA" sz="2400" dirty="0" err="1" smtClean="0"/>
              <a:t>R</a:t>
            </a:r>
            <a:r>
              <a:rPr lang="fr-CA" sz="2400" baseline="-25000" dirty="0" err="1" smtClean="0"/>
              <a:t>Th</a:t>
            </a:r>
            <a:r>
              <a:rPr lang="fr-CA" sz="2400" baseline="-25000" dirty="0" smtClean="0"/>
              <a:t> </a:t>
            </a:r>
            <a:r>
              <a:rPr lang="fr-CA" sz="2400" dirty="0" smtClean="0"/>
              <a:t>entre A et B :</a:t>
            </a:r>
            <a:endParaRPr kumimoji="0" lang="fr-CA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064350" y="3752695"/>
          <a:ext cx="3873588" cy="845063"/>
        </p:xfrm>
        <a:graphic>
          <a:graphicData uri="http://schemas.openxmlformats.org/presentationml/2006/ole">
            <p:oleObj spid="_x0000_s9219" name="Equation" r:id="rId4" imgW="2095200" imgH="457200" progId="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721217" y="3528811"/>
            <a:ext cx="3206839" cy="1828799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Arc 7"/>
          <p:cNvSpPr/>
          <p:nvPr/>
        </p:nvSpPr>
        <p:spPr>
          <a:xfrm>
            <a:off x="1352282" y="4159877"/>
            <a:ext cx="708338" cy="540912"/>
          </a:xfrm>
          <a:prstGeom prst="arc">
            <a:avLst>
              <a:gd name="adj1" fmla="val 16200000"/>
              <a:gd name="adj2" fmla="val 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Circuits avec sources dépendantes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err="1" smtClean="0"/>
              <a:t>R</a:t>
            </a:r>
            <a:r>
              <a:rPr lang="fr-CA" sz="2800" baseline="-25000" dirty="0" err="1" smtClean="0"/>
              <a:t>Th</a:t>
            </a:r>
            <a:endParaRPr lang="fr-CA" sz="2800" baseline="-25000" dirty="0" smtClean="0"/>
          </a:p>
          <a:p>
            <a:endParaRPr lang="fr-CA" sz="2800" baseline="-25000" dirty="0" smtClean="0"/>
          </a:p>
          <a:p>
            <a:pPr>
              <a:buNone/>
            </a:pPr>
            <a:r>
              <a:rPr lang="fr-CA" sz="2800" baseline="-25000" dirty="0" smtClean="0"/>
              <a:t>						</a:t>
            </a:r>
            <a:r>
              <a:rPr lang="fr-CA" sz="2800" dirty="0" smtClean="0"/>
              <a:t>On a :</a:t>
            </a:r>
          </a:p>
          <a:p>
            <a:pPr>
              <a:buNone/>
            </a:pPr>
            <a:endParaRPr lang="fr-CA" sz="2800" dirty="0" smtClean="0"/>
          </a:p>
          <a:p>
            <a:pPr>
              <a:buNone/>
            </a:pPr>
            <a:r>
              <a:rPr lang="fr-CA" sz="2800" dirty="0" smtClean="0"/>
              <a:t>						D’où </a:t>
            </a:r>
            <a:r>
              <a:rPr lang="fr-CA" dirty="0" smtClean="0"/>
              <a:t>: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sz="2800" dirty="0" smtClean="0"/>
              <a:t>On </a:t>
            </a:r>
            <a:r>
              <a:rPr lang="fr-CA" sz="2800" dirty="0" smtClean="0"/>
              <a:t>a alors pour </a:t>
            </a:r>
            <a:r>
              <a:rPr lang="fr-CA" sz="2800" dirty="0" smtClean="0"/>
              <a:t>la maille externe :</a:t>
            </a:r>
          </a:p>
          <a:p>
            <a:pPr>
              <a:buNone/>
            </a:pPr>
            <a:r>
              <a:rPr lang="fr-CA" sz="2800" dirty="0" smtClean="0"/>
              <a:t>				 ou </a:t>
            </a:r>
            <a:r>
              <a:rPr lang="fr-CA" sz="2400" dirty="0" smtClean="0"/>
              <a:t>V=57.4 V	</a:t>
            </a:r>
            <a:endParaRPr lang="fr-CA" sz="2800" dirty="0" smtClean="0"/>
          </a:p>
          <a:p>
            <a:pPr>
              <a:buNone/>
            </a:pPr>
            <a:endParaRPr lang="fr-CA" baseline="-25000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06380" y="2415863"/>
          <a:ext cx="3836831" cy="1953538"/>
        </p:xfrm>
        <a:graphic>
          <a:graphicData uri="http://schemas.openxmlformats.org/presentationml/2006/ole">
            <p:oleObj spid="_x0000_s10243" name="SmartDraw" r:id="rId3" imgW="3858480" imgH="1965960" progId="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404840" y="3147811"/>
          <a:ext cx="3224011" cy="449272"/>
        </p:xfrm>
        <a:graphic>
          <a:graphicData uri="http://schemas.openxmlformats.org/presentationml/2006/ole">
            <p:oleObj spid="_x0000_s10245" name="Equation" r:id="rId4" imgW="1638000" imgH="228600" progId="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939575" y="4056844"/>
          <a:ext cx="1239199" cy="651680"/>
        </p:xfrm>
        <a:graphic>
          <a:graphicData uri="http://schemas.openxmlformats.org/presentationml/2006/ole">
            <p:oleObj spid="_x0000_s10247" name="Equation" r:id="rId5" imgW="749160" imgH="393480" progId="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576329" y="5134376"/>
          <a:ext cx="2562225" cy="701675"/>
        </p:xfrm>
        <a:graphic>
          <a:graphicData uri="http://schemas.openxmlformats.org/presentationml/2006/ole">
            <p:oleObj spid="_x0000_s10248" name="Equation" r:id="rId6" imgW="1574640" imgH="431640" progId="">
              <p:embed/>
            </p:oleObj>
          </a:graphicData>
        </a:graphic>
      </p:graphicFrame>
      <p:sp>
        <p:nvSpPr>
          <p:cNvPr id="11" name="Right Arrow 10"/>
          <p:cNvSpPr/>
          <p:nvPr/>
        </p:nvSpPr>
        <p:spPr>
          <a:xfrm>
            <a:off x="5346343" y="5287850"/>
            <a:ext cx="482600" cy="2413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6027309" y="5059250"/>
          <a:ext cx="2995411" cy="780781"/>
        </p:xfrm>
        <a:graphic>
          <a:graphicData uri="http://schemas.openxmlformats.org/presentationml/2006/ole">
            <p:oleObj spid="_x0000_s10249" name="Equation" r:id="rId7" imgW="1511280" imgH="393480" progId="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Conversion Thévenin-Norton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670480"/>
            <a:ext cx="8467859" cy="25757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CA" sz="2800" dirty="0" smtClean="0"/>
              <a:t>	</a:t>
            </a:r>
            <a:r>
              <a:rPr lang="fr-CA" sz="2800" dirty="0" err="1" smtClean="0"/>
              <a:t>V</a:t>
            </a:r>
            <a:r>
              <a:rPr lang="fr-CA" sz="2800" baseline="-25000" dirty="0" err="1" smtClean="0"/>
              <a:t>Th</a:t>
            </a:r>
            <a:r>
              <a:rPr lang="fr-CA" sz="2800" dirty="0" smtClean="0"/>
              <a:t>=R</a:t>
            </a:r>
            <a:r>
              <a:rPr lang="fr-CA" sz="2800" baseline="-25000" dirty="0" smtClean="0"/>
              <a:t>N</a:t>
            </a:r>
            <a:r>
              <a:rPr lang="fr-CA" sz="2800" dirty="0" smtClean="0"/>
              <a:t>I</a:t>
            </a:r>
            <a:r>
              <a:rPr lang="fr-CA" sz="2800" baseline="-25000" dirty="0" smtClean="0"/>
              <a:t>N					</a:t>
            </a:r>
            <a:r>
              <a:rPr lang="fr-CA" sz="2800" dirty="0" smtClean="0"/>
              <a:t>I</a:t>
            </a:r>
            <a:r>
              <a:rPr lang="fr-CA" sz="2800" baseline="-25000" dirty="0" smtClean="0"/>
              <a:t>N</a:t>
            </a:r>
            <a:r>
              <a:rPr lang="fr-CA" sz="2800" dirty="0" smtClean="0"/>
              <a:t>=</a:t>
            </a:r>
            <a:r>
              <a:rPr lang="fr-CA" sz="2800" dirty="0" err="1" smtClean="0"/>
              <a:t>V</a:t>
            </a:r>
            <a:r>
              <a:rPr lang="fr-CA" sz="2800" baseline="-25000" dirty="0" err="1" smtClean="0"/>
              <a:t>Th</a:t>
            </a:r>
            <a:r>
              <a:rPr lang="fr-CA" sz="2800" dirty="0" smtClean="0"/>
              <a:t>/</a:t>
            </a:r>
            <a:r>
              <a:rPr lang="fr-CA" sz="2800" dirty="0" err="1" smtClean="0"/>
              <a:t>R</a:t>
            </a:r>
            <a:r>
              <a:rPr lang="fr-CA" sz="2800" baseline="-25000" dirty="0" err="1" smtClean="0"/>
              <a:t>Th</a:t>
            </a:r>
            <a:endParaRPr lang="fr-CA" sz="2800" baseline="-25000" dirty="0" smtClean="0"/>
          </a:p>
          <a:p>
            <a:pPr>
              <a:buNone/>
            </a:pPr>
            <a:r>
              <a:rPr lang="fr-CA" sz="2800" dirty="0" smtClean="0"/>
              <a:t>	</a:t>
            </a:r>
            <a:r>
              <a:rPr lang="fr-CA" sz="2800" dirty="0" err="1" smtClean="0"/>
              <a:t>R</a:t>
            </a:r>
            <a:r>
              <a:rPr lang="fr-CA" sz="2800" baseline="-25000" dirty="0" err="1" smtClean="0"/>
              <a:t>Th</a:t>
            </a:r>
            <a:r>
              <a:rPr lang="fr-CA" sz="2800" dirty="0" smtClean="0"/>
              <a:t>=R</a:t>
            </a:r>
            <a:r>
              <a:rPr lang="fr-CA" sz="2800" baseline="-25000" dirty="0" smtClean="0"/>
              <a:t>N</a:t>
            </a:r>
            <a:r>
              <a:rPr lang="fr-CA" sz="2800" dirty="0" smtClean="0"/>
              <a:t>					</a:t>
            </a:r>
            <a:r>
              <a:rPr lang="fr-CA" sz="2800" dirty="0" err="1" smtClean="0"/>
              <a:t>R</a:t>
            </a:r>
            <a:r>
              <a:rPr lang="fr-CA" sz="2800" baseline="-25000" dirty="0" err="1" smtClean="0"/>
              <a:t>N</a:t>
            </a:r>
            <a:r>
              <a:rPr lang="fr-CA" sz="2800" dirty="0" smtClean="0"/>
              <a:t>=</a:t>
            </a:r>
            <a:r>
              <a:rPr lang="fr-CA" sz="2800" dirty="0" err="1" smtClean="0"/>
              <a:t>R</a:t>
            </a:r>
            <a:r>
              <a:rPr lang="fr-CA" sz="2800" baseline="-25000" dirty="0" err="1" smtClean="0"/>
              <a:t>Th</a:t>
            </a:r>
            <a:endParaRPr lang="fr-CA" sz="2800" baseline="-25000" dirty="0" smtClean="0"/>
          </a:p>
          <a:p>
            <a:endParaRPr lang="fr-CA" sz="2800" baseline="-25000" dirty="0" smtClean="0"/>
          </a:p>
          <a:p>
            <a:r>
              <a:rPr lang="fr-CA" sz="2800" dirty="0" smtClean="0"/>
              <a:t>L’équivalent de </a:t>
            </a:r>
            <a:r>
              <a:rPr lang="fr-CA" sz="2800" dirty="0" err="1" smtClean="0"/>
              <a:t>Thévenin</a:t>
            </a:r>
            <a:r>
              <a:rPr lang="fr-CA" sz="2800" dirty="0" smtClean="0"/>
              <a:t> est préférable quand </a:t>
            </a:r>
            <a:r>
              <a:rPr lang="fr-CA" sz="2800" dirty="0" err="1" smtClean="0"/>
              <a:t>R</a:t>
            </a:r>
            <a:r>
              <a:rPr lang="fr-CA" sz="2800" baseline="-25000" dirty="0" err="1" smtClean="0"/>
              <a:t>Th</a:t>
            </a:r>
            <a:r>
              <a:rPr lang="fr-CA" sz="2800" dirty="0" smtClean="0"/>
              <a:t> est petit (&lt;</a:t>
            </a:r>
            <a:r>
              <a:rPr lang="fr-CA" sz="2800" dirty="0" err="1" smtClean="0"/>
              <a:t>qq</a:t>
            </a:r>
            <a:r>
              <a:rPr lang="fr-CA" sz="2800" dirty="0" smtClean="0"/>
              <a:t> </a:t>
            </a:r>
            <a:r>
              <a:rPr lang="fr-CA" sz="2800" dirty="0" smtClean="0">
                <a:sym typeface="Symbol"/>
              </a:rPr>
              <a:t>)</a:t>
            </a:r>
            <a:r>
              <a:rPr lang="fr-CA" sz="2800" dirty="0" smtClean="0"/>
              <a:t>, celui de Norton lorsque R</a:t>
            </a:r>
            <a:r>
              <a:rPr lang="fr-CA" sz="2800" baseline="-25000" dirty="0" smtClean="0"/>
              <a:t>N</a:t>
            </a:r>
            <a:r>
              <a:rPr lang="fr-CA" sz="2800" dirty="0" smtClean="0"/>
              <a:t> est grand (&gt;M</a:t>
            </a:r>
            <a:r>
              <a:rPr lang="fr-CA" sz="2800" dirty="0" smtClean="0">
                <a:sym typeface="Symbol"/>
              </a:rPr>
              <a:t>)</a:t>
            </a:r>
            <a:endParaRPr lang="fr-CA" sz="2800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48391" y="1565471"/>
          <a:ext cx="2528063" cy="1911825"/>
        </p:xfrm>
        <a:graphic>
          <a:graphicData uri="http://schemas.openxmlformats.org/presentationml/2006/ole">
            <p:oleObj spid="_x0000_s11266" name="SmartDraw" r:id="rId3" imgW="2171520" imgH="1545120" progId="">
              <p:embed/>
            </p:oleObj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022761" y="1738648"/>
            <a:ext cx="3052831" cy="1825590"/>
            <a:chOff x="4512692" y="4641180"/>
            <a:chExt cx="2880320" cy="1619178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4512692" y="4750544"/>
            <a:ext cx="2880320" cy="1456316"/>
          </p:xfrm>
          <a:graphic>
            <a:graphicData uri="http://schemas.openxmlformats.org/presentationml/2006/ole">
              <p:oleObj spid="_x0000_s11267" name="SmartDraw" r:id="rId4" imgW="2587680" imgH="1307520" progId="">
                <p:embed/>
              </p:oleObj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639692" y="5295776"/>
              <a:ext cx="216024" cy="1637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fr-CA" sz="1200" b="1" smtClean="0"/>
                <a:t>N</a:t>
              </a:r>
              <a:endParaRPr lang="fr-CA" sz="1200" b="1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660232" y="5229200"/>
              <a:ext cx="648072" cy="2880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6619230" y="5987380"/>
              <a:ext cx="120993" cy="27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CA" sz="2000" b="0" smtClean="0">
                  <a:cs typeface="Times New Roman" pitchFamily="18" charset="0"/>
                </a:rPr>
                <a:t>•</a:t>
              </a:r>
              <a:endParaRPr lang="fr-CA" sz="2000" b="0"/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6788225" y="5878289"/>
              <a:ext cx="117969" cy="245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CA" smtClean="0"/>
                <a:t>B</a:t>
              </a:r>
              <a:endParaRPr lang="fr-CA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6606530" y="4641180"/>
              <a:ext cx="120993" cy="27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CA" sz="2000" b="0" smtClean="0">
                  <a:cs typeface="Times New Roman" pitchFamily="18" charset="0"/>
                </a:rPr>
                <a:t>•</a:t>
              </a:r>
              <a:endParaRPr lang="fr-CA" sz="2000" b="0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6771743" y="4646389"/>
              <a:ext cx="125532" cy="245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CA" smtClean="0"/>
                <a:t>A</a:t>
              </a:r>
              <a:endParaRPr lang="fr-CA"/>
            </a:p>
          </p:txBody>
        </p:sp>
      </p:grpSp>
      <p:sp>
        <p:nvSpPr>
          <p:cNvPr id="13" name="Left-Right Arrow 12"/>
          <p:cNvSpPr/>
          <p:nvPr/>
        </p:nvSpPr>
        <p:spPr>
          <a:xfrm>
            <a:off x="4081708" y="2641600"/>
            <a:ext cx="736600" cy="31750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Circuit source et circuit charge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smtClean="0"/>
          </a:p>
          <a:p>
            <a:endParaRPr lang="fr-CA" smtClean="0"/>
          </a:p>
          <a:p>
            <a:endParaRPr lang="fr-CA" smtClean="0"/>
          </a:p>
          <a:p>
            <a:endParaRPr lang="fr-CA" smtClean="0"/>
          </a:p>
          <a:p>
            <a:endParaRPr lang="fr-CA" smtClean="0"/>
          </a:p>
          <a:p>
            <a:endParaRPr lang="fr-CA" smtClean="0"/>
          </a:p>
          <a:p>
            <a:r>
              <a:rPr lang="fr-CA" sz="2800" smtClean="0"/>
              <a:t>Généralement V</a:t>
            </a:r>
            <a:r>
              <a:rPr lang="fr-CA" sz="2800" baseline="-25000" smtClean="0"/>
              <a:t>Th2</a:t>
            </a:r>
            <a:r>
              <a:rPr lang="fr-CA" sz="2800" smtClean="0"/>
              <a:t>=0 et les deux circuits forment un diviseur de tension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981200" y="1937909"/>
            <a:ext cx="1752600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CA" b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724400" y="1937909"/>
            <a:ext cx="1752600" cy="635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CA" b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505969" y="1953784"/>
            <a:ext cx="7872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CA" smtClean="0"/>
              <a:t>Circuit</a:t>
            </a:r>
          </a:p>
          <a:p>
            <a:pPr algn="ctr"/>
            <a:r>
              <a:rPr lang="fr-CA" smtClean="0"/>
              <a:t>1</a:t>
            </a:r>
            <a:endParaRPr lang="fr-CA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246764" y="1953784"/>
            <a:ext cx="7920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CA" smtClean="0"/>
              <a:t>Circuit</a:t>
            </a:r>
          </a:p>
          <a:p>
            <a:pPr algn="ctr"/>
            <a:r>
              <a:rPr lang="fr-CA" smtClean="0"/>
              <a:t>2</a:t>
            </a:r>
            <a:endParaRPr lang="fr-CA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3733800" y="201410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3733800" y="249670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083387" y="2191909"/>
            <a:ext cx="3898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CA" sz="3200" b="0" smtClean="0">
                <a:cs typeface="Times New Roman" pitchFamily="18" charset="0"/>
              </a:rPr>
              <a:t>•</a:t>
            </a:r>
            <a:endParaRPr lang="fr-CA" sz="3200" b="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4083387" y="1709309"/>
            <a:ext cx="3898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CA" sz="3200" b="0" smtClean="0">
                <a:cs typeface="Times New Roman" pitchFamily="18" charset="0"/>
              </a:rPr>
              <a:t>•</a:t>
            </a:r>
            <a:endParaRPr lang="fr-CA" sz="3200" b="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4108342" y="1647397"/>
            <a:ext cx="317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CA" sz="1800" smtClean="0"/>
              <a:t>A</a:t>
            </a:r>
            <a:endParaRPr lang="fr-CA" sz="1800"/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4112350" y="2077609"/>
            <a:ext cx="309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CA" sz="1800" smtClean="0"/>
              <a:t>B</a:t>
            </a:r>
            <a:endParaRPr lang="fr-CA" sz="180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4477703" y="3206149"/>
            <a:ext cx="1812554" cy="152090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021984" y="3161416"/>
            <a:ext cx="1812554" cy="152090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2255862" y="3116684"/>
          <a:ext cx="3917456" cy="1702628"/>
        </p:xfrm>
        <a:graphic>
          <a:graphicData uri="http://schemas.openxmlformats.org/presentationml/2006/ole">
            <p:oleObj spid="_x0000_s12290" name="SmartDraw" r:id="rId3" imgW="3136320" imgH="1783080" progId="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Transfert maximum</a:t>
            </a:r>
            <a:endParaRPr lang="fr-CA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2771104" y="1426335"/>
          <a:ext cx="3500907" cy="2042196"/>
        </p:xfrm>
        <a:graphic>
          <a:graphicData uri="http://schemas.openxmlformats.org/presentationml/2006/ole">
            <p:oleObj spid="_x0000_s13315" name="SmartDraw" r:id="rId3" imgW="3117960" imgH="1819440" progId="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4198513" y="1944710"/>
            <a:ext cx="631064" cy="347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3721995" y="2446986"/>
            <a:ext cx="631064" cy="347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5048519" y="2408350"/>
            <a:ext cx="631064" cy="347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5937161" y="1841679"/>
            <a:ext cx="631064" cy="347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5950041" y="2768958"/>
            <a:ext cx="631064" cy="347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5937160" y="2421228"/>
            <a:ext cx="373487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CA" smtClean="0"/>
              <a:t>R</a:t>
            </a:r>
            <a:r>
              <a:rPr lang="fr-CA" baseline="-25000" smtClean="0"/>
              <a:t>c</a:t>
            </a:r>
            <a:endParaRPr lang="fr-CA" baseline="-2500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4752304"/>
            <a:ext cx="8229600" cy="1373859"/>
          </a:xfrm>
        </p:spPr>
        <p:txBody>
          <a:bodyPr>
            <a:normAutofit/>
          </a:bodyPr>
          <a:lstStyle/>
          <a:p>
            <a:r>
              <a:rPr lang="fr-CA" sz="2800" smtClean="0"/>
              <a:t>V</a:t>
            </a:r>
            <a:r>
              <a:rPr lang="fr-CA" sz="2800" baseline="-25000" smtClean="0"/>
              <a:t>AB</a:t>
            </a:r>
            <a:r>
              <a:rPr lang="fr-CA" sz="2800" smtClean="0"/>
              <a:t> max quand R</a:t>
            </a:r>
            <a:r>
              <a:rPr lang="fr-CA" sz="2800" baseline="-25000" smtClean="0"/>
              <a:t>C</a:t>
            </a:r>
            <a:r>
              <a:rPr lang="fr-CA" sz="2800" smtClean="0"/>
              <a:t>&gt;&gt;R</a:t>
            </a:r>
            <a:r>
              <a:rPr lang="fr-CA" sz="2800" baseline="-25000" smtClean="0"/>
              <a:t>Th</a:t>
            </a:r>
            <a:r>
              <a:rPr lang="fr-CA" sz="2800" smtClean="0"/>
              <a:t>; P</a:t>
            </a:r>
            <a:r>
              <a:rPr lang="fr-CA" sz="2800" baseline="-25000" smtClean="0"/>
              <a:t>AB</a:t>
            </a:r>
            <a:r>
              <a:rPr lang="fr-CA" sz="2800" smtClean="0"/>
              <a:t> max quand R</a:t>
            </a:r>
            <a:r>
              <a:rPr lang="fr-CA" sz="2800" baseline="-25000" smtClean="0"/>
              <a:t>C</a:t>
            </a:r>
            <a:r>
              <a:rPr lang="fr-CA" sz="2800" smtClean="0"/>
              <a:t>=R</a:t>
            </a:r>
            <a:r>
              <a:rPr lang="fr-CA" sz="2800" baseline="-25000" smtClean="0"/>
              <a:t>Th</a:t>
            </a:r>
          </a:p>
          <a:p>
            <a:r>
              <a:rPr lang="fr-CA" sz="2800" smtClean="0"/>
              <a:t>Pour l’equivalent de Norton, I</a:t>
            </a:r>
            <a:r>
              <a:rPr lang="fr-CA" sz="2800" baseline="-25000" smtClean="0"/>
              <a:t>C</a:t>
            </a:r>
            <a:r>
              <a:rPr lang="fr-CA" sz="2800" smtClean="0"/>
              <a:t> max quand R</a:t>
            </a:r>
            <a:r>
              <a:rPr lang="fr-CA" sz="2800" baseline="-25000" smtClean="0"/>
              <a:t>C</a:t>
            </a:r>
            <a:r>
              <a:rPr lang="fr-CA" sz="2800" smtClean="0"/>
              <a:t>&lt;&lt;R</a:t>
            </a:r>
            <a:r>
              <a:rPr lang="fr-CA" sz="2800" baseline="-25000" smtClean="0"/>
              <a:t>N</a:t>
            </a:r>
            <a:endParaRPr lang="fr-CA" sz="2800" baseline="-25000"/>
          </a:p>
        </p:txBody>
      </p:sp>
      <p:graphicFrame>
        <p:nvGraphicFramePr>
          <p:cNvPr id="13317" name="Content Placeholder 11"/>
          <p:cNvGraphicFramePr>
            <a:graphicFrameLocks noChangeAspect="1"/>
          </p:cNvGraphicFramePr>
          <p:nvPr/>
        </p:nvGraphicFramePr>
        <p:xfrm>
          <a:off x="290513" y="3738563"/>
          <a:ext cx="8648700" cy="871537"/>
        </p:xfrm>
        <a:graphic>
          <a:graphicData uri="http://schemas.openxmlformats.org/presentationml/2006/ole">
            <p:oleObj spid="_x0000_s13317" name="Equation" r:id="rId4" imgW="478764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4828" cy="4525963"/>
          </a:xfrm>
        </p:spPr>
        <p:txBody>
          <a:bodyPr>
            <a:normAutofit/>
          </a:bodyPr>
          <a:lstStyle/>
          <a:p>
            <a:r>
              <a:rPr lang="fr-CA" sz="2800" dirty="0" smtClean="0"/>
              <a:t>Permettent de réduire un circuit électrique contenant un nombre arbitraire de composants à une source de courant ou de tension et une résistance </a:t>
            </a:r>
            <a:endParaRPr lang="fr-CA" sz="28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331639" y="4048546"/>
            <a:ext cx="1426021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696565" y="4284637"/>
            <a:ext cx="7872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CA" dirty="0" smtClean="0"/>
              <a:t>Circuit</a:t>
            </a:r>
            <a:endParaRPr lang="en-US" dirty="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2771800" y="4212628"/>
            <a:ext cx="36004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V="1">
            <a:off x="2771800" y="4788693"/>
            <a:ext cx="43204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987824" y="3921223"/>
            <a:ext cx="327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0">
                <a:cs typeface="Times New Roman" pitchFamily="18" charset="0"/>
              </a:rPr>
              <a:t>•</a:t>
            </a:r>
            <a:endParaRPr lang="en-US" sz="3200" b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987824" y="4505746"/>
            <a:ext cx="327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0">
                <a:cs typeface="Times New Roman" pitchFamily="18" charset="0"/>
              </a:rPr>
              <a:t>•</a:t>
            </a:r>
            <a:endParaRPr lang="en-US" sz="3200" b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152924" y="3956471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167212" y="4566071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B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902205" y="2860504"/>
          <a:ext cx="2308492" cy="1745776"/>
        </p:xfrm>
        <a:graphic>
          <a:graphicData uri="http://schemas.openxmlformats.org/presentationml/2006/ole">
            <p:oleObj spid="_x0000_s1027" name="SmartDraw" r:id="rId3" imgW="2171520" imgH="1545120" progId="">
              <p:embed/>
            </p:oleObj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4512692" y="4641180"/>
            <a:ext cx="2880320" cy="1653977"/>
            <a:chOff x="4512692" y="4641180"/>
            <a:chExt cx="2880320" cy="1653977"/>
          </a:xfrm>
        </p:grpSpPr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4512692" y="4750544"/>
            <a:ext cx="2880320" cy="1456316"/>
          </p:xfrm>
          <a:graphic>
            <a:graphicData uri="http://schemas.openxmlformats.org/presentationml/2006/ole">
              <p:oleObj spid="_x0000_s1028" name="SmartDraw" r:id="rId4" imgW="2587680" imgH="1307520" progId="">
                <p:embed/>
              </p:oleObj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4639692" y="5295776"/>
              <a:ext cx="21602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CA" sz="1200" b="1" dirty="0" smtClean="0"/>
                <a:t>N</a:t>
              </a:r>
              <a:endParaRPr lang="en-US" sz="1200" b="1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660232" y="5229200"/>
              <a:ext cx="648072" cy="2880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6615607" y="5987380"/>
              <a:ext cx="1282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0" dirty="0">
                  <a:cs typeface="Times New Roman" pitchFamily="18" charset="0"/>
                </a:rPr>
                <a:t>•</a:t>
              </a:r>
              <a:endParaRPr lang="en-US" sz="2000" b="0" dirty="0"/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6784692" y="5878289"/>
              <a:ext cx="1250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6602907" y="4641180"/>
              <a:ext cx="1282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0" dirty="0">
                  <a:cs typeface="Times New Roman" pitchFamily="18" charset="0"/>
                </a:rPr>
                <a:t>•</a:t>
              </a:r>
              <a:endParaRPr lang="en-US" sz="2000" b="0" dirty="0"/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6767984" y="4646389"/>
              <a:ext cx="1330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3683000" y="43307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657600" y="3848100"/>
            <a:ext cx="1041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Théorème</a:t>
            </a:r>
            <a:r>
              <a:rPr lang="en-CA" dirty="0" smtClean="0"/>
              <a:t> de </a:t>
            </a:r>
            <a:r>
              <a:rPr lang="en-CA" dirty="0" err="1" smtClean="0"/>
              <a:t>Thévenin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31200" cy="4525963"/>
          </a:xfrm>
        </p:spPr>
        <p:txBody>
          <a:bodyPr>
            <a:normAutofit/>
          </a:bodyPr>
          <a:lstStyle/>
          <a:p>
            <a:r>
              <a:rPr lang="fr-CA" sz="2800" dirty="0" smtClean="0"/>
              <a:t>Le Théorème de </a:t>
            </a:r>
            <a:r>
              <a:rPr lang="fr-CA" sz="2800" dirty="0" err="1" smtClean="0"/>
              <a:t>Thévenin</a:t>
            </a:r>
            <a:r>
              <a:rPr lang="fr-CA" sz="2800" dirty="0" smtClean="0"/>
              <a:t> permet la substitution suivante :</a:t>
            </a:r>
          </a:p>
          <a:p>
            <a:endParaRPr lang="fr-CA" sz="2800" dirty="0" smtClean="0"/>
          </a:p>
          <a:p>
            <a:pPr>
              <a:spcBef>
                <a:spcPts val="0"/>
              </a:spcBef>
              <a:buNone/>
            </a:pPr>
            <a:endParaRPr lang="fr-CA" sz="2800" dirty="0" smtClean="0"/>
          </a:p>
          <a:p>
            <a:pPr>
              <a:buNone/>
            </a:pPr>
            <a:r>
              <a:rPr lang="fr-CA" sz="2800" dirty="0" smtClean="0"/>
              <a:t>	Partant du circuit initial :</a:t>
            </a:r>
          </a:p>
          <a:p>
            <a:pPr lvl="1"/>
            <a:r>
              <a:rPr lang="fr-CA" sz="2400" dirty="0" smtClean="0"/>
              <a:t>V</a:t>
            </a:r>
            <a:r>
              <a:rPr lang="fr-CA" sz="1800" baseline="-25000" dirty="0" smtClean="0"/>
              <a:t>TH </a:t>
            </a:r>
            <a:r>
              <a:rPr lang="fr-CA" sz="1800" dirty="0" smtClean="0"/>
              <a:t> </a:t>
            </a:r>
            <a:r>
              <a:rPr lang="fr-CA" sz="2400" dirty="0" smtClean="0"/>
              <a:t>= tension mesurée entre A et B</a:t>
            </a:r>
          </a:p>
          <a:p>
            <a:pPr lvl="1"/>
            <a:r>
              <a:rPr lang="fr-CA" sz="2400" dirty="0" smtClean="0"/>
              <a:t>R</a:t>
            </a:r>
            <a:r>
              <a:rPr lang="fr-CA" sz="2400" baseline="-25000" dirty="0" smtClean="0"/>
              <a:t>TH</a:t>
            </a:r>
            <a:r>
              <a:rPr lang="fr-CA" sz="2400" dirty="0" smtClean="0"/>
              <a:t> = résistance mesurée entre A et B en l’absence de toute source idéale de tension ou de courant</a:t>
            </a:r>
          </a:p>
          <a:p>
            <a:pPr lvl="2"/>
            <a:r>
              <a:rPr lang="fr-CA" sz="2000" i="1" dirty="0" smtClean="0"/>
              <a:t>On annule une source de tension en reliant ses bornes </a:t>
            </a:r>
          </a:p>
          <a:p>
            <a:pPr lvl="2"/>
            <a:r>
              <a:rPr lang="fr-CA" sz="2000" i="1" dirty="0" smtClean="0"/>
              <a:t>On annule une source de courant en l`enlevant du circuit</a:t>
            </a:r>
            <a:endParaRPr lang="fr-CA" sz="3600" i="1" dirty="0" smtClean="0"/>
          </a:p>
          <a:p>
            <a:endParaRPr lang="fr-CA" sz="2800" dirty="0" smtClean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87500" y="2730500"/>
            <a:ext cx="1752600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112269" y="2847975"/>
            <a:ext cx="7872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Circuit</a:t>
            </a:r>
            <a:endParaRPr lang="en-US" dirty="0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3340100" y="28067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3340100" y="3276600"/>
            <a:ext cx="520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721100" y="2984500"/>
            <a:ext cx="327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0" dirty="0">
                <a:cs typeface="Times New Roman" pitchFamily="18" charset="0"/>
              </a:rPr>
              <a:t>•</a:t>
            </a:r>
            <a:endParaRPr lang="en-US" sz="3200" b="0" dirty="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721100" y="2501900"/>
            <a:ext cx="327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0">
                <a:cs typeface="Times New Roman" pitchFamily="18" charset="0"/>
              </a:rPr>
              <a:t>•</a:t>
            </a:r>
            <a:endParaRPr lang="en-US" sz="3200" b="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3698875" y="24399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3705225" y="2870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/>
              <a:t>B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547555" y="2127502"/>
          <a:ext cx="2224081" cy="1682498"/>
        </p:xfrm>
        <a:graphic>
          <a:graphicData uri="http://schemas.openxmlformats.org/presentationml/2006/ole">
            <p:oleObj spid="_x0000_s2051" name="SmartDraw" r:id="rId3" imgW="2171520" imgH="1545120" progId="">
              <p:embed/>
            </p:oleObj>
          </a:graphicData>
        </a:graphic>
      </p:graphicFrame>
      <p:sp>
        <p:nvSpPr>
          <p:cNvPr id="35" name="Left-Right Arrow 34"/>
          <p:cNvSpPr/>
          <p:nvPr/>
        </p:nvSpPr>
        <p:spPr>
          <a:xfrm>
            <a:off x="4521200" y="2895600"/>
            <a:ext cx="736600" cy="31750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Exemple</a:t>
            </a:r>
            <a:r>
              <a:rPr lang="en-CA" dirty="0" smtClean="0"/>
              <a:t> de </a:t>
            </a:r>
            <a:r>
              <a:rPr lang="en-CA" dirty="0" err="1" smtClean="0"/>
              <a:t>détemination</a:t>
            </a:r>
            <a:r>
              <a:rPr lang="en-CA" dirty="0" smtClean="0"/>
              <a:t> de R</a:t>
            </a:r>
            <a:r>
              <a:rPr lang="en-CA" baseline="-25000" dirty="0" smtClean="0"/>
              <a:t>TH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56100"/>
            <a:ext cx="8229600" cy="17700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dirty="0" smtClean="0"/>
              <a:t>	</a:t>
            </a:r>
            <a:r>
              <a:rPr lang="en-CA" sz="2400" dirty="0" err="1" smtClean="0"/>
              <a:t>R</a:t>
            </a:r>
            <a:r>
              <a:rPr lang="en-CA" sz="2400" baseline="-25000" dirty="0" err="1" smtClean="0"/>
              <a:t>Th</a:t>
            </a:r>
            <a:r>
              <a:rPr lang="en-CA" sz="2400" dirty="0" smtClean="0"/>
              <a:t> = ( (R</a:t>
            </a:r>
            <a:r>
              <a:rPr lang="en-CA" sz="2400" baseline="-25000" dirty="0" smtClean="0"/>
              <a:t>1</a:t>
            </a:r>
            <a:r>
              <a:rPr lang="en-CA" sz="2400" dirty="0" smtClean="0"/>
              <a:t>//R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) + R</a:t>
            </a:r>
            <a:r>
              <a:rPr lang="en-CA" sz="2400" baseline="-25000" dirty="0" smtClean="0"/>
              <a:t>3</a:t>
            </a:r>
            <a:r>
              <a:rPr lang="en-CA" sz="2400" dirty="0" smtClean="0"/>
              <a:t>) ) // R</a:t>
            </a:r>
            <a:r>
              <a:rPr lang="en-CA" sz="2400" baseline="-25000" dirty="0" smtClean="0"/>
              <a:t>4</a:t>
            </a:r>
            <a:endParaRPr lang="en-US" sz="2400" baseline="-250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8000" y="1828800"/>
          <a:ext cx="3789334" cy="2180424"/>
        </p:xfrm>
        <a:graphic>
          <a:graphicData uri="http://schemas.openxmlformats.org/presentationml/2006/ole">
            <p:oleObj spid="_x0000_s3074" name="SmartDraw" r:id="rId3" imgW="4046040" imgH="2327040" progId="">
              <p:embed/>
            </p:oleObj>
          </a:graphicData>
        </a:graphic>
      </p:graphicFrame>
      <p:sp>
        <p:nvSpPr>
          <p:cNvPr id="5" name="Right Arrow 4"/>
          <p:cNvSpPr/>
          <p:nvPr/>
        </p:nvSpPr>
        <p:spPr>
          <a:xfrm>
            <a:off x="4457700" y="3124200"/>
            <a:ext cx="482600" cy="2413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20204" y="2108200"/>
          <a:ext cx="3868209" cy="1866900"/>
        </p:xfrm>
        <a:graphic>
          <a:graphicData uri="http://schemas.openxmlformats.org/presentationml/2006/ole">
            <p:oleObj spid="_x0000_s3075" name="SmartDraw" r:id="rId4" imgW="3657600" imgH="176472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Exemple d’équivalent de Thévenin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CA" sz="2800" smtClean="0"/>
              <a:t>Considérer le circuit suivant avec et sans charge :</a:t>
            </a:r>
          </a:p>
          <a:p>
            <a:endParaRPr lang="fr-CA" sz="2800" smtClean="0"/>
          </a:p>
          <a:p>
            <a:endParaRPr lang="fr-CA" sz="2800" smtClean="0"/>
          </a:p>
          <a:p>
            <a:endParaRPr lang="fr-CA" sz="2800" smtClean="0"/>
          </a:p>
          <a:p>
            <a:pPr>
              <a:spcAft>
                <a:spcPts val="600"/>
              </a:spcAft>
            </a:pPr>
            <a:r>
              <a:rPr lang="fr-CA" sz="2800" smtClean="0"/>
              <a:t>Dans le version sans charge, aucun courant ne circule dans la résistance de 4</a:t>
            </a:r>
            <a:r>
              <a:rPr lang="fr-CA" sz="2800" smtClean="0">
                <a:sym typeface="Symbol"/>
              </a:rPr>
              <a:t> . On a donc </a:t>
            </a:r>
            <a:r>
              <a:rPr lang="fr-CA" sz="2800" smtClean="0"/>
              <a:t>un simple diviseur de tension et  </a:t>
            </a:r>
          </a:p>
          <a:p>
            <a:r>
              <a:rPr lang="fr-CA" sz="2800" smtClean="0"/>
              <a:t>On a pour R</a:t>
            </a:r>
            <a:r>
              <a:rPr lang="fr-CA" sz="2800" baseline="-25000" smtClean="0"/>
              <a:t>Th</a:t>
            </a:r>
            <a:r>
              <a:rPr lang="fr-CA" sz="2800" smtClean="0"/>
              <a:t>                                    d’où </a:t>
            </a:r>
            <a:endParaRPr lang="fr-CA" sz="2800" baseline="-2500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01700" y="2120900"/>
          <a:ext cx="3365500" cy="1462189"/>
        </p:xfrm>
        <a:graphic>
          <a:graphicData uri="http://schemas.openxmlformats.org/presentationml/2006/ole">
            <p:oleObj spid="_x0000_s4098" name="SmartDraw" r:id="rId3" imgW="3620880" imgH="1572480" progId="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905500" y="5534024"/>
            <a:ext cx="3162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44500" algn="l"/>
              </a:tabLst>
            </a:pPr>
            <a:r>
              <a:rPr lang="fr-CA" sz="2000" smtClean="0"/>
              <a:t>R</a:t>
            </a:r>
            <a:r>
              <a:rPr lang="fr-CA" sz="2000" baseline="-25000" smtClean="0"/>
              <a:t>TH</a:t>
            </a:r>
            <a:r>
              <a:rPr lang="fr-CA" sz="2000" smtClean="0"/>
              <a:t> =  12</a:t>
            </a:r>
            <a:r>
              <a:rPr lang="fr-CA" sz="2000" smtClean="0">
                <a:sym typeface="Symbol"/>
              </a:rPr>
              <a:t></a:t>
            </a:r>
            <a:r>
              <a:rPr lang="fr-CA" sz="2000" smtClean="0"/>
              <a:t>||6</a:t>
            </a:r>
            <a:r>
              <a:rPr lang="fr-CA" sz="2000" smtClean="0">
                <a:sym typeface="Symbol"/>
              </a:rPr>
              <a:t> </a:t>
            </a:r>
            <a:r>
              <a:rPr lang="fr-CA" sz="2000" smtClean="0"/>
              <a:t>  +  4 </a:t>
            </a:r>
            <a:r>
              <a:rPr lang="fr-CA" sz="2000" smtClean="0">
                <a:sym typeface="Symbol"/>
              </a:rPr>
              <a:t></a:t>
            </a:r>
            <a:r>
              <a:rPr lang="fr-CA" sz="2000" smtClean="0"/>
              <a:t>         	=   8 </a:t>
            </a:r>
            <a:r>
              <a:rPr lang="fr-CA" sz="2000" smtClean="0">
                <a:sym typeface="Symbol" pitchFamily="18" charset="2"/>
              </a:rPr>
              <a:t></a:t>
            </a:r>
            <a:endParaRPr lang="fr-CA" sz="2000"/>
          </a:p>
        </p:txBody>
      </p:sp>
      <p:grpSp>
        <p:nvGrpSpPr>
          <p:cNvPr id="9" name="Group 8"/>
          <p:cNvGrpSpPr/>
          <p:nvPr/>
        </p:nvGrpSpPr>
        <p:grpSpPr>
          <a:xfrm>
            <a:off x="2870200" y="5016500"/>
            <a:ext cx="2931631" cy="1409700"/>
            <a:chOff x="1981200" y="2133600"/>
            <a:chExt cx="4904234" cy="2565400"/>
          </a:xfrm>
        </p:grpSpPr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1981200" y="2133600"/>
            <a:ext cx="4616450" cy="2565400"/>
          </p:xfrm>
          <a:graphic>
            <a:graphicData uri="http://schemas.openxmlformats.org/presentationml/2006/ole">
              <p:oleObj spid="_x0000_s4102" name="SmartDraw" r:id="rId4" imgW="2829960" imgH="1572480" progId="">
                <p:embed/>
              </p:oleObj>
            </a:graphicData>
          </a:graphic>
        </p:graphicFrame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H="1">
              <a:off x="5508104" y="3501008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CA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6084168" y="2936876"/>
              <a:ext cx="801266" cy="672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CA" smtClean="0"/>
                <a:t>R</a:t>
              </a:r>
              <a:r>
                <a:rPr lang="fr-CA" baseline="-25000" smtClean="0"/>
                <a:t>TH</a:t>
              </a:r>
              <a:endParaRPr lang="fr-CA"/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156075" y="4470400"/>
          <a:ext cx="3560763" cy="685800"/>
        </p:xfrm>
        <a:graphic>
          <a:graphicData uri="http://schemas.openxmlformats.org/presentationml/2006/ole">
            <p:oleObj spid="_x0000_s4103" name="Equation" r:id="rId5" imgW="2044440" imgH="39348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940158" y="2150772"/>
            <a:ext cx="2768957" cy="1365160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Exemple d’équivalent de Thévenin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4800"/>
            <a:ext cx="8229600" cy="4551363"/>
          </a:xfrm>
        </p:spPr>
        <p:txBody>
          <a:bodyPr>
            <a:normAutofit/>
          </a:bodyPr>
          <a:lstStyle/>
          <a:p>
            <a:r>
              <a:rPr lang="fr-CA" sz="2800" dirty="0" smtClean="0"/>
              <a:t>D’où</a:t>
            </a:r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r>
              <a:rPr lang="fr-CA" sz="2800" dirty="0" smtClean="0"/>
              <a:t>Partant de </a:t>
            </a:r>
            <a:r>
              <a:rPr lang="fr-CA" sz="2800" dirty="0" smtClean="0"/>
              <a:t>l’équivalent </a:t>
            </a:r>
            <a:r>
              <a:rPr lang="fr-CA" sz="2800" dirty="0" smtClean="0"/>
              <a:t>de </a:t>
            </a:r>
            <a:r>
              <a:rPr lang="fr-CA" sz="2800" dirty="0" err="1" smtClean="0"/>
              <a:t>Thévenin</a:t>
            </a:r>
            <a:r>
              <a:rPr lang="fr-CA" sz="2800" dirty="0" smtClean="0"/>
              <a:t>, on peut facilement déterminer la tension et le courant de charge, ainsi que la puissance qui y est dissipée :</a:t>
            </a:r>
          </a:p>
          <a:p>
            <a:pPr lvl="1"/>
            <a:endParaRPr lang="fr-CA" sz="24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96900" y="1981200"/>
          <a:ext cx="3891702" cy="1690688"/>
        </p:xfrm>
        <a:graphic>
          <a:graphicData uri="http://schemas.openxmlformats.org/presentationml/2006/ole">
            <p:oleObj spid="_x0000_s5122" name="SmartDraw" r:id="rId3" imgW="3620880" imgH="1572480" progId="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448299" y="1663701"/>
          <a:ext cx="3294745" cy="1921934"/>
        </p:xfrm>
        <a:graphic>
          <a:graphicData uri="http://schemas.openxmlformats.org/presentationml/2006/ole">
            <p:oleObj spid="_x0000_s5123" name="SmartDraw" r:id="rId4" imgW="3117960" imgH="1819440" progId="">
              <p:embed/>
            </p:oleObj>
          </a:graphicData>
        </a:graphic>
      </p:graphicFrame>
      <p:sp>
        <p:nvSpPr>
          <p:cNvPr id="6" name="Left-Right Arrow 5"/>
          <p:cNvSpPr/>
          <p:nvPr/>
        </p:nvSpPr>
        <p:spPr>
          <a:xfrm>
            <a:off x="4635500" y="2641600"/>
            <a:ext cx="736600" cy="31750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39889" y="5124450"/>
          <a:ext cx="6934814" cy="704850"/>
        </p:xfrm>
        <a:graphic>
          <a:graphicData uri="http://schemas.openxmlformats.org/presentationml/2006/ole">
            <p:oleObj spid="_x0000_s5124" name="Equation" r:id="rId5" imgW="38732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Théorème de Norton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31200" cy="4525963"/>
          </a:xfrm>
        </p:spPr>
        <p:txBody>
          <a:bodyPr>
            <a:normAutofit lnSpcReduction="10000"/>
          </a:bodyPr>
          <a:lstStyle/>
          <a:p>
            <a:r>
              <a:rPr lang="fr-CA" sz="2800" smtClean="0"/>
              <a:t>Le Théorème de Norton permet la substitution suivante :</a:t>
            </a:r>
          </a:p>
          <a:p>
            <a:endParaRPr lang="fr-CA" sz="2800" smtClean="0"/>
          </a:p>
          <a:p>
            <a:pPr>
              <a:spcBef>
                <a:spcPts val="0"/>
              </a:spcBef>
              <a:buNone/>
            </a:pPr>
            <a:endParaRPr lang="fr-CA" sz="2800" smtClean="0"/>
          </a:p>
          <a:p>
            <a:pPr>
              <a:spcBef>
                <a:spcPts val="0"/>
              </a:spcBef>
              <a:buNone/>
            </a:pPr>
            <a:endParaRPr lang="fr-CA" sz="2800" smtClean="0"/>
          </a:p>
          <a:p>
            <a:pPr>
              <a:buNone/>
            </a:pPr>
            <a:r>
              <a:rPr lang="fr-CA" sz="2800" smtClean="0"/>
              <a:t>	Où, partant du circuit initial :</a:t>
            </a:r>
          </a:p>
          <a:p>
            <a:pPr lvl="1"/>
            <a:r>
              <a:rPr lang="fr-CA" sz="2400" smtClean="0"/>
              <a:t>I</a:t>
            </a:r>
            <a:r>
              <a:rPr lang="fr-CA" sz="1800" baseline="-25000" smtClean="0"/>
              <a:t>N </a:t>
            </a:r>
            <a:r>
              <a:rPr lang="fr-CA" sz="1800" smtClean="0"/>
              <a:t> </a:t>
            </a:r>
            <a:r>
              <a:rPr lang="fr-CA" sz="2400" smtClean="0"/>
              <a:t>= Courant de court-circuit entre A et B (en les reliant )</a:t>
            </a:r>
          </a:p>
          <a:p>
            <a:pPr lvl="2"/>
            <a:r>
              <a:rPr lang="fr-CA" sz="2000" smtClean="0"/>
              <a:t>Peut être trouvé facilement si on connait l’équivalent de Thévenin:</a:t>
            </a:r>
          </a:p>
          <a:p>
            <a:pPr lvl="2">
              <a:buNone/>
            </a:pPr>
            <a:r>
              <a:rPr lang="fr-CA" sz="2000" smtClean="0"/>
              <a:t>		        (et vice-versa!)</a:t>
            </a:r>
          </a:p>
          <a:p>
            <a:pPr lvl="1">
              <a:spcBef>
                <a:spcPts val="0"/>
              </a:spcBef>
            </a:pPr>
            <a:endParaRPr lang="fr-CA" sz="2400" smtClean="0"/>
          </a:p>
          <a:p>
            <a:pPr lvl="1"/>
            <a:r>
              <a:rPr lang="fr-CA" sz="2400" smtClean="0"/>
              <a:t>R</a:t>
            </a:r>
            <a:r>
              <a:rPr lang="fr-CA" sz="2400" baseline="-25000" smtClean="0"/>
              <a:t>N</a:t>
            </a:r>
            <a:r>
              <a:rPr lang="fr-CA" sz="2400" smtClean="0"/>
              <a:t>= R</a:t>
            </a:r>
            <a:r>
              <a:rPr lang="fr-CA" sz="2400" baseline="-25000" smtClean="0"/>
              <a:t>Th</a:t>
            </a:r>
          </a:p>
          <a:p>
            <a:pPr lvl="2">
              <a:buNone/>
            </a:pPr>
            <a:endParaRPr lang="fr-CA" sz="2400" smtClean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409700" y="2946400"/>
            <a:ext cx="1752600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CA" b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934469" y="3063875"/>
            <a:ext cx="7872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CA" smtClean="0"/>
              <a:t>Circuit</a:t>
            </a:r>
            <a:endParaRPr lang="fr-CA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3162300" y="302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3162300" y="3492500"/>
            <a:ext cx="520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511887" y="3200400"/>
            <a:ext cx="3898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CA" sz="3200" b="0" smtClean="0">
                <a:cs typeface="Times New Roman" pitchFamily="18" charset="0"/>
              </a:rPr>
              <a:t>•</a:t>
            </a:r>
            <a:endParaRPr lang="fr-CA" sz="3200" b="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511887" y="2717800"/>
            <a:ext cx="3898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CA" sz="3200" b="0" smtClean="0">
                <a:cs typeface="Times New Roman" pitchFamily="18" charset="0"/>
              </a:rPr>
              <a:t>•</a:t>
            </a:r>
            <a:endParaRPr lang="fr-CA" sz="3200" b="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3536842" y="2655888"/>
            <a:ext cx="317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CA" sz="1800" smtClean="0"/>
              <a:t>A</a:t>
            </a:r>
            <a:endParaRPr lang="fr-CA" sz="1800"/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3540850" y="3086100"/>
            <a:ext cx="309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CA" sz="1800" smtClean="0"/>
              <a:t>B</a:t>
            </a:r>
            <a:endParaRPr lang="fr-CA" sz="1800"/>
          </a:p>
        </p:txBody>
      </p:sp>
      <p:sp>
        <p:nvSpPr>
          <p:cNvPr id="35" name="Left-Right Arrow 34"/>
          <p:cNvSpPr/>
          <p:nvPr/>
        </p:nvSpPr>
        <p:spPr>
          <a:xfrm>
            <a:off x="4343400" y="3111500"/>
            <a:ext cx="736600" cy="31750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pSp>
        <p:nvGrpSpPr>
          <p:cNvPr id="14" name="Group 13"/>
          <p:cNvGrpSpPr/>
          <p:nvPr/>
        </p:nvGrpSpPr>
        <p:grpSpPr>
          <a:xfrm>
            <a:off x="5528692" y="2494880"/>
            <a:ext cx="2880320" cy="1653977"/>
            <a:chOff x="4512692" y="4641180"/>
            <a:chExt cx="2880320" cy="1653977"/>
          </a:xfrm>
        </p:grpSpPr>
        <p:graphicFrame>
          <p:nvGraphicFramePr>
            <p:cNvPr id="15" name="Object 4"/>
            <p:cNvGraphicFramePr>
              <a:graphicFrameLocks noChangeAspect="1"/>
            </p:cNvGraphicFramePr>
            <p:nvPr/>
          </p:nvGraphicFramePr>
          <p:xfrm>
            <a:off x="4512692" y="4750544"/>
            <a:ext cx="2880320" cy="1456316"/>
          </p:xfrm>
          <a:graphic>
            <a:graphicData uri="http://schemas.openxmlformats.org/presentationml/2006/ole">
              <p:oleObj spid="_x0000_s6147" name="SmartDraw" r:id="rId3" imgW="2587680" imgH="1307520" progId="">
                <p:embed/>
              </p:oleObj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4639692" y="5295776"/>
              <a:ext cx="21602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fr-CA" sz="1200" b="1" smtClean="0"/>
                <a:t>N</a:t>
              </a:r>
              <a:endParaRPr lang="fr-CA" sz="1200" b="1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660232" y="5229200"/>
              <a:ext cx="648072" cy="2880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6615607" y="5987380"/>
              <a:ext cx="1282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CA" sz="2000" b="0" smtClean="0">
                  <a:cs typeface="Times New Roman" pitchFamily="18" charset="0"/>
                </a:rPr>
                <a:t>•</a:t>
              </a:r>
              <a:endParaRPr lang="fr-CA" sz="2000" b="0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6784692" y="5878289"/>
              <a:ext cx="1250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CA" smtClean="0"/>
                <a:t>B</a:t>
              </a:r>
              <a:endParaRPr lang="fr-CA"/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6602907" y="4641180"/>
              <a:ext cx="1282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CA" sz="2000" b="0" smtClean="0">
                  <a:cs typeface="Times New Roman" pitchFamily="18" charset="0"/>
                </a:rPr>
                <a:t>•</a:t>
              </a:r>
              <a:endParaRPr lang="fr-CA" sz="2000" b="0"/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6767984" y="4646389"/>
              <a:ext cx="1330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CA" smtClean="0"/>
                <a:t>A</a:t>
              </a:r>
              <a:endParaRPr lang="fr-CA"/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549400" y="4813299"/>
          <a:ext cx="1003300" cy="741569"/>
        </p:xfrm>
        <a:graphic>
          <a:graphicData uri="http://schemas.openxmlformats.org/presentationml/2006/ole">
            <p:oleObj spid="_x0000_s6148" name="Equation" r:id="rId4" imgW="5839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Exemple d’équivalent de Norton</a:t>
            </a:r>
            <a:endParaRPr lang="fr-CA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01700" y="2120900"/>
          <a:ext cx="3365500" cy="1462189"/>
        </p:xfrm>
        <a:graphic>
          <a:graphicData uri="http://schemas.openxmlformats.org/presentationml/2006/ole">
            <p:oleObj spid="_x0000_s7170" name="SmartDraw" r:id="rId3" imgW="3620880" imgH="1572480" progId="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105400" y="2108200"/>
          <a:ext cx="3240161" cy="1500187"/>
        </p:xfrm>
        <a:graphic>
          <a:graphicData uri="http://schemas.openxmlformats.org/presentationml/2006/ole">
            <p:oleObj spid="_x0000_s7171" name="SmartDraw" r:id="rId4" imgW="3396960" imgH="157248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475038" y="4681538"/>
          <a:ext cx="1589946" cy="895014"/>
        </p:xfrm>
        <a:graphic>
          <a:graphicData uri="http://schemas.openxmlformats.org/presentationml/2006/ole">
            <p:oleObj spid="_x0000_s7173" name="Equation" r:id="rId5" imgW="1130040" imgH="634680" progId="Equation.3">
              <p:embed/>
            </p:oleObj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8254997" y="2446866"/>
            <a:ext cx="15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407397" y="2446866"/>
            <a:ext cx="8467" cy="93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16897" y="3386666"/>
            <a:ext cx="177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394708" y="2638427"/>
            <a:ext cx="4106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44500" algn="l"/>
              </a:tabLst>
            </a:pPr>
            <a:r>
              <a:rPr lang="fr-CA" sz="1400" smtClean="0">
                <a:solidFill>
                  <a:srgbClr val="FF0000"/>
                </a:solidFill>
              </a:rPr>
              <a:t>I</a:t>
            </a:r>
            <a:r>
              <a:rPr lang="fr-CA" sz="1400" baseline="-25000" smtClean="0">
                <a:solidFill>
                  <a:srgbClr val="FF0000"/>
                </a:solidFill>
              </a:rPr>
              <a:t>N</a:t>
            </a:r>
            <a:endParaRPr lang="fr-CA" sz="1400">
              <a:solidFill>
                <a:srgbClr val="FF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71501" y="4186767"/>
            <a:ext cx="2908708" cy="1697565"/>
            <a:chOff x="825501" y="4186767"/>
            <a:chExt cx="2908708" cy="1697565"/>
          </a:xfrm>
        </p:grpSpPr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825501" y="4186767"/>
            <a:ext cx="2908708" cy="1697565"/>
          </p:xfrm>
          <a:graphic>
            <a:graphicData uri="http://schemas.openxmlformats.org/presentationml/2006/ole">
              <p:oleObj spid="_x0000_s7175" name="SmartDraw" r:id="rId6" imgW="3117960" imgH="1819440" progId="">
                <p:embed/>
              </p:oleObj>
            </a:graphicData>
          </a:graphic>
        </p:graphicFrame>
        <p:grpSp>
          <p:nvGrpSpPr>
            <p:cNvPr id="26" name="Group 25"/>
            <p:cNvGrpSpPr/>
            <p:nvPr/>
          </p:nvGrpSpPr>
          <p:grpSpPr>
            <a:xfrm>
              <a:off x="2743200" y="4428067"/>
              <a:ext cx="973667" cy="1430866"/>
              <a:chOff x="2743200" y="4428067"/>
              <a:chExt cx="973667" cy="143086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3191933" y="4428067"/>
                <a:ext cx="524934" cy="14308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743200" y="4902200"/>
                <a:ext cx="524934" cy="4656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CA" sz="2800" smtClean="0"/>
              <a:t>Considérer le circuit suivant avec et sans charge :</a:t>
            </a:r>
          </a:p>
          <a:p>
            <a:endParaRPr lang="fr-CA" sz="2800" smtClean="0"/>
          </a:p>
          <a:p>
            <a:endParaRPr lang="fr-CA" sz="2800" smtClean="0"/>
          </a:p>
          <a:p>
            <a:endParaRPr lang="fr-CA" sz="2800" smtClean="0"/>
          </a:p>
          <a:p>
            <a:pPr>
              <a:spcAft>
                <a:spcPts val="600"/>
              </a:spcAft>
            </a:pPr>
            <a:r>
              <a:rPr lang="fr-CA" sz="2800" smtClean="0"/>
              <a:t>I</a:t>
            </a:r>
            <a:r>
              <a:rPr lang="fr-CA" sz="2800" baseline="-25000" smtClean="0"/>
              <a:t>N</a:t>
            </a:r>
            <a:r>
              <a:rPr lang="fr-CA" sz="2800" smtClean="0"/>
              <a:t> et R</a:t>
            </a:r>
            <a:r>
              <a:rPr lang="fr-CA" sz="2800" baseline="-25000" smtClean="0"/>
              <a:t>N</a:t>
            </a:r>
            <a:r>
              <a:rPr lang="fr-CA" sz="2800" smtClean="0"/>
              <a:t> par l’équivalent de Thévenin</a:t>
            </a:r>
          </a:p>
          <a:p>
            <a:pPr>
              <a:buNone/>
            </a:pPr>
            <a:r>
              <a:rPr lang="fr-CA" sz="2800" baseline="-25000" smtClean="0"/>
              <a:t>				Par conséquent :</a:t>
            </a:r>
            <a:endParaRPr lang="fr-CA" sz="2800" baseline="-25000"/>
          </a:p>
        </p:txBody>
      </p:sp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5638799" y="4402104"/>
          <a:ext cx="2685545" cy="1269777"/>
        </p:xfrm>
        <a:graphic>
          <a:graphicData uri="http://schemas.openxmlformats.org/presentationml/2006/ole">
            <p:oleObj spid="_x0000_s7176" name="SmartDraw" r:id="rId7" imgW="2587680" imgH="1307520" progId="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588001" y="4877496"/>
            <a:ext cx="404494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CA" sz="1200" b="1" smtClean="0"/>
              <a:t>1.25A</a:t>
            </a:r>
            <a:endParaRPr lang="fr-CA" sz="1200" b="1"/>
          </a:p>
        </p:txBody>
      </p:sp>
      <p:sp>
        <p:nvSpPr>
          <p:cNvPr id="31" name="Rounded Rectangle 30"/>
          <p:cNvSpPr/>
          <p:nvPr/>
        </p:nvSpPr>
        <p:spPr>
          <a:xfrm>
            <a:off x="7641117" y="4819449"/>
            <a:ext cx="604248" cy="2511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7595173" y="5480514"/>
            <a:ext cx="1282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fr-CA" sz="2000" b="0" smtClean="0">
                <a:cs typeface="Times New Roman" pitchFamily="18" charset="0"/>
              </a:rPr>
              <a:t>•</a:t>
            </a:r>
            <a:endParaRPr lang="fr-CA" sz="2000" b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7752933" y="5385396"/>
            <a:ext cx="1250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fr-CA" smtClean="0"/>
              <a:t>B</a:t>
            </a:r>
            <a:endParaRPr lang="fr-CA"/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7583332" y="4306748"/>
            <a:ext cx="1282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fr-CA" sz="2000" b="0" smtClean="0">
                <a:cs typeface="Times New Roman" pitchFamily="18" charset="0"/>
              </a:rPr>
              <a:t>•</a:t>
            </a:r>
            <a:endParaRPr lang="fr-CA" sz="2000" b="0"/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7737084" y="4311290"/>
            <a:ext cx="133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fr-CA" smtClean="0"/>
              <a:t>A</a:t>
            </a:r>
            <a:endParaRPr lang="fr-CA"/>
          </a:p>
        </p:txBody>
      </p:sp>
      <p:sp>
        <p:nvSpPr>
          <p:cNvPr id="36" name="TextBox 35"/>
          <p:cNvSpPr txBox="1"/>
          <p:nvPr/>
        </p:nvSpPr>
        <p:spPr>
          <a:xfrm>
            <a:off x="7357536" y="4869032"/>
            <a:ext cx="404494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CA" sz="1200" b="1" smtClean="0"/>
              <a:t>8</a:t>
            </a:r>
            <a:r>
              <a:rPr lang="fr-CA" sz="1200" b="1" smtClean="0">
                <a:sym typeface="Symbol"/>
              </a:rPr>
              <a:t></a:t>
            </a:r>
            <a:endParaRPr lang="fr-CA" sz="1200" b="1"/>
          </a:p>
        </p:txBody>
      </p:sp>
      <p:sp>
        <p:nvSpPr>
          <p:cNvPr id="37" name="Rectangle 36"/>
          <p:cNvSpPr/>
          <p:nvPr/>
        </p:nvSpPr>
        <p:spPr>
          <a:xfrm>
            <a:off x="940158" y="2150772"/>
            <a:ext cx="2768957" cy="1365160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Exemple application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800" dirty="0" smtClean="0"/>
              <a:t>Trouver </a:t>
            </a:r>
            <a:r>
              <a:rPr lang="fr-CA" sz="2800" dirty="0" smtClean="0"/>
              <a:t>les </a:t>
            </a:r>
            <a:r>
              <a:rPr lang="fr-CA" sz="2800" dirty="0" smtClean="0"/>
              <a:t>équivalents </a:t>
            </a:r>
            <a:r>
              <a:rPr lang="fr-CA" sz="2800" dirty="0" smtClean="0"/>
              <a:t>de </a:t>
            </a:r>
            <a:r>
              <a:rPr lang="fr-CA" sz="2800" dirty="0" err="1" smtClean="0"/>
              <a:t>Thévenin</a:t>
            </a:r>
            <a:r>
              <a:rPr lang="fr-CA" sz="2800" dirty="0" smtClean="0"/>
              <a:t> et de Norton entre les points A et B du circuit :</a:t>
            </a:r>
          </a:p>
          <a:p>
            <a:endParaRPr lang="fr-CA" dirty="0" smtClean="0"/>
          </a:p>
          <a:p>
            <a:pPr>
              <a:buNone/>
            </a:pPr>
            <a:r>
              <a:rPr lang="fr-CA" dirty="0" smtClean="0"/>
              <a:t>							</a:t>
            </a:r>
            <a:r>
              <a:rPr lang="fr-CA" sz="2400" dirty="0" smtClean="0"/>
              <a:t>V</a:t>
            </a:r>
            <a:r>
              <a:rPr lang="fr-CA" sz="2400" baseline="-25000" dirty="0" smtClean="0"/>
              <a:t>TH</a:t>
            </a:r>
            <a:r>
              <a:rPr lang="fr-CA" sz="2400" dirty="0" smtClean="0"/>
              <a:t>=31V</a:t>
            </a:r>
          </a:p>
          <a:p>
            <a:pPr>
              <a:buNone/>
            </a:pPr>
            <a:r>
              <a:rPr lang="fr-CA" sz="2400" dirty="0" smtClean="0"/>
              <a:t>							R</a:t>
            </a:r>
            <a:r>
              <a:rPr lang="fr-CA" sz="2400" baseline="-25000" dirty="0" smtClean="0"/>
              <a:t>TH</a:t>
            </a:r>
            <a:r>
              <a:rPr lang="fr-CA" sz="2400" dirty="0" smtClean="0"/>
              <a:t>=R</a:t>
            </a:r>
            <a:r>
              <a:rPr lang="fr-CA" sz="2400" baseline="-25000" dirty="0" smtClean="0"/>
              <a:t>N</a:t>
            </a:r>
            <a:r>
              <a:rPr lang="fr-CA" sz="2400" dirty="0" smtClean="0"/>
              <a:t>= 14</a:t>
            </a:r>
            <a:r>
              <a:rPr lang="fr-CA" sz="2400" dirty="0" smtClean="0">
                <a:sym typeface="Symbol"/>
              </a:rPr>
              <a:t></a:t>
            </a:r>
          </a:p>
          <a:p>
            <a:pPr>
              <a:buNone/>
            </a:pPr>
            <a:r>
              <a:rPr lang="fr-CA" sz="2400" dirty="0" smtClean="0">
                <a:sym typeface="Symbol"/>
              </a:rPr>
              <a:t>							I</a:t>
            </a:r>
            <a:r>
              <a:rPr lang="fr-CA" sz="2400" baseline="-25000" dirty="0" smtClean="0">
                <a:sym typeface="Symbol"/>
              </a:rPr>
              <a:t>N</a:t>
            </a:r>
            <a:r>
              <a:rPr lang="fr-CA" sz="2400" dirty="0" smtClean="0">
                <a:sym typeface="Symbol"/>
              </a:rPr>
              <a:t>=31/14A</a:t>
            </a:r>
            <a:endParaRPr lang="fr-CA" sz="2400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140853" y="2927373"/>
          <a:ext cx="4114800" cy="2490787"/>
        </p:xfrm>
        <a:graphic>
          <a:graphicData uri="http://schemas.openxmlformats.org/presentationml/2006/ole">
            <p:oleObj spid="_x0000_s8194" name="SmartDraw" r:id="rId3" imgW="3648240" imgH="2208240" progId="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09588" y="5510213"/>
          <a:ext cx="7956550" cy="704850"/>
        </p:xfrm>
        <a:graphic>
          <a:graphicData uri="http://schemas.openxmlformats.org/presentationml/2006/ole">
            <p:oleObj spid="_x0000_s8195" name="Equation" r:id="rId4" imgW="44449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343</Words>
  <Application>Microsoft Office PowerPoint</Application>
  <PresentationFormat>On-screen Show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SmartDraw</vt:lpstr>
      <vt:lpstr>Equation</vt:lpstr>
      <vt:lpstr>Circuits équivalents  de Thévenin et de Norton</vt:lpstr>
      <vt:lpstr>Introduction</vt:lpstr>
      <vt:lpstr>Théorème de Thévenin</vt:lpstr>
      <vt:lpstr>Exemple de détemination de RTH</vt:lpstr>
      <vt:lpstr>Exemple d’équivalent de Thévenin</vt:lpstr>
      <vt:lpstr>Exemple d’équivalent de Thévenin</vt:lpstr>
      <vt:lpstr>Théorème de Norton</vt:lpstr>
      <vt:lpstr>Exemple d’équivalent de Norton</vt:lpstr>
      <vt:lpstr>Exemple application</vt:lpstr>
      <vt:lpstr>Circuits avec sources dépendantes</vt:lpstr>
      <vt:lpstr>Circuits avec sources dépendantes</vt:lpstr>
      <vt:lpstr>Conversion Thévenin-Norton</vt:lpstr>
      <vt:lpstr>Circuit source et circuit charge</vt:lpstr>
      <vt:lpstr>Transfert maximum</vt:lpstr>
    </vt:vector>
  </TitlesOfParts>
  <Company>UQAM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Equivalent de Thévenin et de Norton</dc:title>
  <dc:creator>Boukadoum, A. Mounir</dc:creator>
  <cp:lastModifiedBy>Boukadoum, A. Mounir</cp:lastModifiedBy>
  <cp:revision>73</cp:revision>
  <dcterms:created xsi:type="dcterms:W3CDTF">2012-10-23T13:33:58Z</dcterms:created>
  <dcterms:modified xsi:type="dcterms:W3CDTF">2012-10-24T21:07:48Z</dcterms:modified>
</cp:coreProperties>
</file>