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8" r:id="rId2"/>
    <p:sldId id="319" r:id="rId3"/>
    <p:sldId id="320" r:id="rId4"/>
    <p:sldId id="321" r:id="rId5"/>
    <p:sldId id="322" r:id="rId6"/>
    <p:sldId id="323" r:id="rId7"/>
    <p:sldId id="325" r:id="rId8"/>
    <p:sldId id="326" r:id="rId9"/>
    <p:sldId id="327" r:id="rId10"/>
    <p:sldId id="328" r:id="rId11"/>
    <p:sldId id="330" r:id="rId12"/>
    <p:sldId id="334" r:id="rId13"/>
    <p:sldId id="33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22313-480E-4604-B4A2-3EC7AA39C46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3F74D-0BFE-461D-B00F-EB5ED6771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i="1" dirty="0" smtClean="0">
                <a:solidFill>
                  <a:schemeClr val="bg1">
                    <a:lumMod val="75000"/>
                  </a:schemeClr>
                </a:solidFill>
              </a:rPr>
              <a:t>Adapté de sources sur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4A415-6B8B-4F90-BE64-A015FB0F576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377D-2A91-4777-A443-B299980E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71600" y="2435225"/>
            <a:ext cx="741682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Le </a:t>
            </a:r>
            <a:r>
              <a:rPr lang="en-US" sz="4400" dirty="0" err="1" smtClean="0"/>
              <a:t>principe</a:t>
            </a:r>
            <a:r>
              <a:rPr lang="en-US" sz="4400" dirty="0" smtClean="0"/>
              <a:t> de superposition</a:t>
            </a:r>
          </a:p>
          <a:p>
            <a:pPr algn="ctr"/>
            <a:r>
              <a:rPr lang="en-CA" sz="4400" dirty="0" err="1" smtClean="0"/>
              <a:t>ou</a:t>
            </a:r>
            <a:endParaRPr lang="en-CA" sz="4400" dirty="0" smtClean="0"/>
          </a:p>
          <a:p>
            <a:pPr algn="ctr"/>
            <a:r>
              <a:rPr lang="en-CA" sz="4400" dirty="0" err="1" smtClean="0"/>
              <a:t>Diviser</a:t>
            </a:r>
            <a:r>
              <a:rPr lang="en-CA" sz="4400" dirty="0" smtClean="0"/>
              <a:t> pour </a:t>
            </a:r>
            <a:r>
              <a:rPr lang="en-CA" sz="4400" dirty="0" err="1" smtClean="0"/>
              <a:t>régner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077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fr-CA" sz="2800" dirty="0" smtClean="0"/>
              <a:t>La relation d’entrée-sortie est linéaire!</a:t>
            </a:r>
          </a:p>
          <a:p>
            <a:pPr marL="728663" lvl="1" indent="-271463">
              <a:buFont typeface="Arial" pitchFamily="34" charset="0"/>
              <a:buChar char="•"/>
            </a:pPr>
            <a:r>
              <a:rPr lang="fr-CA" sz="2000" dirty="0" smtClean="0"/>
              <a:t>En général, les circuits auxquels s’applique la loi d’ohm sont linéaires ou à linéarité incrémentale </a:t>
            </a:r>
            <a:endParaRPr lang="fr-CA" sz="2000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83568" y="3645024"/>
          <a:ext cx="4114800" cy="1919288"/>
        </p:xfrm>
        <a:graphic>
          <a:graphicData uri="http://schemas.openxmlformats.org/presentationml/2006/ole">
            <p:oleObj spid="_x0000_s69634" name="SmartDraw" r:id="rId3" imgW="3657600" imgH="1706760" progId="SmartDraw.2">
              <p:embed/>
            </p:oleObj>
          </a:graphicData>
        </a:graphic>
      </p:graphicFrame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323528" y="260350"/>
            <a:ext cx="864096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txBody>
          <a:bodyPr/>
          <a:lstStyle/>
          <a:p>
            <a:r>
              <a:rPr lang="en-US" sz="4000" dirty="0" smtClean="0"/>
              <a:t>Comment savoir </a:t>
            </a:r>
            <a:r>
              <a:rPr lang="en-US" sz="4000" dirty="0" err="1" smtClean="0"/>
              <a:t>si</a:t>
            </a:r>
            <a:r>
              <a:rPr lang="en-US" sz="4000" dirty="0" smtClean="0"/>
              <a:t> </a:t>
            </a:r>
            <a:r>
              <a:rPr lang="en-US" sz="4000" dirty="0" smtClean="0"/>
              <a:t>un </a:t>
            </a:r>
            <a:r>
              <a:rPr lang="en-US" sz="4000" dirty="0" smtClean="0"/>
              <a:t>circuit </a:t>
            </a:r>
            <a:r>
              <a:rPr lang="en-US" sz="4000" dirty="0" err="1" smtClean="0"/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linéaire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076056" y="3717032"/>
          <a:ext cx="3320840" cy="1008112"/>
        </p:xfrm>
        <a:graphic>
          <a:graphicData uri="http://schemas.openxmlformats.org/presentationml/2006/ole">
            <p:oleObj spid="_x0000_s69635" name="Equation" r:id="rId4" imgW="1422360" imgH="431640" progId="Equation.DSMT4">
              <p:embed/>
            </p:oleObj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76056" y="4869160"/>
            <a:ext cx="3540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fr-CA" sz="2800" dirty="0" smtClean="0"/>
              <a:t>La relation est de la forme </a:t>
            </a:r>
            <a:r>
              <a:rPr lang="fr-CA" sz="2800" i="1" dirty="0" smtClean="0"/>
              <a:t>y</a:t>
            </a:r>
            <a:r>
              <a:rPr lang="fr-CA" sz="2800" dirty="0" smtClean="0"/>
              <a:t>=k</a:t>
            </a:r>
            <a:r>
              <a:rPr lang="fr-CA" sz="2800" dirty="0" smtClean="0">
                <a:sym typeface="Symbol"/>
              </a:rPr>
              <a:t></a:t>
            </a:r>
            <a:r>
              <a:rPr lang="fr-CA" sz="2800" i="1" dirty="0" smtClean="0"/>
              <a:t>x</a:t>
            </a:r>
            <a:endParaRPr lang="fr-CA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412875"/>
            <a:ext cx="85834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7188" indent="-357188">
              <a:spcAft>
                <a:spcPts val="600"/>
              </a:spcAft>
              <a:buFont typeface="Arial" pitchFamily="34" charset="0"/>
              <a:buChar char="•"/>
            </a:pPr>
            <a:r>
              <a:rPr lang="fr-CA" sz="2800" dirty="0" smtClean="0"/>
              <a:t>Procédure</a:t>
            </a:r>
          </a:p>
          <a:p>
            <a:pPr marL="814388" lvl="1" indent="-357188">
              <a:spcAft>
                <a:spcPts val="600"/>
              </a:spcAft>
              <a:buFont typeface="+mj-lt"/>
              <a:buAutoNum type="arabicPeriod"/>
            </a:pPr>
            <a:r>
              <a:rPr lang="fr-CA" sz="2400" dirty="0" smtClean="0"/>
              <a:t>On considère l’effet de chaque source à tour de rôle, en annulant les autres sources à chaque fois</a:t>
            </a:r>
          </a:p>
          <a:p>
            <a:pPr marL="1271588" lvl="2" indent="-357188">
              <a:spcAft>
                <a:spcPts val="600"/>
              </a:spcAft>
              <a:buFont typeface="Arial" pitchFamily="34" charset="0"/>
              <a:buChar char="•"/>
            </a:pPr>
            <a:r>
              <a:rPr lang="fr-CA" dirty="0" smtClean="0"/>
              <a:t>Une source de tension est annulée par un court-circuit et une source de courant par un circuit-ouvert</a:t>
            </a:r>
          </a:p>
          <a:p>
            <a:pPr marL="814388" lvl="1" indent="-357188">
              <a:spcAft>
                <a:spcPts val="600"/>
              </a:spcAft>
              <a:buFont typeface="+mj-lt"/>
              <a:buAutoNum type="arabicPeriod"/>
            </a:pPr>
            <a:r>
              <a:rPr lang="fr-CA" sz="2400" dirty="0" smtClean="0"/>
              <a:t>On additionne les résultats</a:t>
            </a:r>
          </a:p>
          <a:p>
            <a:pPr marL="357188" indent="-357188">
              <a:spcAft>
                <a:spcPts val="600"/>
              </a:spcAft>
              <a:buFont typeface="Arial" pitchFamily="34" charset="0"/>
              <a:buChar char="•"/>
            </a:pPr>
            <a:endParaRPr lang="fr-CA" sz="2400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75656" y="4149080"/>
          <a:ext cx="2822676" cy="1656184"/>
        </p:xfrm>
        <a:graphic>
          <a:graphicData uri="http://schemas.openxmlformats.org/presentationml/2006/ole">
            <p:oleObj spid="_x0000_s71682" name="SmartDraw" r:id="rId3" imgW="3386160" imgH="1987200" progId="SmartDraw.2">
              <p:embed/>
            </p:oleObj>
          </a:graphicData>
        </a:graphic>
      </p:graphicFrame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323528" y="260350"/>
            <a:ext cx="864096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txBody>
          <a:bodyPr/>
          <a:lstStyle/>
          <a:p>
            <a:pPr algn="ctr"/>
            <a:r>
              <a:rPr lang="en-US" sz="4000" dirty="0" smtClean="0"/>
              <a:t>Principe de superposition</a:t>
            </a:r>
            <a:endParaRPr lang="en-US" sz="4000" dirty="0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5436096" y="3429000"/>
          <a:ext cx="2736304" cy="1608975"/>
        </p:xfrm>
        <a:graphic>
          <a:graphicData uri="http://schemas.openxmlformats.org/presentationml/2006/ole">
            <p:oleObj spid="_x0000_s71683" name="SmartDraw" r:id="rId4" imgW="2773440" imgH="1630440" progId="SmartDraw.2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5940152" y="5013177"/>
          <a:ext cx="2238128" cy="1584176"/>
        </p:xfrm>
        <a:graphic>
          <a:graphicData uri="http://schemas.openxmlformats.org/presentationml/2006/ole">
            <p:oleObj spid="_x0000_s71684" name="SmartDraw" r:id="rId5" imgW="2316240" imgH="1639800" progId="SmartDraw.2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4788024" y="508518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67944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 = I</a:t>
            </a:r>
            <a:r>
              <a:rPr lang="en-CA" b="1" baseline="-25000" dirty="0" smtClean="0"/>
              <a:t>1 </a:t>
            </a:r>
            <a:r>
              <a:rPr lang="en-CA" b="1" dirty="0" smtClean="0"/>
              <a:t>+ I</a:t>
            </a:r>
            <a:r>
              <a:rPr lang="en-CA" b="1" baseline="-25000" dirty="0" smtClean="0"/>
              <a:t>2</a:t>
            </a:r>
            <a:endParaRPr lang="en-US" b="1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17525" y="828675"/>
            <a:ext cx="6777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Example :</a:t>
            </a:r>
            <a:r>
              <a:rPr lang="en-US" sz="1800" dirty="0" smtClean="0"/>
              <a:t>   </a:t>
            </a:r>
            <a:r>
              <a:rPr lang="en-US" dirty="0" err="1" smtClean="0"/>
              <a:t>Trouver</a:t>
            </a:r>
            <a:r>
              <a:rPr lang="en-US" dirty="0" smtClean="0"/>
              <a:t> I par superposition </a:t>
            </a:r>
            <a:r>
              <a:rPr lang="en-US" dirty="0" err="1" smtClean="0"/>
              <a:t>dans</a:t>
            </a:r>
            <a:r>
              <a:rPr lang="en-US" dirty="0" smtClean="0"/>
              <a:t> le circuit </a:t>
            </a:r>
            <a:r>
              <a:rPr lang="en-US" dirty="0" err="1" smtClean="0"/>
              <a:t>ci-dessous</a:t>
            </a:r>
            <a:endParaRPr lang="en-US" dirty="0"/>
          </a:p>
        </p:txBody>
      </p:sp>
      <p:graphicFrame>
        <p:nvGraphicFramePr>
          <p:cNvPr id="25600" name="Object 0"/>
          <p:cNvGraphicFramePr>
            <a:graphicFrameLocks noChangeAspect="1"/>
          </p:cNvGraphicFramePr>
          <p:nvPr/>
        </p:nvGraphicFramePr>
        <p:xfrm>
          <a:off x="914400" y="1676400"/>
          <a:ext cx="6477000" cy="2771775"/>
        </p:xfrm>
        <a:graphic>
          <a:graphicData uri="http://schemas.openxmlformats.org/presentationml/2006/ole">
            <p:oleObj spid="_x0000_s75778" name="SmartDraw" r:id="rId3" imgW="4059720" imgH="1737360" progId="SmartDraw.2">
              <p:embed/>
            </p:oleObj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27584" y="4869160"/>
            <a:ext cx="741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annule</a:t>
            </a:r>
            <a:r>
              <a:rPr lang="en-US" dirty="0" smtClean="0"/>
              <a:t> I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calculer</a:t>
            </a:r>
            <a:r>
              <a:rPr lang="en-US" dirty="0" smtClean="0"/>
              <a:t> le courant </a:t>
            </a:r>
            <a:r>
              <a:rPr lang="en-US" dirty="0" err="1" smtClean="0"/>
              <a:t>dans</a:t>
            </a:r>
            <a:r>
              <a:rPr lang="en-US" dirty="0" smtClean="0"/>
              <a:t> la résistance de 6 </a:t>
            </a:r>
            <a:r>
              <a:rPr lang="en-US" dirty="0" smtClean="0">
                <a:sym typeface="Symbol" pitchFamily="18" charset="2"/>
              </a:rPr>
              <a:t>. </a:t>
            </a:r>
            <a:r>
              <a:rPr lang="en-US" dirty="0" err="1" smtClean="0">
                <a:sym typeface="Symbol" pitchFamily="18" charset="2"/>
              </a:rPr>
              <a:t>Ensuite</a:t>
            </a:r>
            <a:r>
              <a:rPr lang="en-US" dirty="0" smtClean="0">
                <a:sym typeface="Symbol" pitchFamily="18" charset="2"/>
              </a:rPr>
              <a:t>, on </a:t>
            </a:r>
            <a:r>
              <a:rPr lang="en-US" dirty="0" err="1" smtClean="0">
                <a:sym typeface="Symbol" pitchFamily="18" charset="2"/>
              </a:rPr>
              <a:t>annule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S </a:t>
            </a:r>
            <a:r>
              <a:rPr lang="en-US" dirty="0" smtClean="0"/>
              <a:t>et on </a:t>
            </a:r>
            <a:r>
              <a:rPr lang="en-US" dirty="0" err="1" smtClean="0"/>
              <a:t>calcule</a:t>
            </a:r>
            <a:r>
              <a:rPr lang="en-US" dirty="0" smtClean="0"/>
              <a:t> à </a:t>
            </a:r>
            <a:r>
              <a:rPr lang="en-US" dirty="0" err="1" smtClean="0"/>
              <a:t>noveau</a:t>
            </a:r>
            <a:r>
              <a:rPr lang="en-US" dirty="0" smtClean="0"/>
              <a:t> le courant </a:t>
            </a:r>
            <a:r>
              <a:rPr lang="en-US" dirty="0" err="1" smtClean="0"/>
              <a:t>dans</a:t>
            </a:r>
            <a:r>
              <a:rPr lang="en-US" dirty="0" smtClean="0"/>
              <a:t> la résistance. 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égal</a:t>
            </a:r>
            <a:r>
              <a:rPr lang="en-US" dirty="0" smtClean="0"/>
              <a:t> à la </a:t>
            </a:r>
            <a:r>
              <a:rPr lang="en-US" dirty="0" err="1" smtClean="0"/>
              <a:t>somme</a:t>
            </a:r>
            <a:r>
              <a:rPr lang="en-US" dirty="0" smtClean="0"/>
              <a:t> des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courants</a:t>
            </a:r>
            <a:r>
              <a:rPr lang="en-US" dirty="0" smtClean="0"/>
              <a:t> </a:t>
            </a:r>
            <a:r>
              <a:rPr lang="en-US" dirty="0" err="1" smtClean="0"/>
              <a:t>trouvés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837184" y="1187460"/>
          <a:ext cx="3411376" cy="1820416"/>
        </p:xfrm>
        <a:graphic>
          <a:graphicData uri="http://schemas.openxmlformats.org/presentationml/2006/ole">
            <p:oleObj spid="_x0000_s76802" name="SmartDraw" r:id="rId3" imgW="3255120" imgH="1737360" progId="SmartDraw.2">
              <p:embed/>
            </p:oleObj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797624" y="1835532"/>
            <a:ext cx="1363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I</a:t>
            </a:r>
            <a:r>
              <a:rPr lang="en-US" sz="2800" baseline="-25000" dirty="0"/>
              <a:t>Vs </a:t>
            </a:r>
            <a:r>
              <a:rPr lang="en-US" sz="2800" dirty="0"/>
              <a:t>=  3 A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685056" y="3131676"/>
          <a:ext cx="3568824" cy="1705872"/>
        </p:xfrm>
        <a:graphic>
          <a:graphicData uri="http://schemas.openxmlformats.org/presentationml/2006/ole">
            <p:oleObj spid="_x0000_s76803" name="SmartDraw" r:id="rId4" imgW="3099600" imgH="1482840" progId="SmartDraw.2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5797624" y="3347700"/>
          <a:ext cx="2086744" cy="833675"/>
        </p:xfrm>
        <a:graphic>
          <a:graphicData uri="http://schemas.openxmlformats.org/presentationml/2006/ole">
            <p:oleObj spid="_x0000_s76804" name="Equation" r:id="rId5" imgW="1079280" imgH="431640" progId="Equation.DSMT4">
              <p:embed/>
            </p:oleObj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45296" y="5075892"/>
            <a:ext cx="3030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Courant total :  </a:t>
            </a:r>
            <a:r>
              <a:rPr lang="en-US" dirty="0"/>
              <a:t>I = I</a:t>
            </a:r>
            <a:r>
              <a:rPr lang="en-US" baseline="-25000" dirty="0"/>
              <a:t>S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baseline="-25000" dirty="0" err="1"/>
              <a:t>vs</a:t>
            </a:r>
            <a:r>
              <a:rPr lang="en-US" dirty="0"/>
              <a:t> = 5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Principe de superposition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Permet de représenter l’effet global de sources multiples dans un circuit en une somme d’actions individuelles</a:t>
            </a:r>
          </a:p>
          <a:p>
            <a:r>
              <a:rPr lang="fr-CA" dirty="0" smtClean="0"/>
              <a:t>Applicable uniquement aux circuits linéaires</a:t>
            </a:r>
          </a:p>
          <a:p>
            <a:pPr lvl="1"/>
            <a:r>
              <a:rPr lang="fr-CA" dirty="0" smtClean="0"/>
              <a:t>Circuits possédant les deux propriétés suivantes :</a:t>
            </a:r>
          </a:p>
          <a:p>
            <a:pPr lvl="2"/>
            <a:r>
              <a:rPr lang="fr-CA" dirty="0" err="1" smtClean="0"/>
              <a:t>Homogéneité</a:t>
            </a:r>
            <a:endParaRPr lang="fr-CA" dirty="0" smtClean="0"/>
          </a:p>
          <a:p>
            <a:pPr lvl="2"/>
            <a:r>
              <a:rPr lang="fr-CA" dirty="0" err="1" smtClean="0"/>
              <a:t>Additivitié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E979-308D-41F8-B845-2728AF8E426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fr-CA" dirty="0"/>
              <a:t>Homogénéité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9984"/>
            <a:ext cx="8001000" cy="1905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CA" dirty="0" smtClean="0">
                <a:cs typeface="Times" charset="0"/>
              </a:rPr>
              <a:t>Un système est  </a:t>
            </a:r>
            <a:r>
              <a:rPr lang="fr-CA" i="1" dirty="0" smtClean="0">
                <a:cs typeface="Times" charset="0"/>
              </a:rPr>
              <a:t>homogène</a:t>
            </a:r>
            <a:r>
              <a:rPr lang="fr-CA" dirty="0" smtClean="0">
                <a:cs typeface="Times" charset="0"/>
              </a:rPr>
              <a:t> si la multiplication de l’entrée par une constante multiplie la sortie par la même constante</a:t>
            </a:r>
          </a:p>
          <a:p>
            <a:pPr algn="just">
              <a:lnSpc>
                <a:spcPct val="120000"/>
              </a:lnSpc>
            </a:pPr>
            <a:r>
              <a:rPr lang="fr-CA" dirty="0" smtClean="0">
                <a:cs typeface="Times" charset="0"/>
              </a:rPr>
              <a:t>On peut alors utiliser une source étalon; déterminer la sortie correspondante et généraliser le résultat à une entrée arbitraire par proportionnalité</a:t>
            </a:r>
            <a:endParaRPr lang="fr-CA" dirty="0">
              <a:cs typeface="Times" charset="0"/>
            </a:endParaRPr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3187700"/>
            <a:ext cx="4305300" cy="2984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B9A8-2C56-4A4A-80BF-D2D91E0194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dirty="0" err="1"/>
              <a:t>Additivité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8001000" cy="4965576"/>
          </a:xfrm>
        </p:spPr>
        <p:txBody>
          <a:bodyPr>
            <a:normAutofit/>
          </a:bodyPr>
          <a:lstStyle/>
          <a:p>
            <a:r>
              <a:rPr lang="fr-CA" sz="2400" dirty="0" smtClean="0"/>
              <a:t>Un système est </a:t>
            </a:r>
            <a:r>
              <a:rPr lang="fr-CA" sz="2400" i="1" dirty="0" smtClean="0"/>
              <a:t>additif </a:t>
            </a:r>
            <a:r>
              <a:rPr lang="fr-CA" sz="2400" dirty="0" smtClean="0"/>
              <a:t>si sa réponse à la somme de deux valeurs d’entrée arbitraires et égale à la somme des sorties respectives obtenues</a:t>
            </a:r>
          </a:p>
          <a:p>
            <a:r>
              <a:rPr lang="fr-CA" sz="2400" dirty="0" smtClean="0"/>
              <a:t>Permet de déterminer l’effet d’une entrée complexe, décomposable en composants plus simples, en sommant les effets de composants</a:t>
            </a:r>
            <a:endParaRPr lang="fr-CA" dirty="0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5292" y="3645024"/>
            <a:ext cx="4559116" cy="297428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539552" y="2996952"/>
            <a:ext cx="7920880" cy="122413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467544" y="1412776"/>
            <a:ext cx="8209607" cy="503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CA" sz="2800" dirty="0" smtClean="0"/>
              <a:t>Un système est </a:t>
            </a:r>
            <a:r>
              <a:rPr lang="fr-CA" sz="2800" i="1" dirty="0" smtClean="0"/>
              <a:t>linéaire</a:t>
            </a:r>
            <a:r>
              <a:rPr lang="fr-CA" sz="2800" dirty="0" smtClean="0"/>
              <a:t> s’il est homogène et additif :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fr-CA" sz="2800" dirty="0" smtClean="0">
                <a:sym typeface="Symbol" pitchFamily="18" charset="2"/>
              </a:rPr>
              <a:t>k</a:t>
            </a:r>
            <a:r>
              <a:rPr lang="fr-CA" sz="2800" dirty="0" smtClean="0">
                <a:sym typeface="Symbol"/>
              </a:rPr>
              <a:t></a:t>
            </a:r>
            <a:r>
              <a:rPr lang="fr-CA" sz="2800" i="1" dirty="0" smtClean="0"/>
              <a:t>x</a:t>
            </a:r>
            <a:r>
              <a:rPr lang="fr-CA" sz="2800" baseline="-25000" dirty="0" smtClean="0"/>
              <a:t>1</a:t>
            </a:r>
            <a:r>
              <a:rPr lang="fr-CA" sz="2800" dirty="0" smtClean="0"/>
              <a:t>(</a:t>
            </a:r>
            <a:r>
              <a:rPr lang="fr-CA" sz="2800" i="1" dirty="0" smtClean="0"/>
              <a:t>t</a:t>
            </a:r>
            <a:r>
              <a:rPr lang="fr-CA" sz="2800" dirty="0" smtClean="0"/>
              <a:t>) + </a:t>
            </a:r>
            <a:r>
              <a:rPr lang="fr-CA" sz="2800" i="1" dirty="0" smtClean="0"/>
              <a:t>x</a:t>
            </a:r>
            <a:r>
              <a:rPr lang="fr-CA" sz="2800" baseline="-25000" dirty="0" smtClean="0"/>
              <a:t>2</a:t>
            </a:r>
            <a:r>
              <a:rPr lang="fr-CA" sz="2800" dirty="0" smtClean="0"/>
              <a:t>(</a:t>
            </a:r>
            <a:r>
              <a:rPr lang="fr-CA" sz="2800" i="1" dirty="0" smtClean="0"/>
              <a:t>t</a:t>
            </a:r>
            <a:r>
              <a:rPr lang="fr-CA" sz="2800" dirty="0" smtClean="0"/>
              <a:t>) </a:t>
            </a:r>
            <a:r>
              <a:rPr lang="fr-CA" sz="2800" dirty="0" smtClean="0">
                <a:sym typeface="Symbol"/>
              </a:rPr>
              <a:t></a:t>
            </a:r>
            <a:r>
              <a:rPr lang="fr-CA" sz="2800" dirty="0" smtClean="0"/>
              <a:t> </a:t>
            </a:r>
            <a:r>
              <a:rPr lang="fr-CA" sz="2800" dirty="0" smtClean="0">
                <a:sym typeface="Symbol" pitchFamily="18" charset="2"/>
              </a:rPr>
              <a:t>k</a:t>
            </a:r>
            <a:r>
              <a:rPr lang="fr-CA" sz="2800" dirty="0" smtClean="0">
                <a:sym typeface="Symbol"/>
              </a:rPr>
              <a:t></a:t>
            </a:r>
            <a:r>
              <a:rPr lang="fr-CA" sz="2800" i="1" dirty="0" smtClean="0">
                <a:sym typeface="Symbol"/>
              </a:rPr>
              <a:t>y</a:t>
            </a:r>
            <a:r>
              <a:rPr lang="fr-CA" sz="2800" baseline="-25000" dirty="0" smtClean="0"/>
              <a:t>1</a:t>
            </a:r>
            <a:r>
              <a:rPr lang="fr-CA" sz="2800" dirty="0" smtClean="0"/>
              <a:t>(</a:t>
            </a:r>
            <a:r>
              <a:rPr lang="fr-CA" sz="2800" i="1" dirty="0" smtClean="0"/>
              <a:t>t</a:t>
            </a:r>
            <a:r>
              <a:rPr lang="fr-CA" sz="2800" dirty="0" smtClean="0"/>
              <a:t>) + </a:t>
            </a:r>
            <a:r>
              <a:rPr lang="fr-CA" sz="2800" i="1" dirty="0" smtClean="0"/>
              <a:t>y</a:t>
            </a:r>
            <a:r>
              <a:rPr lang="fr-CA" sz="2800" baseline="-25000" dirty="0" smtClean="0"/>
              <a:t>2</a:t>
            </a:r>
            <a:r>
              <a:rPr lang="fr-CA" sz="2800" dirty="0" smtClean="0"/>
              <a:t>(</a:t>
            </a:r>
            <a:r>
              <a:rPr lang="fr-CA" sz="2800" i="1" dirty="0" smtClean="0"/>
              <a:t>t</a:t>
            </a:r>
            <a:r>
              <a:rPr lang="fr-CA" sz="2800" dirty="0" smtClean="0"/>
              <a:t>)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fr-CA" sz="2800" dirty="0" smtClean="0">
                <a:sym typeface="Symbol" pitchFamily="18" charset="2"/>
              </a:rPr>
              <a:t>k</a:t>
            </a:r>
            <a:r>
              <a:rPr lang="fr-CA" sz="2800" dirty="0" smtClean="0"/>
              <a:t> = constante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CA" sz="2800" dirty="0" smtClean="0"/>
              <a:t>La linéarité d’un circuit permet de déterminer l’effet de sources multiples s’y trouvant par une somme pondérée d’effets individuels, plus faciles à connaître</a:t>
            </a:r>
            <a:endParaRPr lang="fr-CA" sz="24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CA" sz="2800" dirty="0" smtClean="0"/>
              <a:t>Souvent, un système non linéaire peut être considéré linéaire lorsque soumis à des excitations de faible amplitude </a:t>
            </a:r>
            <a:r>
              <a:rPr lang="fr-CA" sz="2000" dirty="0" smtClean="0"/>
              <a:t>(se rappeler les séries de Taylor)</a:t>
            </a:r>
            <a:endParaRPr lang="fr-CA" sz="2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FD9-6D5A-4A64-A4F6-F94BFAA56600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188640"/>
            <a:ext cx="77724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4800" dirty="0" smtClean="0"/>
              <a:t> </a:t>
            </a:r>
            <a:r>
              <a:rPr lang="en-US" sz="5400" dirty="0" smtClean="0"/>
              <a:t> </a:t>
            </a:r>
            <a:r>
              <a:rPr lang="en-US" sz="4400" dirty="0" err="1" smtClean="0"/>
              <a:t>Systèmes</a:t>
            </a:r>
            <a:r>
              <a:rPr lang="en-US" sz="4400" dirty="0" smtClean="0"/>
              <a:t> </a:t>
            </a:r>
            <a:r>
              <a:rPr lang="en-US" sz="4400" dirty="0" err="1" smtClean="0"/>
              <a:t>linéaires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A1A6-2FB5-444D-9FAC-0E07A193D61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8500" name="Rectangle 20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90600"/>
          </a:xfrm>
          <a:solidFill>
            <a:schemeClr val="tx2">
              <a:lumMod val="40000"/>
              <a:lumOff val="60000"/>
            </a:schemeClr>
          </a:solidFill>
          <a:ln/>
        </p:spPr>
        <p:txBody>
          <a:bodyPr/>
          <a:lstStyle/>
          <a:p>
            <a:r>
              <a:rPr lang="fr-FR" dirty="0" err="1"/>
              <a:t>Linearité</a:t>
            </a:r>
            <a:r>
              <a:rPr lang="fr-FR" dirty="0"/>
              <a:t> incrémentale</a:t>
            </a:r>
          </a:p>
        </p:txBody>
      </p:sp>
      <p:sp>
        <p:nvSpPr>
          <p:cNvPr id="148501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683568" y="1341438"/>
            <a:ext cx="7774632" cy="4906962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sz="2800" dirty="0"/>
              <a:t>L’équation d’une ligne droite ne définit  pas forcément un système linéaire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i="1" dirty="0"/>
              <a:t>	</a:t>
            </a:r>
            <a:r>
              <a:rPr lang="fr-FR" sz="2000" i="1" dirty="0"/>
              <a:t>y</a:t>
            </a:r>
            <a:r>
              <a:rPr lang="fr-FR" sz="2000" dirty="0"/>
              <a:t>(</a:t>
            </a:r>
            <a:r>
              <a:rPr lang="fr-FR" sz="2000" i="1" dirty="0"/>
              <a:t>t</a:t>
            </a:r>
            <a:r>
              <a:rPr lang="fr-FR" sz="2000" dirty="0"/>
              <a:t>) = </a:t>
            </a:r>
            <a:r>
              <a:rPr lang="fr-FR" sz="2000" i="1" dirty="0" err="1"/>
              <a:t>Ax</a:t>
            </a:r>
            <a:r>
              <a:rPr lang="fr-FR" sz="2000" dirty="0"/>
              <a:t>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i="1" dirty="0"/>
              <a:t>	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 </a:t>
            </a:r>
            <a:r>
              <a:rPr lang="fr-FR" sz="2000" dirty="0">
                <a:sym typeface="Symbol" pitchFamily="18" charset="2"/>
              </a:rPr>
              <a:t> </a:t>
            </a:r>
            <a:r>
              <a:rPr lang="fr-FR" sz="2000" i="1" dirty="0"/>
              <a:t>y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 = </a:t>
            </a:r>
            <a:r>
              <a:rPr lang="fr-FR" sz="2000" i="1" dirty="0"/>
              <a:t>Ax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i="1" dirty="0"/>
              <a:t>	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</a:t>
            </a:r>
            <a:r>
              <a:rPr lang="fr-FR" sz="2000" dirty="0">
                <a:sym typeface="Symbol" pitchFamily="18" charset="2"/>
              </a:rPr>
              <a:t> </a:t>
            </a:r>
            <a:r>
              <a:rPr lang="fr-FR" sz="2000" i="1" dirty="0"/>
              <a:t>y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= </a:t>
            </a:r>
            <a:r>
              <a:rPr lang="fr-FR" sz="2000" i="1" dirty="0"/>
              <a:t>Ax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i="1" dirty="0">
                <a:sym typeface="Symbol" pitchFamily="18" charset="2"/>
              </a:rPr>
              <a:t>	 </a:t>
            </a:r>
            <a:r>
              <a:rPr lang="fr-FR" sz="2000" i="1" dirty="0"/>
              <a:t>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)+</a:t>
            </a:r>
            <a:r>
              <a:rPr lang="fr-FR" sz="2000" i="1" dirty="0">
                <a:sym typeface="Symbol" pitchFamily="18" charset="2"/>
              </a:rPr>
              <a:t> </a:t>
            </a:r>
            <a:r>
              <a:rPr lang="fr-FR" sz="2000" i="1" dirty="0"/>
              <a:t>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</a:t>
            </a:r>
            <a:r>
              <a:rPr lang="fr-FR" sz="2000" dirty="0">
                <a:sym typeface="Symbol" pitchFamily="18" charset="2"/>
              </a:rPr>
              <a:t> </a:t>
            </a:r>
            <a:r>
              <a:rPr lang="fr-FR" sz="2000" i="1" dirty="0"/>
              <a:t>y</a:t>
            </a:r>
            <a:r>
              <a:rPr lang="fr-FR" sz="2000" dirty="0"/>
              <a:t>3(</a:t>
            </a:r>
            <a:r>
              <a:rPr lang="fr-FR" sz="2000" i="1" dirty="0"/>
              <a:t>t</a:t>
            </a:r>
            <a:r>
              <a:rPr lang="fr-FR" sz="2000" dirty="0"/>
              <a:t>) = </a:t>
            </a:r>
            <a:r>
              <a:rPr lang="fr-FR" sz="2000" i="1" dirty="0"/>
              <a:t>A</a:t>
            </a:r>
            <a:r>
              <a:rPr lang="fr-FR" sz="2000" dirty="0"/>
              <a:t>[</a:t>
            </a:r>
            <a:r>
              <a:rPr lang="fr-FR" sz="2000" dirty="0">
                <a:sym typeface="Symbol" pitchFamily="18" charset="2"/>
              </a:rPr>
              <a:t></a:t>
            </a:r>
            <a:r>
              <a:rPr lang="fr-FR" sz="2000" i="1" dirty="0"/>
              <a:t>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)+</a:t>
            </a:r>
            <a:r>
              <a:rPr lang="fr-FR" sz="2000" dirty="0">
                <a:sym typeface="Symbol" pitchFamily="18" charset="2"/>
              </a:rPr>
              <a:t></a:t>
            </a:r>
            <a:r>
              <a:rPr lang="fr-FR" sz="2000" i="1" dirty="0"/>
              <a:t>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)] + </a:t>
            </a:r>
            <a:r>
              <a:rPr lang="fr-FR" sz="2000" i="1" dirty="0"/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i="1" dirty="0"/>
              <a:t>				       = A</a:t>
            </a:r>
            <a:r>
              <a:rPr lang="fr-FR" sz="2000" dirty="0">
                <a:sym typeface="Symbol" pitchFamily="18" charset="2"/>
              </a:rPr>
              <a:t></a:t>
            </a:r>
            <a:r>
              <a:rPr lang="fr-FR" sz="2000" i="1" dirty="0">
                <a:sym typeface="Symbol" pitchFamily="18" charset="2"/>
              </a:rPr>
              <a:t> </a:t>
            </a:r>
            <a:r>
              <a:rPr lang="fr-FR" sz="2000" i="1" dirty="0"/>
              <a:t>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)+</a:t>
            </a:r>
            <a:r>
              <a:rPr lang="fr-FR" sz="2000" i="1" dirty="0"/>
              <a:t> A</a:t>
            </a:r>
            <a:r>
              <a:rPr lang="fr-FR" sz="2000" dirty="0">
                <a:sym typeface="Symbol" pitchFamily="18" charset="2"/>
              </a:rPr>
              <a:t></a:t>
            </a:r>
            <a:r>
              <a:rPr lang="fr-FR" sz="2000" i="1" dirty="0">
                <a:sym typeface="Symbol" pitchFamily="18" charset="2"/>
              </a:rPr>
              <a:t> </a:t>
            </a:r>
            <a:r>
              <a:rPr lang="fr-FR" sz="2000" i="1" dirty="0"/>
              <a:t>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	mais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	</a:t>
            </a:r>
            <a:r>
              <a:rPr lang="fr-FR" sz="2000" dirty="0">
                <a:sym typeface="Symbol" pitchFamily="18" charset="2"/>
              </a:rPr>
              <a:t></a:t>
            </a:r>
            <a:r>
              <a:rPr lang="fr-FR" sz="2000" i="1" dirty="0">
                <a:sym typeface="Symbol" pitchFamily="18" charset="2"/>
              </a:rPr>
              <a:t>y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)+</a:t>
            </a:r>
            <a:r>
              <a:rPr lang="fr-FR" sz="2000" dirty="0">
                <a:sym typeface="Symbol" pitchFamily="18" charset="2"/>
              </a:rPr>
              <a:t></a:t>
            </a:r>
            <a:r>
              <a:rPr lang="fr-FR" sz="2000" i="1" dirty="0">
                <a:sym typeface="Symbol" pitchFamily="18" charset="2"/>
              </a:rPr>
              <a:t>y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= </a:t>
            </a:r>
            <a:r>
              <a:rPr lang="fr-FR" sz="2000" dirty="0">
                <a:sym typeface="Symbol" pitchFamily="18" charset="2"/>
              </a:rPr>
              <a:t>[</a:t>
            </a:r>
            <a:r>
              <a:rPr lang="fr-FR" sz="2000" i="1" dirty="0"/>
              <a:t>Ax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  <a:r>
              <a:rPr lang="fr-FR" sz="2000" dirty="0">
                <a:sym typeface="Symbol" pitchFamily="18" charset="2"/>
              </a:rPr>
              <a:t>]</a:t>
            </a:r>
            <a:r>
              <a:rPr lang="fr-FR" sz="2000" dirty="0"/>
              <a:t>+</a:t>
            </a:r>
            <a:r>
              <a:rPr lang="fr-FR" sz="2000" dirty="0">
                <a:sym typeface="Symbol" pitchFamily="18" charset="2"/>
              </a:rPr>
              <a:t>[</a:t>
            </a:r>
            <a:r>
              <a:rPr lang="fr-FR" sz="2000" i="1" dirty="0"/>
              <a:t>Ax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 + </a:t>
            </a:r>
            <a:r>
              <a:rPr lang="fr-FR" sz="2000" i="1" dirty="0"/>
              <a:t>B</a:t>
            </a:r>
            <a:r>
              <a:rPr lang="fr-FR" sz="2000" dirty="0"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dirty="0">
                <a:sym typeface="Symbol" pitchFamily="18" charset="2"/>
              </a:rPr>
              <a:t>				  </a:t>
            </a:r>
            <a:r>
              <a:rPr lang="fr-FR" sz="2000" dirty="0"/>
              <a:t>= </a:t>
            </a:r>
            <a:r>
              <a:rPr lang="fr-FR" sz="2000" i="1" dirty="0"/>
              <a:t>A</a:t>
            </a:r>
            <a:r>
              <a:rPr lang="fr-FR" sz="2000" dirty="0">
                <a:sym typeface="Symbol" pitchFamily="18" charset="2"/>
              </a:rPr>
              <a:t></a:t>
            </a:r>
            <a:r>
              <a:rPr lang="fr-FR" sz="2000" i="1" dirty="0"/>
              <a:t>x</a:t>
            </a:r>
            <a:r>
              <a:rPr lang="fr-FR" sz="2000" dirty="0"/>
              <a:t>1(</a:t>
            </a:r>
            <a:r>
              <a:rPr lang="fr-FR" sz="2000" i="1" dirty="0"/>
              <a:t>t</a:t>
            </a:r>
            <a:r>
              <a:rPr lang="fr-FR" sz="2000" dirty="0"/>
              <a:t>)+</a:t>
            </a:r>
            <a:r>
              <a:rPr lang="fr-FR" sz="2000" i="1" dirty="0"/>
              <a:t>A</a:t>
            </a:r>
            <a:r>
              <a:rPr lang="fr-FR" sz="2000" dirty="0">
                <a:sym typeface="Symbol" pitchFamily="18" charset="2"/>
              </a:rPr>
              <a:t></a:t>
            </a:r>
            <a:r>
              <a:rPr lang="fr-FR" sz="2000" i="1" dirty="0"/>
              <a:t>x</a:t>
            </a:r>
            <a:r>
              <a:rPr lang="fr-FR" sz="2000" dirty="0"/>
              <a:t>2(</a:t>
            </a:r>
            <a:r>
              <a:rPr lang="fr-FR" sz="2000" i="1" dirty="0"/>
              <a:t>t</a:t>
            </a:r>
            <a:r>
              <a:rPr lang="fr-FR" sz="2000" dirty="0"/>
              <a:t>)+ </a:t>
            </a:r>
            <a:r>
              <a:rPr lang="fr-FR" sz="2000" i="1" dirty="0"/>
              <a:t>B</a:t>
            </a:r>
            <a:r>
              <a:rPr lang="fr-FR" sz="2000" dirty="0"/>
              <a:t>(</a:t>
            </a:r>
            <a:r>
              <a:rPr lang="fr-FR" sz="2000" dirty="0">
                <a:sym typeface="Symbol" pitchFamily="18" charset="2"/>
              </a:rPr>
              <a:t></a:t>
            </a:r>
            <a:r>
              <a:rPr lang="fr-FR" sz="2000" dirty="0"/>
              <a:t>+ </a:t>
            </a:r>
            <a:r>
              <a:rPr lang="fr-FR" sz="2000" dirty="0">
                <a:sym typeface="Symbol" pitchFamily="18" charset="2"/>
              </a:rPr>
              <a:t>)</a:t>
            </a:r>
            <a:r>
              <a:rPr lang="fr-FR" sz="2000" dirty="0"/>
              <a:t> </a:t>
            </a:r>
            <a:r>
              <a:rPr lang="fr-FR" sz="2000" dirty="0" smtClean="0"/>
              <a:t>!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fr-FR" sz="2800" dirty="0" smtClean="0"/>
              <a:t>Dans un circuit électrique, le terme constant représente souvent la charge ou courant initial dans un composant</a:t>
            </a:r>
            <a:endParaRPr lang="fr-FR" sz="2000" dirty="0" smtClean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fr-FR" sz="2400" dirty="0" smtClean="0"/>
              <a:t>On peut l’ignorer dans les calculs et l’ajouter à la fin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958852" y="1988840"/>
            <a:ext cx="4573588" cy="1463675"/>
            <a:chOff x="2281" y="981"/>
            <a:chExt cx="2881" cy="922"/>
          </a:xfrm>
        </p:grpSpPr>
        <p:sp>
          <p:nvSpPr>
            <p:cNvPr id="148502" name="Rectangle 22"/>
            <p:cNvSpPr>
              <a:spLocks noChangeArrowheads="1"/>
            </p:cNvSpPr>
            <p:nvPr/>
          </p:nvSpPr>
          <p:spPr bwMode="auto">
            <a:xfrm>
              <a:off x="3001" y="1029"/>
              <a:ext cx="912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i="1">
                  <a:solidFill>
                    <a:schemeClr val="tx1"/>
                  </a:solidFill>
                  <a:latin typeface="Times New Roman" charset="0"/>
                </a:rPr>
                <a:t>A</a:t>
              </a:r>
              <a:endParaRPr lang="fr-FR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148503" name="Line 23"/>
            <p:cNvSpPr>
              <a:spLocks noChangeShapeType="1"/>
            </p:cNvSpPr>
            <p:nvPr/>
          </p:nvSpPr>
          <p:spPr bwMode="auto">
            <a:xfrm>
              <a:off x="2665" y="12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4" name="Line 24"/>
            <p:cNvSpPr>
              <a:spLocks noChangeShapeType="1"/>
            </p:cNvSpPr>
            <p:nvPr/>
          </p:nvSpPr>
          <p:spPr bwMode="auto">
            <a:xfrm>
              <a:off x="3913" y="12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5" name="Line 25"/>
            <p:cNvSpPr>
              <a:spLocks noChangeShapeType="1"/>
            </p:cNvSpPr>
            <p:nvPr/>
          </p:nvSpPr>
          <p:spPr bwMode="auto">
            <a:xfrm>
              <a:off x="4441" y="12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6" name="Oval 26"/>
            <p:cNvSpPr>
              <a:spLocks noChangeArrowheads="1"/>
            </p:cNvSpPr>
            <p:nvPr/>
          </p:nvSpPr>
          <p:spPr bwMode="auto">
            <a:xfrm>
              <a:off x="4249" y="1173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7" name="Line 27"/>
            <p:cNvSpPr>
              <a:spLocks noChangeShapeType="1"/>
            </p:cNvSpPr>
            <p:nvPr/>
          </p:nvSpPr>
          <p:spPr bwMode="auto">
            <a:xfrm>
              <a:off x="4249" y="126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8" name="Line 28"/>
            <p:cNvSpPr>
              <a:spLocks noChangeShapeType="1"/>
            </p:cNvSpPr>
            <p:nvPr/>
          </p:nvSpPr>
          <p:spPr bwMode="auto">
            <a:xfrm>
              <a:off x="4345" y="1173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9" name="Line 29"/>
            <p:cNvSpPr>
              <a:spLocks noChangeShapeType="1"/>
            </p:cNvSpPr>
            <p:nvPr/>
          </p:nvSpPr>
          <p:spPr bwMode="auto">
            <a:xfrm flipV="1">
              <a:off x="4345" y="1365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10" name="Text Box 30"/>
            <p:cNvSpPr txBox="1">
              <a:spLocks noChangeArrowheads="1"/>
            </p:cNvSpPr>
            <p:nvPr/>
          </p:nvSpPr>
          <p:spPr bwMode="auto">
            <a:xfrm>
              <a:off x="4105" y="981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1"/>
                  </a:solidFill>
                  <a:latin typeface="Times New Roman" charset="0"/>
                </a:rPr>
                <a:t>+</a:t>
              </a:r>
            </a:p>
          </p:txBody>
        </p:sp>
        <p:sp>
          <p:nvSpPr>
            <p:cNvPr id="148511" name="Text Box 31"/>
            <p:cNvSpPr txBox="1">
              <a:spLocks noChangeArrowheads="1"/>
            </p:cNvSpPr>
            <p:nvPr/>
          </p:nvSpPr>
          <p:spPr bwMode="auto">
            <a:xfrm>
              <a:off x="4345" y="1269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1"/>
                  </a:solidFill>
                  <a:latin typeface="Times New Roman" charset="0"/>
                </a:rPr>
                <a:t>+</a:t>
              </a:r>
            </a:p>
          </p:txBody>
        </p:sp>
        <p:sp>
          <p:nvSpPr>
            <p:cNvPr id="148512" name="Text Box 32"/>
            <p:cNvSpPr txBox="1">
              <a:spLocks noChangeArrowheads="1"/>
            </p:cNvSpPr>
            <p:nvPr/>
          </p:nvSpPr>
          <p:spPr bwMode="auto">
            <a:xfrm>
              <a:off x="4825" y="1125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i="1">
                  <a:solidFill>
                    <a:schemeClr val="tx1"/>
                  </a:solidFill>
                  <a:latin typeface="Times New Roman" charset="0"/>
                </a:rPr>
                <a:t>y</a:t>
              </a:r>
              <a:r>
                <a:rPr lang="fr-FR" sz="2000">
                  <a:solidFill>
                    <a:schemeClr val="tx1"/>
                  </a:solidFill>
                  <a:latin typeface="Times New Roman" charset="0"/>
                </a:rPr>
                <a:t>(</a:t>
              </a:r>
              <a:r>
                <a:rPr lang="fr-FR" sz="2000" i="1">
                  <a:solidFill>
                    <a:schemeClr val="tx1"/>
                  </a:solidFill>
                  <a:latin typeface="Times New Roman" charset="0"/>
                </a:rPr>
                <a:t>t</a:t>
              </a:r>
              <a:r>
                <a:rPr lang="fr-FR" sz="2000">
                  <a:solidFill>
                    <a:schemeClr val="tx1"/>
                  </a:solidFill>
                  <a:latin typeface="Times New Roman" charset="0"/>
                </a:rPr>
                <a:t>)</a:t>
              </a:r>
            </a:p>
          </p:txBody>
        </p:sp>
        <p:sp>
          <p:nvSpPr>
            <p:cNvPr id="148513" name="Text Box 33"/>
            <p:cNvSpPr txBox="1">
              <a:spLocks noChangeArrowheads="1"/>
            </p:cNvSpPr>
            <p:nvPr/>
          </p:nvSpPr>
          <p:spPr bwMode="auto">
            <a:xfrm>
              <a:off x="2281" y="1125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i="1">
                  <a:solidFill>
                    <a:schemeClr val="tx1"/>
                  </a:solidFill>
                  <a:latin typeface="Times New Roman" charset="0"/>
                </a:rPr>
                <a:t>x</a:t>
              </a:r>
              <a:r>
                <a:rPr lang="fr-FR" sz="2000">
                  <a:solidFill>
                    <a:schemeClr val="tx1"/>
                  </a:solidFill>
                  <a:latin typeface="Times New Roman" charset="0"/>
                </a:rPr>
                <a:t>(</a:t>
              </a:r>
              <a:r>
                <a:rPr lang="fr-FR" sz="2000" i="1">
                  <a:solidFill>
                    <a:schemeClr val="tx1"/>
                  </a:solidFill>
                  <a:latin typeface="Times New Roman" charset="0"/>
                </a:rPr>
                <a:t>t</a:t>
              </a:r>
              <a:r>
                <a:rPr lang="fr-FR" sz="2000">
                  <a:solidFill>
                    <a:schemeClr val="tx1"/>
                  </a:solidFill>
                  <a:latin typeface="Times New Roman" charset="0"/>
                </a:rPr>
                <a:t>)</a:t>
              </a:r>
            </a:p>
          </p:txBody>
        </p:sp>
        <p:sp>
          <p:nvSpPr>
            <p:cNvPr id="148514" name="Text Box 34"/>
            <p:cNvSpPr txBox="1">
              <a:spLocks noChangeArrowheads="1"/>
            </p:cNvSpPr>
            <p:nvPr/>
          </p:nvSpPr>
          <p:spPr bwMode="auto">
            <a:xfrm>
              <a:off x="4249" y="1653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i="1">
                  <a:solidFill>
                    <a:schemeClr val="tx1"/>
                  </a:solidFill>
                  <a:latin typeface="Times New Roman" charset="0"/>
                </a:rPr>
                <a:t>B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A8D8-49F7-401B-BFDC-C7DF1A9552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760"/>
            <a:ext cx="8283575" cy="2015778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 smtClean="0"/>
              <a:t>Un système modelé par un système linéaire, plus un biais est dit </a:t>
            </a:r>
            <a:r>
              <a:rPr lang="fr-CA" sz="2800" i="1" dirty="0" smtClean="0"/>
              <a:t>linéaire incrémental</a:t>
            </a:r>
            <a:r>
              <a:rPr lang="fr-CA" sz="2800" dirty="0" smtClean="0"/>
              <a:t> </a:t>
            </a:r>
          </a:p>
          <a:p>
            <a:r>
              <a:rPr lang="fr-CA" sz="2800" dirty="0" smtClean="0"/>
              <a:t>Notion utile lorsque le biais est constant (cas de systèmes à mémoire, dont les circuit électriques contenant des condensateurs et des inducteurs)</a:t>
            </a:r>
            <a:endParaRPr lang="fr-CA" sz="2800" dirty="0"/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284538"/>
            <a:ext cx="3097213" cy="2938462"/>
          </a:xfrm>
          <a:prstGeom prst="rect">
            <a:avLst/>
          </a:prstGeom>
          <a:noFill/>
        </p:spPr>
      </p:pic>
      <p:sp>
        <p:nvSpPr>
          <p:cNvPr id="9" name="Rectangle 20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90600"/>
          </a:xfrm>
          <a:solidFill>
            <a:schemeClr val="tx2">
              <a:lumMod val="40000"/>
              <a:lumOff val="60000"/>
            </a:schemeClr>
          </a:solidFill>
          <a:ln/>
        </p:spPr>
        <p:txBody>
          <a:bodyPr/>
          <a:lstStyle/>
          <a:p>
            <a:r>
              <a:rPr lang="fr-FR" dirty="0" err="1"/>
              <a:t>Linearité</a:t>
            </a:r>
            <a:r>
              <a:rPr lang="fr-FR" dirty="0"/>
              <a:t> incrémentale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17525" y="828675"/>
            <a:ext cx="722282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800" dirty="0" smtClean="0"/>
              <a:t>Exemple : </a:t>
            </a:r>
            <a:r>
              <a:rPr lang="fr-CA" dirty="0" smtClean="0"/>
              <a:t>Utiliser le concept de linéarité pour trouver le courant I</a:t>
            </a:r>
            <a:r>
              <a:rPr lang="fr-CA" baseline="-25000" dirty="0" smtClean="0"/>
              <a:t>0</a:t>
            </a:r>
            <a:r>
              <a:rPr lang="fr-CA" dirty="0" smtClean="0"/>
              <a:t> dans le circuit ci-dessous</a:t>
            </a:r>
            <a:endParaRPr lang="fr-CA" u="sng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547664" y="1772816"/>
          <a:ext cx="5019675" cy="2522537"/>
        </p:xfrm>
        <a:graphic>
          <a:graphicData uri="http://schemas.openxmlformats.org/presentationml/2006/ole">
            <p:oleObj spid="_x0000_s67586" name="SmartDraw" r:id="rId3" imgW="3386160" imgH="1702080" progId="SmartDraw.2">
              <p:embed/>
            </p:oleObj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43608" y="4437112"/>
            <a:ext cx="719348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 smtClean="0"/>
              <a:t>Supposons que I</a:t>
            </a:r>
            <a:r>
              <a:rPr lang="fr-CA" baseline="-25000" dirty="0" smtClean="0"/>
              <a:t>0</a:t>
            </a:r>
            <a:r>
              <a:rPr lang="fr-CA" dirty="0" smtClean="0"/>
              <a:t> = 1 A.  La tension aux bornes de la résistance de 12 </a:t>
            </a:r>
            <a:r>
              <a:rPr lang="fr-CA" dirty="0" smtClean="0">
                <a:sym typeface="Symbol"/>
              </a:rPr>
              <a:t> est alors 12v et le courant dans la résistance de 6  vaut 2 A. On en déduit que le courant qui traverse la résistance de 11  est de 3 A et la tension à ses bornes est 33V. Cela donne 45v pour Vs, mais </a:t>
            </a:r>
            <a:r>
              <a:rPr lang="fr-CA" dirty="0" err="1" smtClean="0">
                <a:sym typeface="Symbol"/>
              </a:rPr>
              <a:t>pusique</a:t>
            </a:r>
            <a:r>
              <a:rPr lang="fr-CA" dirty="0" smtClean="0">
                <a:sym typeface="Symbol"/>
              </a:rPr>
              <a:t> la valeur connue est </a:t>
            </a:r>
            <a:r>
              <a:rPr lang="fr-CA" dirty="0" smtClean="0"/>
              <a:t>90 V, on en déduit que I</a:t>
            </a:r>
            <a:r>
              <a:rPr lang="fr-CA" baseline="-25000" dirty="0" smtClean="0"/>
              <a:t>0</a:t>
            </a:r>
            <a:r>
              <a:rPr lang="fr-CA" dirty="0" smtClean="0"/>
              <a:t> = 2 A.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7525" y="828675"/>
            <a:ext cx="801491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800" b="1" dirty="0" err="1" smtClean="0"/>
              <a:t>Example</a:t>
            </a:r>
            <a:r>
              <a:rPr lang="fr-CA" sz="2800" b="1" dirty="0" smtClean="0"/>
              <a:t> : </a:t>
            </a:r>
            <a:r>
              <a:rPr lang="fr-CA" sz="2000" dirty="0" smtClean="0"/>
              <a:t>Dans le circuit ci-dessous, on sait que </a:t>
            </a:r>
            <a:r>
              <a:rPr lang="fr-CA" dirty="0" smtClean="0"/>
              <a:t>I</a:t>
            </a:r>
            <a:r>
              <a:rPr lang="fr-CA" baseline="-25000" dirty="0" smtClean="0"/>
              <a:t>0</a:t>
            </a:r>
            <a:r>
              <a:rPr lang="fr-CA" dirty="0" smtClean="0"/>
              <a:t> = 4 A lorsque I</a:t>
            </a:r>
            <a:r>
              <a:rPr lang="fr-CA" baseline="-25000" dirty="0" smtClean="0"/>
              <a:t>S</a:t>
            </a:r>
            <a:r>
              <a:rPr lang="fr-CA" dirty="0" smtClean="0"/>
              <a:t> = 6 A.  En déduire I</a:t>
            </a:r>
            <a:r>
              <a:rPr lang="fr-CA" baseline="-25000" dirty="0" smtClean="0"/>
              <a:t>0</a:t>
            </a:r>
            <a:r>
              <a:rPr lang="fr-CA" dirty="0" smtClean="0"/>
              <a:t> lorsque I</a:t>
            </a:r>
            <a:r>
              <a:rPr lang="fr-CA" baseline="-25000" dirty="0" smtClean="0"/>
              <a:t>S</a:t>
            </a:r>
            <a:r>
              <a:rPr lang="fr-CA" dirty="0" smtClean="0"/>
              <a:t> = 18 A.</a:t>
            </a:r>
            <a:endParaRPr lang="fr-CA" u="sng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981200" y="1981200"/>
          <a:ext cx="5257800" cy="2971800"/>
        </p:xfrm>
        <a:graphic>
          <a:graphicData uri="http://schemas.openxmlformats.org/presentationml/2006/ole">
            <p:oleObj spid="_x0000_s68610" name="SmartDraw" r:id="rId3" imgW="3011400" imgH="1702080" progId="SmartDraw.2">
              <p:embed/>
            </p:oleObj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03325" y="5502275"/>
            <a:ext cx="6897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dirty="0" smtClean="0"/>
              <a:t>Puisque le nouveau courant I</a:t>
            </a:r>
            <a:r>
              <a:rPr lang="fr-CA" baseline="-25000" dirty="0" smtClean="0"/>
              <a:t>S </a:t>
            </a:r>
            <a:r>
              <a:rPr lang="fr-CA" dirty="0" smtClean="0"/>
              <a:t>est trois fois plu </a:t>
            </a:r>
            <a:r>
              <a:rPr lang="fr-CA" dirty="0" err="1" smtClean="0"/>
              <a:t>simportant</a:t>
            </a:r>
            <a:r>
              <a:rPr lang="fr-CA" baseline="-25000" dirty="0" smtClean="0"/>
              <a:t>, </a:t>
            </a:r>
            <a:r>
              <a:rPr lang="fr-CA" dirty="0" smtClean="0"/>
              <a:t> le nouveau</a:t>
            </a:r>
          </a:p>
          <a:p>
            <a:r>
              <a:rPr lang="fr-CA" dirty="0" smtClean="0"/>
              <a:t>I</a:t>
            </a:r>
            <a:r>
              <a:rPr lang="fr-CA" baseline="-25000" dirty="0" smtClean="0"/>
              <a:t>0 </a:t>
            </a:r>
            <a:r>
              <a:rPr lang="fr-CA" dirty="0" smtClean="0"/>
              <a:t> l’est aussi, soit 12 A.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14609</TotalTime>
  <Words>582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SmartDraw Drawing</vt:lpstr>
      <vt:lpstr>MathType 4.0 Equation</vt:lpstr>
      <vt:lpstr>Slide 1</vt:lpstr>
      <vt:lpstr>Principe de superposition</vt:lpstr>
      <vt:lpstr>Homogénéité</vt:lpstr>
      <vt:lpstr>Additivité</vt:lpstr>
      <vt:lpstr>Slide 5</vt:lpstr>
      <vt:lpstr>Linearité incrémentale</vt:lpstr>
      <vt:lpstr>Linearité incrémentale</vt:lpstr>
      <vt:lpstr>Slide 8</vt:lpstr>
      <vt:lpstr>Slide 9</vt:lpstr>
      <vt:lpstr>Slide 10</vt:lpstr>
      <vt:lpstr>Slide 11</vt:lpstr>
      <vt:lpstr>Slide 12</vt:lpstr>
      <vt:lpstr>Slide 13</vt:lpstr>
    </vt:vector>
  </TitlesOfParts>
  <Company>UQAM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Boukadoum, A. Mounir</dc:creator>
  <cp:lastModifiedBy>Boukadoum, A. Mounir</cp:lastModifiedBy>
  <cp:revision>897</cp:revision>
  <dcterms:created xsi:type="dcterms:W3CDTF">2012-10-21T23:49:09Z</dcterms:created>
  <dcterms:modified xsi:type="dcterms:W3CDTF">2013-10-03T13:54:37Z</dcterms:modified>
</cp:coreProperties>
</file>