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76" r:id="rId3"/>
    <p:sldId id="257" r:id="rId4"/>
    <p:sldId id="277" r:id="rId5"/>
    <p:sldId id="271" r:id="rId6"/>
    <p:sldId id="278" r:id="rId7"/>
    <p:sldId id="281" r:id="rId8"/>
    <p:sldId id="282" r:id="rId9"/>
    <p:sldId id="259" r:id="rId10"/>
    <p:sldId id="283" r:id="rId11"/>
    <p:sldId id="280" r:id="rId12"/>
    <p:sldId id="292" r:id="rId13"/>
    <p:sldId id="284" r:id="rId14"/>
    <p:sldId id="274" r:id="rId15"/>
    <p:sldId id="285" r:id="rId16"/>
    <p:sldId id="286" r:id="rId17"/>
    <p:sldId id="287" r:id="rId18"/>
    <p:sldId id="291" r:id="rId19"/>
    <p:sldId id="289" r:id="rId20"/>
    <p:sldId id="288" r:id="rId21"/>
    <p:sldId id="263" r:id="rId22"/>
    <p:sldId id="293" r:id="rId23"/>
    <p:sldId id="290" r:id="rId24"/>
    <p:sldId id="295" r:id="rId25"/>
    <p:sldId id="296" r:id="rId26"/>
    <p:sldId id="297" r:id="rId27"/>
    <p:sldId id="298" r:id="rId28"/>
    <p:sldId id="299" r:id="rId29"/>
    <p:sldId id="300" r:id="rId30"/>
    <p:sldId id="304" r:id="rId31"/>
    <p:sldId id="305" r:id="rId32"/>
    <p:sldId id="307" r:id="rId33"/>
    <p:sldId id="310" r:id="rId34"/>
    <p:sldId id="311" r:id="rId35"/>
    <p:sldId id="312" r:id="rId36"/>
    <p:sldId id="313" r:id="rId37"/>
    <p:sldId id="315" r:id="rId38"/>
    <p:sldId id="314" r:id="rId39"/>
    <p:sldId id="31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7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130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png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22313-480E-4604-B4A2-3EC7AA39C466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3F74D-0BFE-461D-B00F-EB5ED67714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3F74D-0BFE-461D-B00F-EB5ED67714B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3F74D-0BFE-461D-B00F-EB5ED67714B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3F74D-0BFE-461D-B00F-EB5ED67714B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3F74D-0BFE-461D-B00F-EB5ED67714B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3F74D-0BFE-461D-B00F-EB5ED67714B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3F74D-0BFE-461D-B00F-EB5ED67714B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3F74D-0BFE-461D-B00F-EB5ED67714B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3F74D-0BFE-461D-B00F-EB5ED67714B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3F74D-0BFE-461D-B00F-EB5ED67714B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A415-6B8B-4F90-BE64-A015FB0F576C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377D-2A91-4777-A443-B299980EA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A415-6B8B-4F90-BE64-A015FB0F576C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377D-2A91-4777-A443-B299980EA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A415-6B8B-4F90-BE64-A015FB0F576C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377D-2A91-4777-A443-B299980EA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A415-6B8B-4F90-BE64-A015FB0F576C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377D-2A91-4777-A443-B299980EA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A415-6B8B-4F90-BE64-A015FB0F576C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377D-2A91-4777-A443-B299980EA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A415-6B8B-4F90-BE64-A015FB0F576C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377D-2A91-4777-A443-B299980EA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A415-6B8B-4F90-BE64-A015FB0F576C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377D-2A91-4777-A443-B299980EA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A415-6B8B-4F90-BE64-A015FB0F576C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377D-2A91-4777-A443-B299980EA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A415-6B8B-4F90-BE64-A015FB0F576C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377D-2A91-4777-A443-B299980EA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A415-6B8B-4F90-BE64-A015FB0F576C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377D-2A91-4777-A443-B299980EA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A415-6B8B-4F90-BE64-A015FB0F576C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377D-2A91-4777-A443-B299980EA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4A415-6B8B-4F90-BE64-A015FB0F576C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E377D-2A91-4777-A443-B299980EA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3.bin"/><Relationship Id="rId14" Type="http://schemas.openxmlformats.org/officeDocument/2006/relationships/oleObject" Target="../embeddings/oleObject28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9.bin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38.bin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37.bin"/><Relationship Id="rId9" Type="http://schemas.openxmlformats.org/officeDocument/2006/relationships/oleObject" Target="../embeddings/oleObject4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45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4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oleObject" Target="../embeddings/oleObject4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51.bin"/><Relationship Id="rId4" Type="http://schemas.openxmlformats.org/officeDocument/2006/relationships/image" Target="../media/image6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7" Type="http://schemas.openxmlformats.org/officeDocument/2006/relationships/image" Target="../media/image6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oleObject" Target="../embeddings/oleObject58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10" Type="http://schemas.openxmlformats.org/officeDocument/2006/relationships/image" Target="../media/image84.jpeg"/><Relationship Id="rId4" Type="http://schemas.openxmlformats.org/officeDocument/2006/relationships/image" Target="../media/image78.jpeg"/><Relationship Id="rId9" Type="http://schemas.openxmlformats.org/officeDocument/2006/relationships/image" Target="../media/image8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Office_Excel_97-2003_Worksheet1.xls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Courant </a:t>
            </a:r>
            <a:r>
              <a:rPr lang="en-CA" dirty="0" err="1" smtClean="0"/>
              <a:t>alternatif</a:t>
            </a:r>
            <a:r>
              <a:rPr lang="en-CA" dirty="0" smtClean="0"/>
              <a:t> et circuits en </a:t>
            </a:r>
            <a:r>
              <a:rPr lang="en-CA" dirty="0" err="1" smtClean="0"/>
              <a:t>régime</a:t>
            </a:r>
            <a:r>
              <a:rPr lang="en-CA" dirty="0" smtClean="0"/>
              <a:t> </a:t>
            </a:r>
            <a:r>
              <a:rPr lang="en-CA" dirty="0" smtClean="0"/>
              <a:t>C.A.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59632" y="630932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i="1" dirty="0" smtClean="0">
                <a:solidFill>
                  <a:schemeClr val="bg1">
                    <a:lumMod val="75000"/>
                  </a:schemeClr>
                </a:solidFill>
              </a:rPr>
              <a:t>Adapté de plusieurs sources sur Internet</a:t>
            </a:r>
            <a:endParaRPr lang="fr-CA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CA" altLang="zh-CN" dirty="0" err="1" smtClean="0">
                <a:sym typeface="Symbol" pitchFamily="18" charset="2"/>
              </a:rPr>
              <a:t>Constante</a:t>
            </a:r>
            <a:r>
              <a:rPr lang="en-CA" altLang="zh-CN" dirty="0" smtClean="0">
                <a:sym typeface="Symbol" pitchFamily="18" charset="2"/>
              </a:rPr>
              <a:t> de temps</a:t>
            </a:r>
            <a:endParaRPr lang="en-US" altLang="zh-CN" dirty="0" smtClean="0">
              <a:sym typeface="Symbol" pitchFamily="18" charset="2"/>
            </a:endParaRPr>
          </a:p>
        </p:txBody>
      </p:sp>
      <p:graphicFrame>
        <p:nvGraphicFramePr>
          <p:cNvPr id="4102" name="Object 5"/>
          <p:cNvGraphicFramePr>
            <a:graphicFrameLocks noChangeAspect="1"/>
          </p:cNvGraphicFramePr>
          <p:nvPr/>
        </p:nvGraphicFramePr>
        <p:xfrm>
          <a:off x="3923928" y="1419736"/>
          <a:ext cx="3312367" cy="953653"/>
        </p:xfrm>
        <a:graphic>
          <a:graphicData uri="http://schemas.openxmlformats.org/presentationml/2006/ole">
            <p:oleObj spid="_x0000_s10246" name="公式" r:id="rId4" imgW="952200" imgH="342720" progId="Equation.3">
              <p:embed/>
            </p:oleObj>
          </a:graphicData>
        </a:graphic>
      </p:graphicFrame>
      <p:graphicFrame>
        <p:nvGraphicFramePr>
          <p:cNvPr id="4101" name="Object 10"/>
          <p:cNvGraphicFramePr>
            <a:graphicFrameLocks noChangeAspect="1"/>
          </p:cNvGraphicFramePr>
          <p:nvPr/>
        </p:nvGraphicFramePr>
        <p:xfrm>
          <a:off x="7308304" y="3573016"/>
          <a:ext cx="1368152" cy="504686"/>
        </p:xfrm>
        <a:graphic>
          <a:graphicData uri="http://schemas.openxmlformats.org/presentationml/2006/ole">
            <p:oleObj spid="_x0000_s10245" name="Equation" r:id="rId5" imgW="419040" imgH="152280" progId="Equation.3">
              <p:embed/>
            </p:oleObj>
          </a:graphicData>
        </a:graphic>
      </p:graphicFrame>
      <p:graphicFrame>
        <p:nvGraphicFramePr>
          <p:cNvPr id="4100" name="Object 12"/>
          <p:cNvGraphicFramePr>
            <a:graphicFrameLocks noChangeAspect="1"/>
          </p:cNvGraphicFramePr>
          <p:nvPr>
            <p:ph idx="1"/>
          </p:nvPr>
        </p:nvGraphicFramePr>
        <p:xfrm>
          <a:off x="539552" y="1340768"/>
          <a:ext cx="3341687" cy="2130425"/>
        </p:xfrm>
        <a:graphic>
          <a:graphicData uri="http://schemas.openxmlformats.org/presentationml/2006/ole">
            <p:oleObj spid="_x0000_s10244" name="图片" r:id="rId6" imgW="2439000" imgH="1734120" progId="Word.Picture.8">
              <p:embed/>
            </p:oleObj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7524328" y="1779776"/>
            <a:ext cx="1349152" cy="690797"/>
            <a:chOff x="5945321" y="6021288"/>
            <a:chExt cx="2357264" cy="690797"/>
          </a:xfrm>
        </p:grpSpPr>
        <p:sp>
          <p:nvSpPr>
            <p:cNvPr id="22" name="AutoShape 59"/>
            <p:cNvSpPr>
              <a:spLocks noChangeArrowheads="1"/>
            </p:cNvSpPr>
            <p:nvPr/>
          </p:nvSpPr>
          <p:spPr bwMode="auto">
            <a:xfrm>
              <a:off x="5945321" y="6021289"/>
              <a:ext cx="2357264" cy="690796"/>
            </a:xfrm>
            <a:prstGeom prst="wedgeRoundRectCallout">
              <a:avLst>
                <a:gd name="adj1" fmla="val -98938"/>
                <a:gd name="adj2" fmla="val -27169"/>
                <a:gd name="adj3" fmla="val 16667"/>
              </a:avLst>
            </a:prstGeom>
            <a:solidFill>
              <a:srgbClr val="FFFFE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0" rIns="36000" bIns="0"/>
            <a:lstStyle/>
            <a:p>
              <a:pPr algn="ctr"/>
              <a:endParaRPr lang="zh-CN" altLang="zh-CN"/>
            </a:p>
          </p:txBody>
        </p:sp>
        <p:sp>
          <p:nvSpPr>
            <p:cNvPr id="23" name="Text Box 53"/>
            <p:cNvSpPr txBox="1">
              <a:spLocks noChangeArrowheads="1"/>
            </p:cNvSpPr>
            <p:nvPr/>
          </p:nvSpPr>
          <p:spPr bwMode="auto">
            <a:xfrm>
              <a:off x="6084168" y="6021288"/>
              <a:ext cx="21602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en-US" sz="2000" dirty="0" err="1" smtClean="0"/>
                <a:t>Constante</a:t>
              </a:r>
              <a:r>
                <a:rPr lang="en-US" altLang="en-US" sz="2000" dirty="0" smtClean="0"/>
                <a:t> de temps</a:t>
              </a:r>
              <a:endParaRPr lang="en-US" altLang="zh-CN" dirty="0"/>
            </a:p>
          </p:txBody>
        </p:sp>
      </p:grp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457200" y="5157192"/>
            <a:ext cx="8363272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Propriété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fr-FR" sz="2800" dirty="0" smtClean="0"/>
              <a:t>des circuits de premier ordre (R-C et R-L)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À t=RC,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 signal atteint 63% de sa valeur finale en montant ou descendant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 cstate="print"/>
          <a:srcRect l="2203" t="46364" r="65186" b="5992"/>
          <a:stretch>
            <a:fillRect/>
          </a:stretch>
        </p:blipFill>
        <p:spPr bwMode="auto">
          <a:xfrm>
            <a:off x="611560" y="3501008"/>
            <a:ext cx="633670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Object 5"/>
          <p:cNvGraphicFramePr>
            <a:graphicFrameLocks noChangeAspect="1"/>
          </p:cNvGraphicFramePr>
          <p:nvPr/>
        </p:nvGraphicFramePr>
        <p:xfrm>
          <a:off x="3986188" y="2511996"/>
          <a:ext cx="2386012" cy="989012"/>
        </p:xfrm>
        <a:graphic>
          <a:graphicData uri="http://schemas.openxmlformats.org/presentationml/2006/ole">
            <p:oleObj spid="_x0000_s10247" name="Equation" r:id="rId8" imgW="685800" imgH="355320" progId="Equation.3">
              <p:embed/>
            </p:oleObj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1619672" y="3645024"/>
            <a:ext cx="0" cy="1440160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99992" y="3645024"/>
            <a:ext cx="0" cy="1440160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3995936" y="2348880"/>
            <a:ext cx="79208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Réponse d’un circuit à un échelon 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Documents and Settings\boukadoum_m\My Documents\My Pictures\ControlCenter3\Scan\CCF10242012_0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814" y="1525289"/>
            <a:ext cx="8248650" cy="50720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1356594" y="1606767"/>
            <a:ext cx="1512168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CA" sz="1200" dirty="0" err="1" smtClean="0"/>
              <a:t>Réponse</a:t>
            </a:r>
            <a:r>
              <a:rPr lang="en-CA" sz="1200" dirty="0" smtClean="0"/>
              <a:t> en temps</a:t>
            </a:r>
            <a:endParaRPr lang="en-US" sz="700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1628800"/>
            <a:ext cx="1512168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CA" sz="1200" dirty="0" err="1" smtClean="0"/>
              <a:t>Réponse</a:t>
            </a:r>
            <a:r>
              <a:rPr lang="en-CA" sz="1200" dirty="0" smtClean="0"/>
              <a:t> en amplitude</a:t>
            </a:r>
            <a:endParaRPr lang="en-US" sz="700" dirty="0"/>
          </a:p>
        </p:txBody>
      </p:sp>
      <p:sp>
        <p:nvSpPr>
          <p:cNvPr id="7" name="TextBox 6"/>
          <p:cNvSpPr txBox="1"/>
          <p:nvPr/>
        </p:nvSpPr>
        <p:spPr>
          <a:xfrm>
            <a:off x="4814719" y="1599544"/>
            <a:ext cx="1512168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CA" sz="1200" dirty="0" err="1" smtClean="0"/>
              <a:t>Réponse</a:t>
            </a:r>
            <a:r>
              <a:rPr lang="en-CA" sz="1200" dirty="0" smtClean="0"/>
              <a:t> en phase</a:t>
            </a:r>
            <a:endParaRPr lang="en-US" sz="7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2060848"/>
            <a:ext cx="648072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CA" sz="1200" dirty="0" smtClean="0"/>
              <a:t>Circuit de premier </a:t>
            </a:r>
            <a:r>
              <a:rPr lang="en-CA" sz="1200" dirty="0" err="1" smtClean="0"/>
              <a:t>ordre</a:t>
            </a:r>
            <a:endParaRPr lang="en-US" sz="700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3140968"/>
            <a:ext cx="648072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CA" sz="1200" dirty="0" smtClean="0"/>
              <a:t>Circuit de Second </a:t>
            </a:r>
            <a:r>
              <a:rPr lang="en-CA" sz="1200" dirty="0" err="1" smtClean="0"/>
              <a:t>ordre</a:t>
            </a:r>
            <a:r>
              <a:rPr lang="en-CA" sz="1200" dirty="0" smtClean="0"/>
              <a:t> </a:t>
            </a:r>
            <a:r>
              <a:rPr lang="en-CA" sz="1200" dirty="0" err="1" smtClean="0"/>
              <a:t>sous</a:t>
            </a:r>
            <a:r>
              <a:rPr lang="en-CA" sz="1200" dirty="0" smtClean="0"/>
              <a:t> -</a:t>
            </a:r>
            <a:r>
              <a:rPr lang="en-CA" sz="1200" dirty="0" err="1" smtClean="0"/>
              <a:t>amorti</a:t>
            </a:r>
            <a:endParaRPr lang="en-US" sz="700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4437112"/>
            <a:ext cx="648072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CA" sz="1200" dirty="0" smtClean="0"/>
              <a:t>Circuit de Second </a:t>
            </a:r>
            <a:r>
              <a:rPr lang="en-CA" sz="1200" dirty="0" err="1" smtClean="0"/>
              <a:t>ordre</a:t>
            </a:r>
            <a:r>
              <a:rPr lang="en-CA" sz="1200" dirty="0" smtClean="0"/>
              <a:t> sur -</a:t>
            </a:r>
            <a:r>
              <a:rPr lang="en-CA" sz="1200" dirty="0" err="1" smtClean="0"/>
              <a:t>amorti</a:t>
            </a:r>
            <a:endParaRPr lang="en-US" sz="700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5589240"/>
            <a:ext cx="648072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CA" sz="1200" dirty="0" smtClean="0"/>
              <a:t>Circuit de Second </a:t>
            </a:r>
            <a:r>
              <a:rPr lang="en-CA" sz="1200" dirty="0" err="1" smtClean="0"/>
              <a:t>ordre</a:t>
            </a:r>
            <a:r>
              <a:rPr lang="en-CA" sz="1200" dirty="0" smtClean="0"/>
              <a:t> critique</a:t>
            </a:r>
            <a:endParaRPr lang="en-US" sz="700" dirty="0"/>
          </a:p>
        </p:txBody>
      </p:sp>
      <p:sp>
        <p:nvSpPr>
          <p:cNvPr id="12" name="TextBox 11"/>
          <p:cNvSpPr txBox="1"/>
          <p:nvPr/>
        </p:nvSpPr>
        <p:spPr>
          <a:xfrm>
            <a:off x="6594759" y="1596325"/>
            <a:ext cx="1512168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CA" sz="1200" dirty="0" err="1" smtClean="0"/>
              <a:t>Commnetaires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11188" y="1844675"/>
            <a:ext cx="8001000" cy="4267200"/>
            <a:chOff x="336" y="1056"/>
            <a:chExt cx="5040" cy="2688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36" y="1056"/>
              <a:ext cx="5040" cy="2688"/>
              <a:chOff x="-3" y="-3"/>
              <a:chExt cx="3846" cy="2021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0" y="-3"/>
                <a:ext cx="3840" cy="2018"/>
                <a:chOff x="0" y="-3"/>
                <a:chExt cx="3840" cy="2018"/>
              </a:xfrm>
            </p:grpSpPr>
            <p:grpSp>
              <p:nvGrpSpPr>
                <p:cNvPr id="5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768" cy="403"/>
                  <a:chOff x="0" y="0"/>
                  <a:chExt cx="768" cy="403"/>
                </a:xfrm>
              </p:grpSpPr>
              <p:sp>
                <p:nvSpPr>
                  <p:cNvPr id="13400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0"/>
                    <a:ext cx="682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just">
                      <a:spcBef>
                        <a:spcPct val="0"/>
                      </a:spcBef>
                    </a:pPr>
                    <a:r>
                      <a:rPr lang="en-US" altLang="zh-CN" sz="1000"/>
                      <a:t> </a:t>
                    </a:r>
                  </a:p>
                  <a:p>
                    <a:pPr algn="just" eaLnBrk="0" hangingPunct="0">
                      <a:spcBef>
                        <a:spcPct val="0"/>
                      </a:spcBef>
                    </a:pPr>
                    <a:endParaRPr lang="en-US" altLang="zh-CN"/>
                  </a:p>
                </p:txBody>
              </p:sp>
              <p:sp>
                <p:nvSpPr>
                  <p:cNvPr id="13401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768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" name="Group 14"/>
                <p:cNvGrpSpPr>
                  <a:grpSpLocks/>
                </p:cNvGrpSpPr>
                <p:nvPr/>
              </p:nvGrpSpPr>
              <p:grpSpPr bwMode="auto">
                <a:xfrm>
                  <a:off x="768" y="0"/>
                  <a:ext cx="672" cy="403"/>
                  <a:chOff x="768" y="0"/>
                  <a:chExt cx="672" cy="403"/>
                </a:xfrm>
              </p:grpSpPr>
              <p:sp>
                <p:nvSpPr>
                  <p:cNvPr id="13398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811" y="0"/>
                    <a:ext cx="586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just">
                      <a:spcBef>
                        <a:spcPct val="0"/>
                      </a:spcBef>
                    </a:pPr>
                    <a:r>
                      <a:rPr lang="en-US" altLang="zh-CN" sz="1000"/>
                      <a:t> </a:t>
                    </a:r>
                  </a:p>
                  <a:p>
                    <a:pPr algn="just" eaLnBrk="0" hangingPunct="0">
                      <a:spcBef>
                        <a:spcPct val="0"/>
                      </a:spcBef>
                    </a:pPr>
                    <a:endParaRPr lang="en-US" altLang="zh-CN"/>
                  </a:p>
                </p:txBody>
              </p:sp>
              <p:sp>
                <p:nvSpPr>
                  <p:cNvPr id="13399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0"/>
                    <a:ext cx="672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" name="Group 17"/>
                <p:cNvGrpSpPr>
                  <a:grpSpLocks/>
                </p:cNvGrpSpPr>
                <p:nvPr/>
              </p:nvGrpSpPr>
              <p:grpSpPr bwMode="auto">
                <a:xfrm>
                  <a:off x="1440" y="0"/>
                  <a:ext cx="864" cy="403"/>
                  <a:chOff x="1440" y="0"/>
                  <a:chExt cx="864" cy="403"/>
                </a:xfrm>
              </p:grpSpPr>
              <p:sp>
                <p:nvSpPr>
                  <p:cNvPr id="13396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1483" y="0"/>
                    <a:ext cx="778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altLang="zh-CN" sz="2000" dirty="0"/>
                  </a:p>
                  <a:p>
                    <a:pPr algn="ctr"/>
                    <a:r>
                      <a:rPr lang="en-US" altLang="zh-CN" sz="2000" dirty="0" err="1" smtClean="0"/>
                      <a:t>Valeur</a:t>
                    </a:r>
                    <a:r>
                      <a:rPr lang="en-US" altLang="zh-CN" sz="2000" dirty="0" smtClean="0"/>
                      <a:t> </a:t>
                    </a:r>
                    <a:r>
                      <a:rPr lang="en-US" altLang="zh-CN" sz="2000" dirty="0" err="1" smtClean="0"/>
                      <a:t>initiale</a:t>
                    </a:r>
                    <a:r>
                      <a:rPr lang="zh-CN" altLang="en-US" sz="2000" dirty="0" smtClean="0"/>
                      <a:t>（</a:t>
                    </a:r>
                    <a:r>
                      <a:rPr lang="en-US" altLang="zh-CN" sz="2000" i="1" dirty="0"/>
                      <a:t>t</a:t>
                    </a:r>
                    <a:r>
                      <a:rPr lang="en-US" altLang="zh-CN" sz="2000" dirty="0"/>
                      <a:t> = 0</a:t>
                    </a:r>
                    <a:r>
                      <a:rPr lang="zh-CN" altLang="en-US" sz="2000" dirty="0"/>
                      <a:t>）</a:t>
                    </a:r>
                  </a:p>
                  <a:p>
                    <a:pPr algn="ctr" eaLnBrk="0" hangingPunct="0">
                      <a:spcBef>
                        <a:spcPct val="0"/>
                      </a:spcBef>
                    </a:pPr>
                    <a:endParaRPr lang="en-US" altLang="zh-CN" dirty="0"/>
                  </a:p>
                </p:txBody>
              </p:sp>
              <p:sp>
                <p:nvSpPr>
                  <p:cNvPr id="13397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0"/>
                    <a:ext cx="864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" name="Group 20"/>
                <p:cNvGrpSpPr>
                  <a:grpSpLocks/>
                </p:cNvGrpSpPr>
                <p:nvPr/>
              </p:nvGrpSpPr>
              <p:grpSpPr bwMode="auto">
                <a:xfrm>
                  <a:off x="2263" y="0"/>
                  <a:ext cx="809" cy="403"/>
                  <a:chOff x="2263" y="0"/>
                  <a:chExt cx="809" cy="403"/>
                </a:xfrm>
              </p:grpSpPr>
              <p:sp>
                <p:nvSpPr>
                  <p:cNvPr id="13394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2263" y="0"/>
                    <a:ext cx="800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altLang="zh-CN" sz="2000" dirty="0">
                      <a:latin typeface="宋体" pitchFamily="2" charset="-122"/>
                    </a:endParaRP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kumimoji="0" lang="en-US" altLang="zh-CN" sz="2000" dirty="0" err="1" smtClean="0"/>
                      <a:t>Valeur</a:t>
                    </a:r>
                    <a:r>
                      <a:rPr kumimoji="0" lang="en-US" altLang="zh-CN" sz="2000" dirty="0" smtClean="0"/>
                      <a:t> </a:t>
                    </a:r>
                    <a:r>
                      <a:rPr kumimoji="0" lang="en-US" altLang="zh-CN" sz="2000" dirty="0" err="1" smtClean="0"/>
                      <a:t>ifnale</a:t>
                    </a:r>
                    <a:r>
                      <a:rPr kumimoji="0" lang="en-US" altLang="zh-CN" sz="2000" dirty="0" smtClean="0"/>
                      <a:t> (</a:t>
                    </a:r>
                    <a:r>
                      <a:rPr kumimoji="0" lang="en-US" altLang="zh-CN" sz="2000" i="1" dirty="0" smtClean="0"/>
                      <a:t>t</a:t>
                    </a:r>
                    <a:r>
                      <a:rPr kumimoji="0" lang="en-US" altLang="zh-CN" sz="2000" dirty="0" smtClean="0"/>
                      <a:t> </a:t>
                    </a:r>
                    <a:r>
                      <a:rPr kumimoji="0" lang="en-US" altLang="zh-CN" sz="2000" dirty="0">
                        <a:sym typeface="Symbol" pitchFamily="18" charset="2"/>
                      </a:rPr>
                      <a:t> )</a:t>
                    </a:r>
                    <a:endParaRPr kumimoji="0" lang="zh-CN" altLang="en-US" sz="2000" dirty="0"/>
                  </a:p>
                  <a:p>
                    <a:pPr algn="ctr" eaLnBrk="0" hangingPunct="0">
                      <a:spcBef>
                        <a:spcPct val="0"/>
                      </a:spcBef>
                    </a:pPr>
                    <a:endParaRPr lang="en-US" altLang="zh-CN" sz="2000" dirty="0"/>
                  </a:p>
                </p:txBody>
              </p:sp>
              <p:sp>
                <p:nvSpPr>
                  <p:cNvPr id="13395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0"/>
                    <a:ext cx="768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9" name="Group 23"/>
                <p:cNvGrpSpPr>
                  <a:grpSpLocks/>
                </p:cNvGrpSpPr>
                <p:nvPr/>
              </p:nvGrpSpPr>
              <p:grpSpPr bwMode="auto">
                <a:xfrm>
                  <a:off x="3072" y="0"/>
                  <a:ext cx="768" cy="403"/>
                  <a:chOff x="3072" y="0"/>
                  <a:chExt cx="768" cy="403"/>
                </a:xfrm>
              </p:grpSpPr>
              <p:sp>
                <p:nvSpPr>
                  <p:cNvPr id="13392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3115" y="0"/>
                    <a:ext cx="682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altLang="zh-CN" sz="2000" dirty="0"/>
                  </a:p>
                  <a:p>
                    <a:pPr algn="ctr">
                      <a:spcBef>
                        <a:spcPct val="0"/>
                      </a:spcBef>
                    </a:pPr>
                    <a:r>
                      <a:rPr lang="en-US" altLang="zh-CN" sz="2000" dirty="0" smtClean="0">
                        <a:sym typeface="Symbol" pitchFamily="18" charset="2"/>
                      </a:rPr>
                      <a:t></a:t>
                    </a:r>
                    <a:endParaRPr lang="en-US" altLang="zh-CN" sz="2000" dirty="0"/>
                  </a:p>
                  <a:p>
                    <a:pPr algn="ctr" eaLnBrk="0" hangingPunct="0">
                      <a:spcBef>
                        <a:spcPct val="0"/>
                      </a:spcBef>
                    </a:pPr>
                    <a:endParaRPr lang="en-US" altLang="zh-CN" sz="2000" dirty="0"/>
                  </a:p>
                </p:txBody>
              </p:sp>
              <p:sp>
                <p:nvSpPr>
                  <p:cNvPr id="13393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0"/>
                    <a:ext cx="768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0" name="Group 26"/>
                <p:cNvGrpSpPr>
                  <a:grpSpLocks/>
                </p:cNvGrpSpPr>
                <p:nvPr/>
              </p:nvGrpSpPr>
              <p:grpSpPr bwMode="auto">
                <a:xfrm>
                  <a:off x="0" y="403"/>
                  <a:ext cx="768" cy="806"/>
                  <a:chOff x="0" y="403"/>
                  <a:chExt cx="768" cy="806"/>
                </a:xfrm>
              </p:grpSpPr>
              <p:sp>
                <p:nvSpPr>
                  <p:cNvPr id="13390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403"/>
                    <a:ext cx="682" cy="80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altLang="zh-CN" sz="2000" b="1" dirty="0" smtClean="0">
                        <a:sym typeface="Symbol" pitchFamily="18" charset="2"/>
                      </a:rPr>
                      <a:t>Circuit RL</a:t>
                    </a:r>
                    <a:r>
                      <a:rPr lang="en-US" altLang="zh-CN" dirty="0" smtClean="0">
                        <a:sym typeface="Symbol" pitchFamily="18" charset="2"/>
                      </a:rPr>
                      <a:t> </a:t>
                    </a:r>
                    <a:endParaRPr lang="en-US" altLang="zh-CN" dirty="0">
                      <a:sym typeface="Symbol" pitchFamily="18" charset="2"/>
                    </a:endParaRPr>
                  </a:p>
                  <a:p>
                    <a:endParaRPr lang="en-US" altLang="zh-CN" sz="2000" dirty="0"/>
                  </a:p>
                  <a:p>
                    <a:pPr algn="just" eaLnBrk="0" hangingPunct="0">
                      <a:spcBef>
                        <a:spcPct val="0"/>
                      </a:spcBef>
                    </a:pPr>
                    <a:endParaRPr lang="en-US" altLang="zh-CN" dirty="0"/>
                  </a:p>
                </p:txBody>
              </p:sp>
              <p:sp>
                <p:nvSpPr>
                  <p:cNvPr id="13391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03"/>
                    <a:ext cx="768" cy="80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1" name="Group 29"/>
                <p:cNvGrpSpPr>
                  <a:grpSpLocks/>
                </p:cNvGrpSpPr>
                <p:nvPr/>
              </p:nvGrpSpPr>
              <p:grpSpPr bwMode="auto">
                <a:xfrm>
                  <a:off x="768" y="-3"/>
                  <a:ext cx="672" cy="809"/>
                  <a:chOff x="768" y="-3"/>
                  <a:chExt cx="672" cy="809"/>
                </a:xfrm>
              </p:grpSpPr>
              <p:sp>
                <p:nvSpPr>
                  <p:cNvPr id="13388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811" y="403"/>
                    <a:ext cx="586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altLang="zh-CN" sz="2000" dirty="0" smtClean="0"/>
                      <a:t>E</a:t>
                    </a:r>
                    <a:endParaRPr lang="en-US" altLang="zh-CN" sz="2000" dirty="0"/>
                  </a:p>
                </p:txBody>
              </p:sp>
              <p:sp>
                <p:nvSpPr>
                  <p:cNvPr id="13389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403"/>
                    <a:ext cx="672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2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828" y="-3"/>
                    <a:ext cx="586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altLang="zh-CN" sz="2000" dirty="0" smtClean="0"/>
                      <a:t>Source</a:t>
                    </a:r>
                    <a:endParaRPr lang="en-US" altLang="zh-CN" sz="2000" dirty="0"/>
                  </a:p>
                </p:txBody>
              </p:sp>
            </p:grpSp>
            <p:grpSp>
              <p:nvGrpSpPr>
                <p:cNvPr id="12" name="Group 32"/>
                <p:cNvGrpSpPr>
                  <a:grpSpLocks/>
                </p:cNvGrpSpPr>
                <p:nvPr/>
              </p:nvGrpSpPr>
              <p:grpSpPr bwMode="auto">
                <a:xfrm>
                  <a:off x="1440" y="403"/>
                  <a:ext cx="864" cy="403"/>
                  <a:chOff x="1440" y="403"/>
                  <a:chExt cx="864" cy="403"/>
                </a:xfrm>
              </p:grpSpPr>
              <p:sp>
                <p:nvSpPr>
                  <p:cNvPr id="13386" name="Rectangle 33"/>
                  <p:cNvSpPr>
                    <a:spLocks noChangeArrowheads="1" noTextEdit="1"/>
                  </p:cNvSpPr>
                  <p:nvPr/>
                </p:nvSpPr>
                <p:spPr bwMode="auto">
                  <a:xfrm>
                    <a:off x="1483" y="403"/>
                    <a:ext cx="778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387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403"/>
                    <a:ext cx="864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3" name="Group 35"/>
                <p:cNvGrpSpPr>
                  <a:grpSpLocks/>
                </p:cNvGrpSpPr>
                <p:nvPr/>
              </p:nvGrpSpPr>
              <p:grpSpPr bwMode="auto">
                <a:xfrm>
                  <a:off x="2304" y="403"/>
                  <a:ext cx="768" cy="403"/>
                  <a:chOff x="2304" y="403"/>
                  <a:chExt cx="768" cy="403"/>
                </a:xfrm>
              </p:grpSpPr>
              <p:sp>
                <p:nvSpPr>
                  <p:cNvPr id="13384" name="Rectangle 36"/>
                  <p:cNvSpPr>
                    <a:spLocks noChangeArrowheads="1" noTextEdit="1"/>
                  </p:cNvSpPr>
                  <p:nvPr/>
                </p:nvSpPr>
                <p:spPr bwMode="auto">
                  <a:xfrm>
                    <a:off x="2347" y="403"/>
                    <a:ext cx="682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385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403"/>
                    <a:ext cx="768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4" name="Group 38"/>
                <p:cNvGrpSpPr>
                  <a:grpSpLocks/>
                </p:cNvGrpSpPr>
                <p:nvPr/>
              </p:nvGrpSpPr>
              <p:grpSpPr bwMode="auto">
                <a:xfrm>
                  <a:off x="3072" y="403"/>
                  <a:ext cx="768" cy="403"/>
                  <a:chOff x="3072" y="403"/>
                  <a:chExt cx="768" cy="403"/>
                </a:xfrm>
              </p:grpSpPr>
              <p:sp>
                <p:nvSpPr>
                  <p:cNvPr id="13382" name="Rectangle 39"/>
                  <p:cNvSpPr>
                    <a:spLocks noChangeArrowheads="1" noTextEdit="1"/>
                  </p:cNvSpPr>
                  <p:nvPr/>
                </p:nvSpPr>
                <p:spPr bwMode="auto">
                  <a:xfrm>
                    <a:off x="3115" y="403"/>
                    <a:ext cx="682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383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403"/>
                    <a:ext cx="768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5" name="Group 41"/>
                <p:cNvGrpSpPr>
                  <a:grpSpLocks/>
                </p:cNvGrpSpPr>
                <p:nvPr/>
              </p:nvGrpSpPr>
              <p:grpSpPr bwMode="auto">
                <a:xfrm>
                  <a:off x="759" y="806"/>
                  <a:ext cx="692" cy="403"/>
                  <a:chOff x="759" y="806"/>
                  <a:chExt cx="692" cy="403"/>
                </a:xfrm>
              </p:grpSpPr>
              <p:sp>
                <p:nvSpPr>
                  <p:cNvPr id="13380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759" y="806"/>
                    <a:ext cx="692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just">
                      <a:spcBef>
                        <a:spcPct val="0"/>
                      </a:spcBef>
                    </a:pPr>
                    <a:endParaRPr lang="en-US" altLang="zh-CN" sz="2000" dirty="0"/>
                  </a:p>
                  <a:p>
                    <a:pPr algn="just">
                      <a:spcBef>
                        <a:spcPct val="0"/>
                      </a:spcBef>
                    </a:pPr>
                    <a:r>
                      <a:rPr lang="en-US" altLang="zh-CN" sz="2000" dirty="0"/>
                      <a:t> </a:t>
                    </a:r>
                  </a:p>
                  <a:p>
                    <a:pPr algn="ctr">
                      <a:lnSpc>
                        <a:spcPct val="80000"/>
                      </a:lnSpc>
                      <a:spcBef>
                        <a:spcPct val="0"/>
                      </a:spcBef>
                    </a:pPr>
                    <a:r>
                      <a:rPr lang="en-US" altLang="zh-CN" sz="2000" dirty="0" smtClean="0"/>
                      <a:t>L après charge par E</a:t>
                    </a:r>
                    <a:endParaRPr lang="en-US" altLang="zh-CN" sz="2000" dirty="0"/>
                  </a:p>
                  <a:p>
                    <a:pPr algn="just">
                      <a:spcBef>
                        <a:spcPct val="0"/>
                      </a:spcBef>
                    </a:pPr>
                    <a:endParaRPr lang="en-US" altLang="zh-CN" sz="2000" dirty="0"/>
                  </a:p>
                  <a:p>
                    <a:pPr algn="just" eaLnBrk="0" hangingPunct="0">
                      <a:spcBef>
                        <a:spcPct val="0"/>
                      </a:spcBef>
                    </a:pPr>
                    <a:endParaRPr lang="en-US" altLang="zh-CN" sz="2000" dirty="0"/>
                  </a:p>
                </p:txBody>
              </p:sp>
              <p:sp>
                <p:nvSpPr>
                  <p:cNvPr id="13381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06"/>
                    <a:ext cx="672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6" name="Group 44"/>
                <p:cNvGrpSpPr>
                  <a:grpSpLocks/>
                </p:cNvGrpSpPr>
                <p:nvPr/>
              </p:nvGrpSpPr>
              <p:grpSpPr bwMode="auto">
                <a:xfrm>
                  <a:off x="1440" y="806"/>
                  <a:ext cx="864" cy="403"/>
                  <a:chOff x="1440" y="806"/>
                  <a:chExt cx="864" cy="403"/>
                </a:xfrm>
              </p:grpSpPr>
              <p:sp>
                <p:nvSpPr>
                  <p:cNvPr id="13378" name="Rectangle 45"/>
                  <p:cNvSpPr>
                    <a:spLocks noChangeArrowheads="1" noTextEdit="1"/>
                  </p:cNvSpPr>
                  <p:nvPr/>
                </p:nvSpPr>
                <p:spPr bwMode="auto">
                  <a:xfrm>
                    <a:off x="1483" y="806"/>
                    <a:ext cx="778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379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806"/>
                    <a:ext cx="864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7" name="Group 47"/>
                <p:cNvGrpSpPr>
                  <a:grpSpLocks/>
                </p:cNvGrpSpPr>
                <p:nvPr/>
              </p:nvGrpSpPr>
              <p:grpSpPr bwMode="auto">
                <a:xfrm>
                  <a:off x="2304" y="806"/>
                  <a:ext cx="768" cy="403"/>
                  <a:chOff x="2304" y="806"/>
                  <a:chExt cx="768" cy="403"/>
                </a:xfrm>
              </p:grpSpPr>
              <p:sp>
                <p:nvSpPr>
                  <p:cNvPr id="13376" name="Rectangle 48"/>
                  <p:cNvSpPr>
                    <a:spLocks noChangeArrowheads="1" noTextEdit="1"/>
                  </p:cNvSpPr>
                  <p:nvPr/>
                </p:nvSpPr>
                <p:spPr bwMode="auto">
                  <a:xfrm>
                    <a:off x="2347" y="806"/>
                    <a:ext cx="682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377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806"/>
                    <a:ext cx="768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8" name="Group 50"/>
                <p:cNvGrpSpPr>
                  <a:grpSpLocks/>
                </p:cNvGrpSpPr>
                <p:nvPr/>
              </p:nvGrpSpPr>
              <p:grpSpPr bwMode="auto">
                <a:xfrm>
                  <a:off x="3072" y="806"/>
                  <a:ext cx="768" cy="403"/>
                  <a:chOff x="3072" y="806"/>
                  <a:chExt cx="768" cy="403"/>
                </a:xfrm>
              </p:grpSpPr>
              <p:sp>
                <p:nvSpPr>
                  <p:cNvPr id="13374" name="Rectangle 51"/>
                  <p:cNvSpPr>
                    <a:spLocks noChangeArrowheads="1" noTextEdit="1"/>
                  </p:cNvSpPr>
                  <p:nvPr/>
                </p:nvSpPr>
                <p:spPr bwMode="auto">
                  <a:xfrm>
                    <a:off x="3115" y="806"/>
                    <a:ext cx="682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375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06"/>
                    <a:ext cx="768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" name="Group 53"/>
                <p:cNvGrpSpPr>
                  <a:grpSpLocks/>
                </p:cNvGrpSpPr>
                <p:nvPr/>
              </p:nvGrpSpPr>
              <p:grpSpPr bwMode="auto">
                <a:xfrm>
                  <a:off x="0" y="1209"/>
                  <a:ext cx="768" cy="806"/>
                  <a:chOff x="0" y="1209"/>
                  <a:chExt cx="768" cy="806"/>
                </a:xfrm>
              </p:grpSpPr>
              <p:sp>
                <p:nvSpPr>
                  <p:cNvPr id="13372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1209"/>
                    <a:ext cx="682" cy="80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altLang="zh-CN" b="1" dirty="0">
                        <a:sym typeface="Symbol" pitchFamily="18" charset="2"/>
                      </a:rPr>
                      <a:t>   </a:t>
                    </a:r>
                  </a:p>
                  <a:p>
                    <a:endParaRPr lang="en-US" altLang="zh-CN" b="1" dirty="0">
                      <a:sym typeface="Symbol" pitchFamily="18" charset="2"/>
                    </a:endParaRPr>
                  </a:p>
                  <a:p>
                    <a:pPr algn="ctr"/>
                    <a:r>
                      <a:rPr lang="en-US" altLang="zh-CN" b="1" dirty="0">
                        <a:sym typeface="Symbol" pitchFamily="18" charset="2"/>
                      </a:rPr>
                      <a:t>   </a:t>
                    </a:r>
                    <a:endParaRPr lang="en-US" altLang="zh-CN" sz="2000" b="1" dirty="0">
                      <a:sym typeface="Symbol" pitchFamily="18" charset="2"/>
                    </a:endParaRPr>
                  </a:p>
                  <a:p>
                    <a:pPr algn="ctr"/>
                    <a:r>
                      <a:rPr lang="en-US" altLang="zh-CN" sz="2000" b="1" dirty="0" smtClean="0">
                        <a:sym typeface="Symbol" pitchFamily="18" charset="2"/>
                      </a:rPr>
                      <a:t>Circuit RC</a:t>
                    </a:r>
                    <a:r>
                      <a:rPr lang="en-US" altLang="zh-CN" sz="2000" dirty="0" smtClean="0">
                        <a:sym typeface="Symbol" pitchFamily="18" charset="2"/>
                      </a:rPr>
                      <a:t> </a:t>
                    </a:r>
                    <a:endParaRPr lang="en-US" altLang="zh-CN" sz="2000" dirty="0">
                      <a:sym typeface="Symbol" pitchFamily="18" charset="2"/>
                    </a:endParaRPr>
                  </a:p>
                  <a:p>
                    <a:endParaRPr lang="en-US" altLang="zh-CN" sz="2000" dirty="0">
                      <a:sym typeface="Symbol" pitchFamily="18" charset="2"/>
                    </a:endParaRPr>
                  </a:p>
                  <a:p>
                    <a:endParaRPr lang="en-US" altLang="zh-CN" sz="2000" dirty="0"/>
                  </a:p>
                  <a:p>
                    <a:pPr algn="just" eaLnBrk="0" hangingPunct="0">
                      <a:spcBef>
                        <a:spcPct val="0"/>
                      </a:spcBef>
                    </a:pPr>
                    <a:endParaRPr lang="en-US" altLang="zh-CN" dirty="0"/>
                  </a:p>
                </p:txBody>
              </p:sp>
              <p:sp>
                <p:nvSpPr>
                  <p:cNvPr id="13373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209"/>
                    <a:ext cx="768" cy="80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" name="Group 56"/>
                <p:cNvGrpSpPr>
                  <a:grpSpLocks/>
                </p:cNvGrpSpPr>
                <p:nvPr/>
              </p:nvGrpSpPr>
              <p:grpSpPr bwMode="auto">
                <a:xfrm>
                  <a:off x="768" y="1209"/>
                  <a:ext cx="672" cy="403"/>
                  <a:chOff x="768" y="1209"/>
                  <a:chExt cx="672" cy="403"/>
                </a:xfrm>
              </p:grpSpPr>
              <p:sp>
                <p:nvSpPr>
                  <p:cNvPr id="13370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811" y="1209"/>
                    <a:ext cx="586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just">
                      <a:spcBef>
                        <a:spcPct val="0"/>
                      </a:spcBef>
                    </a:pPr>
                    <a:endParaRPr lang="en-US" altLang="zh-CN" sz="2000" dirty="0"/>
                  </a:p>
                  <a:p>
                    <a:pPr algn="ctr">
                      <a:spcBef>
                        <a:spcPct val="0"/>
                      </a:spcBef>
                    </a:pPr>
                    <a:r>
                      <a:rPr lang="en-US" altLang="zh-CN" sz="2000" dirty="0" smtClean="0"/>
                      <a:t>E</a:t>
                    </a:r>
                    <a:endParaRPr lang="en-US" altLang="zh-CN" sz="2000" dirty="0"/>
                  </a:p>
                  <a:p>
                    <a:pPr algn="just" eaLnBrk="0" hangingPunct="0">
                      <a:spcBef>
                        <a:spcPct val="0"/>
                      </a:spcBef>
                    </a:pPr>
                    <a:endParaRPr lang="en-US" altLang="zh-CN" sz="2000" dirty="0"/>
                  </a:p>
                </p:txBody>
              </p:sp>
              <p:sp>
                <p:nvSpPr>
                  <p:cNvPr id="13371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1209"/>
                    <a:ext cx="672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1" name="Group 59"/>
                <p:cNvGrpSpPr>
                  <a:grpSpLocks/>
                </p:cNvGrpSpPr>
                <p:nvPr/>
              </p:nvGrpSpPr>
              <p:grpSpPr bwMode="auto">
                <a:xfrm>
                  <a:off x="1440" y="1209"/>
                  <a:ext cx="864" cy="403"/>
                  <a:chOff x="1440" y="1209"/>
                  <a:chExt cx="864" cy="403"/>
                </a:xfrm>
              </p:grpSpPr>
              <p:sp>
                <p:nvSpPr>
                  <p:cNvPr id="13368" name="Rectangle 60"/>
                  <p:cNvSpPr>
                    <a:spLocks noChangeArrowheads="1" noTextEdit="1"/>
                  </p:cNvSpPr>
                  <p:nvPr/>
                </p:nvSpPr>
                <p:spPr bwMode="auto">
                  <a:xfrm>
                    <a:off x="1483" y="1209"/>
                    <a:ext cx="778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369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209"/>
                    <a:ext cx="864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2" name="Group 62"/>
                <p:cNvGrpSpPr>
                  <a:grpSpLocks/>
                </p:cNvGrpSpPr>
                <p:nvPr/>
              </p:nvGrpSpPr>
              <p:grpSpPr bwMode="auto">
                <a:xfrm>
                  <a:off x="2304" y="1209"/>
                  <a:ext cx="768" cy="403"/>
                  <a:chOff x="2304" y="1209"/>
                  <a:chExt cx="768" cy="403"/>
                </a:xfrm>
              </p:grpSpPr>
              <p:sp>
                <p:nvSpPr>
                  <p:cNvPr id="13366" name="Rectangle 63"/>
                  <p:cNvSpPr>
                    <a:spLocks noChangeArrowheads="1" noTextEdit="1"/>
                  </p:cNvSpPr>
                  <p:nvPr/>
                </p:nvSpPr>
                <p:spPr bwMode="auto">
                  <a:xfrm>
                    <a:off x="2347" y="1209"/>
                    <a:ext cx="682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367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1209"/>
                    <a:ext cx="768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3" name="Group 65"/>
                <p:cNvGrpSpPr>
                  <a:grpSpLocks/>
                </p:cNvGrpSpPr>
                <p:nvPr/>
              </p:nvGrpSpPr>
              <p:grpSpPr bwMode="auto">
                <a:xfrm>
                  <a:off x="3072" y="1209"/>
                  <a:ext cx="768" cy="403"/>
                  <a:chOff x="3072" y="1209"/>
                  <a:chExt cx="768" cy="403"/>
                </a:xfrm>
              </p:grpSpPr>
              <p:sp>
                <p:nvSpPr>
                  <p:cNvPr id="13364" name="Rectangle 66"/>
                  <p:cNvSpPr>
                    <a:spLocks noChangeArrowheads="1" noTextEdit="1"/>
                  </p:cNvSpPr>
                  <p:nvPr/>
                </p:nvSpPr>
                <p:spPr bwMode="auto">
                  <a:xfrm>
                    <a:off x="3115" y="1209"/>
                    <a:ext cx="682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365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1209"/>
                    <a:ext cx="768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4" name="Group 68"/>
                <p:cNvGrpSpPr>
                  <a:grpSpLocks/>
                </p:cNvGrpSpPr>
                <p:nvPr/>
              </p:nvGrpSpPr>
              <p:grpSpPr bwMode="auto">
                <a:xfrm>
                  <a:off x="768" y="1612"/>
                  <a:ext cx="672" cy="403"/>
                  <a:chOff x="768" y="1612"/>
                  <a:chExt cx="672" cy="403"/>
                </a:xfrm>
              </p:grpSpPr>
              <p:sp>
                <p:nvSpPr>
                  <p:cNvPr id="13362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811" y="1612"/>
                    <a:ext cx="586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just">
                      <a:spcBef>
                        <a:spcPct val="0"/>
                      </a:spcBef>
                    </a:pPr>
                    <a:endParaRPr lang="en-US" altLang="zh-CN" sz="2000" dirty="0"/>
                  </a:p>
                  <a:p>
                    <a:pPr algn="just">
                      <a:spcBef>
                        <a:spcPct val="0"/>
                      </a:spcBef>
                    </a:pPr>
                    <a:endParaRPr lang="en-US" altLang="zh-CN" dirty="0"/>
                  </a:p>
                  <a:p>
                    <a:pPr algn="ctr">
                      <a:lnSpc>
                        <a:spcPct val="80000"/>
                      </a:lnSpc>
                      <a:spcBef>
                        <a:spcPct val="0"/>
                      </a:spcBef>
                    </a:pPr>
                    <a:r>
                      <a:rPr lang="en-US" altLang="zh-CN" dirty="0" smtClean="0"/>
                      <a:t>C après charge par E</a:t>
                    </a:r>
                    <a:endParaRPr lang="en-US" altLang="zh-CN" sz="2000" dirty="0"/>
                  </a:p>
                  <a:p>
                    <a:pPr algn="just">
                      <a:spcBef>
                        <a:spcPct val="0"/>
                      </a:spcBef>
                    </a:pPr>
                    <a:endParaRPr lang="en-US" altLang="zh-CN" sz="2000" dirty="0"/>
                  </a:p>
                  <a:p>
                    <a:pPr algn="just" eaLnBrk="0" hangingPunct="0">
                      <a:spcBef>
                        <a:spcPct val="0"/>
                      </a:spcBef>
                    </a:pPr>
                    <a:endParaRPr lang="en-US" altLang="zh-CN" dirty="0"/>
                  </a:p>
                </p:txBody>
              </p:sp>
              <p:sp>
                <p:nvSpPr>
                  <p:cNvPr id="13363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1612"/>
                    <a:ext cx="672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5" name="Group 71"/>
                <p:cNvGrpSpPr>
                  <a:grpSpLocks/>
                </p:cNvGrpSpPr>
                <p:nvPr/>
              </p:nvGrpSpPr>
              <p:grpSpPr bwMode="auto">
                <a:xfrm>
                  <a:off x="1440" y="1612"/>
                  <a:ext cx="864" cy="403"/>
                  <a:chOff x="1440" y="1612"/>
                  <a:chExt cx="864" cy="403"/>
                </a:xfrm>
              </p:grpSpPr>
              <p:sp>
                <p:nvSpPr>
                  <p:cNvPr id="13360" name="Rectangle 72"/>
                  <p:cNvSpPr>
                    <a:spLocks noChangeArrowheads="1" noTextEdit="1"/>
                  </p:cNvSpPr>
                  <p:nvPr/>
                </p:nvSpPr>
                <p:spPr bwMode="auto">
                  <a:xfrm>
                    <a:off x="1483" y="1612"/>
                    <a:ext cx="778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361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612"/>
                    <a:ext cx="864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6" name="Group 74"/>
                <p:cNvGrpSpPr>
                  <a:grpSpLocks/>
                </p:cNvGrpSpPr>
                <p:nvPr/>
              </p:nvGrpSpPr>
              <p:grpSpPr bwMode="auto">
                <a:xfrm>
                  <a:off x="2304" y="1612"/>
                  <a:ext cx="768" cy="403"/>
                  <a:chOff x="2304" y="1612"/>
                  <a:chExt cx="768" cy="403"/>
                </a:xfrm>
              </p:grpSpPr>
              <p:sp>
                <p:nvSpPr>
                  <p:cNvPr id="13358" name="Rectangle 75"/>
                  <p:cNvSpPr>
                    <a:spLocks noChangeArrowheads="1" noTextEdit="1"/>
                  </p:cNvSpPr>
                  <p:nvPr/>
                </p:nvSpPr>
                <p:spPr bwMode="auto">
                  <a:xfrm>
                    <a:off x="2347" y="1612"/>
                    <a:ext cx="682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359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1612"/>
                    <a:ext cx="768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7" name="Group 77"/>
                <p:cNvGrpSpPr>
                  <a:grpSpLocks/>
                </p:cNvGrpSpPr>
                <p:nvPr/>
              </p:nvGrpSpPr>
              <p:grpSpPr bwMode="auto">
                <a:xfrm>
                  <a:off x="3072" y="1612"/>
                  <a:ext cx="768" cy="403"/>
                  <a:chOff x="3072" y="1612"/>
                  <a:chExt cx="768" cy="403"/>
                </a:xfrm>
              </p:grpSpPr>
              <p:sp>
                <p:nvSpPr>
                  <p:cNvPr id="13356" name="Rectangle 78"/>
                  <p:cNvSpPr>
                    <a:spLocks noChangeArrowheads="1" noTextEdit="1"/>
                  </p:cNvSpPr>
                  <p:nvPr/>
                </p:nvSpPr>
                <p:spPr bwMode="auto">
                  <a:xfrm>
                    <a:off x="3115" y="1612"/>
                    <a:ext cx="682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357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1612"/>
                    <a:ext cx="768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3332" name="Rectangle 80"/>
              <p:cNvSpPr>
                <a:spLocks noChangeArrowheads="1"/>
              </p:cNvSpPr>
              <p:nvPr/>
            </p:nvSpPr>
            <p:spPr bwMode="auto">
              <a:xfrm>
                <a:off x="-3" y="-3"/>
                <a:ext cx="3846" cy="2021"/>
              </a:xfrm>
              <a:prstGeom prst="rect">
                <a:avLst/>
              </a:prstGeom>
              <a:noFill/>
              <a:ln w="9525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</p:grpSp>
        <p:graphicFrame>
          <p:nvGraphicFramePr>
            <p:cNvPr id="13314" name="Object 81"/>
            <p:cNvGraphicFramePr>
              <a:graphicFrameLocks noChangeAspect="1"/>
            </p:cNvGraphicFramePr>
            <p:nvPr/>
          </p:nvGraphicFramePr>
          <p:xfrm>
            <a:off x="2604" y="1736"/>
            <a:ext cx="454" cy="272"/>
          </p:xfrm>
          <a:graphic>
            <a:graphicData uri="http://schemas.openxmlformats.org/presentationml/2006/ole">
              <p:oleObj spid="_x0000_s35842" r:id="rId3" imgW="381000" imgH="228600" progId="Equation.3">
                <p:embed/>
              </p:oleObj>
            </a:graphicData>
          </a:graphic>
        </p:graphicFrame>
        <p:graphicFrame>
          <p:nvGraphicFramePr>
            <p:cNvPr id="13315" name="Object 82"/>
            <p:cNvGraphicFramePr>
              <a:graphicFrameLocks noChangeAspect="1"/>
            </p:cNvGraphicFramePr>
            <p:nvPr/>
          </p:nvGraphicFramePr>
          <p:xfrm>
            <a:off x="3617" y="1680"/>
            <a:ext cx="484" cy="418"/>
          </p:xfrm>
          <a:graphic>
            <a:graphicData uri="http://schemas.openxmlformats.org/presentationml/2006/ole">
              <p:oleObj spid="_x0000_s35843" name="Equation" r:id="rId4" imgW="393480" imgH="342720" progId="Equation.3">
                <p:embed/>
              </p:oleObj>
            </a:graphicData>
          </a:graphic>
        </p:graphicFrame>
        <p:graphicFrame>
          <p:nvGraphicFramePr>
            <p:cNvPr id="13316" name="Object 83"/>
            <p:cNvGraphicFramePr>
              <a:graphicFrameLocks noChangeAspect="1"/>
            </p:cNvGraphicFramePr>
            <p:nvPr/>
          </p:nvGraphicFramePr>
          <p:xfrm>
            <a:off x="2592" y="2184"/>
            <a:ext cx="466" cy="409"/>
          </p:xfrm>
          <a:graphic>
            <a:graphicData uri="http://schemas.openxmlformats.org/presentationml/2006/ole">
              <p:oleObj spid="_x0000_s35844" r:id="rId5" imgW="393529" imgH="342751" progId="Equation.3">
                <p:embed/>
              </p:oleObj>
            </a:graphicData>
          </a:graphic>
        </p:graphicFrame>
        <p:graphicFrame>
          <p:nvGraphicFramePr>
            <p:cNvPr id="13317" name="Object 84"/>
            <p:cNvGraphicFramePr>
              <a:graphicFrameLocks noChangeAspect="1"/>
            </p:cNvGraphicFramePr>
            <p:nvPr/>
          </p:nvGraphicFramePr>
          <p:xfrm>
            <a:off x="3648" y="2314"/>
            <a:ext cx="453" cy="245"/>
          </p:xfrm>
          <a:graphic>
            <a:graphicData uri="http://schemas.openxmlformats.org/presentationml/2006/ole">
              <p:oleObj spid="_x0000_s35845" r:id="rId6" imgW="329914" imgH="177646" progId="Equation.3">
                <p:embed/>
              </p:oleObj>
            </a:graphicData>
          </a:graphic>
        </p:graphicFrame>
        <p:graphicFrame>
          <p:nvGraphicFramePr>
            <p:cNvPr id="13318" name="Object 85"/>
            <p:cNvGraphicFramePr>
              <a:graphicFrameLocks noChangeAspect="1"/>
            </p:cNvGraphicFramePr>
            <p:nvPr/>
          </p:nvGraphicFramePr>
          <p:xfrm>
            <a:off x="2578" y="2859"/>
            <a:ext cx="461" cy="259"/>
          </p:xfrm>
          <a:graphic>
            <a:graphicData uri="http://schemas.openxmlformats.org/presentationml/2006/ole">
              <p:oleObj spid="_x0000_s35846" name="公式" r:id="rId7" imgW="406080" imgH="228600" progId="Equation.3">
                <p:embed/>
              </p:oleObj>
            </a:graphicData>
          </a:graphic>
        </p:graphicFrame>
        <p:graphicFrame>
          <p:nvGraphicFramePr>
            <p:cNvPr id="13319" name="Object 86"/>
            <p:cNvGraphicFramePr>
              <a:graphicFrameLocks noChangeAspect="1"/>
            </p:cNvGraphicFramePr>
            <p:nvPr/>
          </p:nvGraphicFramePr>
          <p:xfrm>
            <a:off x="3615" y="2872"/>
            <a:ext cx="498" cy="213"/>
          </p:xfrm>
          <a:graphic>
            <a:graphicData uri="http://schemas.openxmlformats.org/presentationml/2006/ole">
              <p:oleObj spid="_x0000_s35847" name="公式" r:id="rId8" imgW="380880" imgH="164880" progId="Equation.3">
                <p:embed/>
              </p:oleObj>
            </a:graphicData>
          </a:graphic>
        </p:graphicFrame>
        <p:graphicFrame>
          <p:nvGraphicFramePr>
            <p:cNvPr id="13320" name="Object 87"/>
            <p:cNvGraphicFramePr>
              <a:graphicFrameLocks noChangeAspect="1"/>
            </p:cNvGraphicFramePr>
            <p:nvPr/>
          </p:nvGraphicFramePr>
          <p:xfrm>
            <a:off x="2579" y="3306"/>
            <a:ext cx="524" cy="275"/>
          </p:xfrm>
          <a:graphic>
            <a:graphicData uri="http://schemas.openxmlformats.org/presentationml/2006/ole">
              <p:oleObj spid="_x0000_s35848" name="公式" r:id="rId9" imgW="431640" imgH="228600" progId="Equation.3">
                <p:embed/>
              </p:oleObj>
            </a:graphicData>
          </a:graphic>
        </p:graphicFrame>
        <p:graphicFrame>
          <p:nvGraphicFramePr>
            <p:cNvPr id="13321" name="Object 88"/>
            <p:cNvGraphicFramePr>
              <a:graphicFrameLocks noChangeAspect="1"/>
            </p:cNvGraphicFramePr>
            <p:nvPr/>
          </p:nvGraphicFramePr>
          <p:xfrm>
            <a:off x="3624" y="3344"/>
            <a:ext cx="432" cy="224"/>
          </p:xfrm>
          <a:graphic>
            <a:graphicData uri="http://schemas.openxmlformats.org/presentationml/2006/ole">
              <p:oleObj spid="_x0000_s35849" name="公式" r:id="rId10" imgW="342720" imgH="177480" progId="Equation.3">
                <p:embed/>
              </p:oleObj>
            </a:graphicData>
          </a:graphic>
        </p:graphicFrame>
        <p:graphicFrame>
          <p:nvGraphicFramePr>
            <p:cNvPr id="13322" name="Object 89"/>
            <p:cNvGraphicFramePr>
              <a:graphicFrameLocks noChangeAspect="1"/>
            </p:cNvGraphicFramePr>
            <p:nvPr/>
          </p:nvGraphicFramePr>
          <p:xfrm>
            <a:off x="4656" y="2352"/>
            <a:ext cx="398" cy="211"/>
          </p:xfrm>
          <a:graphic>
            <a:graphicData uri="http://schemas.openxmlformats.org/presentationml/2006/ole">
              <p:oleObj spid="_x0000_s35850" r:id="rId11" imgW="342603" imgH="177646" progId="Equation.3">
                <p:embed/>
              </p:oleObj>
            </a:graphicData>
          </a:graphic>
        </p:graphicFrame>
        <p:graphicFrame>
          <p:nvGraphicFramePr>
            <p:cNvPr id="13323" name="Object 90"/>
            <p:cNvGraphicFramePr>
              <a:graphicFrameLocks noChangeAspect="1"/>
            </p:cNvGraphicFramePr>
            <p:nvPr/>
          </p:nvGraphicFramePr>
          <p:xfrm>
            <a:off x="4656" y="1776"/>
            <a:ext cx="443" cy="233"/>
          </p:xfrm>
          <a:graphic>
            <a:graphicData uri="http://schemas.openxmlformats.org/presentationml/2006/ole">
              <p:oleObj spid="_x0000_s35851" r:id="rId12" imgW="342603" imgH="177646" progId="Equation.3">
                <p:embed/>
              </p:oleObj>
            </a:graphicData>
          </a:graphic>
        </p:graphicFrame>
        <p:graphicFrame>
          <p:nvGraphicFramePr>
            <p:cNvPr id="13324" name="Object 91"/>
            <p:cNvGraphicFramePr>
              <a:graphicFrameLocks noChangeAspect="1"/>
            </p:cNvGraphicFramePr>
            <p:nvPr/>
          </p:nvGraphicFramePr>
          <p:xfrm>
            <a:off x="4704" y="3408"/>
            <a:ext cx="304" cy="214"/>
          </p:xfrm>
          <a:graphic>
            <a:graphicData uri="http://schemas.openxmlformats.org/presentationml/2006/ole">
              <p:oleObj spid="_x0000_s35852" r:id="rId13" imgW="253670" imgH="177569" progId="Equation.3">
                <p:embed/>
              </p:oleObj>
            </a:graphicData>
          </a:graphic>
        </p:graphicFrame>
        <p:graphicFrame>
          <p:nvGraphicFramePr>
            <p:cNvPr id="13325" name="Object 92"/>
            <p:cNvGraphicFramePr>
              <a:graphicFrameLocks noChangeAspect="1"/>
            </p:cNvGraphicFramePr>
            <p:nvPr/>
          </p:nvGraphicFramePr>
          <p:xfrm>
            <a:off x="4704" y="2855"/>
            <a:ext cx="304" cy="214"/>
          </p:xfrm>
          <a:graphic>
            <a:graphicData uri="http://schemas.openxmlformats.org/presentationml/2006/ole">
              <p:oleObj spid="_x0000_s35853" r:id="rId14" imgW="253670" imgH="177569" progId="Equation.3">
                <p:embed/>
              </p:oleObj>
            </a:graphicData>
          </a:graphic>
        </p:graphicFrame>
      </p:grpSp>
      <p:sp>
        <p:nvSpPr>
          <p:cNvPr id="9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Réponse temporelle d’un circuit de 1</a:t>
            </a:r>
            <a:r>
              <a:rPr lang="fr-CA" baseline="30000" dirty="0" smtClean="0"/>
              <a:t>er</a:t>
            </a:r>
            <a:r>
              <a:rPr lang="fr-CA" dirty="0" smtClean="0"/>
              <a:t> ordre contenant L ou C</a:t>
            </a:r>
            <a:endParaRPr lang="fr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Réponse temporelle de circuits arbitraires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fr-CA" sz="2800" dirty="0" smtClean="0"/>
              <a:t>Il faut résoudre la ou les équations différentielles</a:t>
            </a:r>
          </a:p>
          <a:p>
            <a:r>
              <a:rPr lang="fr-CA" sz="2800" dirty="0" smtClean="0"/>
              <a:t>La solution générale comprend deux termes : un terme transitoire et un terme permanent</a:t>
            </a:r>
            <a:endParaRPr lang="fr-CA" sz="2400" dirty="0" smtClean="0"/>
          </a:p>
          <a:p>
            <a:r>
              <a:rPr lang="fr-CA" sz="2800" dirty="0" smtClean="0"/>
              <a:t>On obtient chaque partie séparément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CA" sz="2400" dirty="0" smtClean="0"/>
              <a:t>On suppose d’abord une source continue K</a:t>
            </a:r>
            <a:r>
              <a:rPr lang="fr-CA" sz="2400" baseline="-25000" dirty="0" smtClean="0"/>
              <a:t>0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CA" sz="2400" dirty="0" smtClean="0"/>
              <a:t>On suppose ensuite une source de type K</a:t>
            </a:r>
            <a:r>
              <a:rPr lang="fr-CA" sz="2400" baseline="-25000" dirty="0" smtClean="0"/>
              <a:t>1</a:t>
            </a:r>
            <a:r>
              <a:rPr lang="fr-CA" sz="2400" i="1" dirty="0" smtClean="0"/>
              <a:t>e</a:t>
            </a:r>
            <a:r>
              <a:rPr lang="fr-CA" sz="2400" i="1" baseline="30000" dirty="0" smtClean="0"/>
              <a:t>j</a:t>
            </a:r>
            <a:r>
              <a:rPr lang="fr-CA" sz="2400" i="1" baseline="30000" dirty="0" smtClean="0">
                <a:sym typeface="Symbol"/>
              </a:rPr>
              <a:t></a:t>
            </a:r>
            <a:r>
              <a:rPr lang="fr-CA" sz="1400" i="1" baseline="30000" dirty="0" err="1" smtClean="0">
                <a:sym typeface="Symbol"/>
              </a:rPr>
              <a:t>o</a:t>
            </a:r>
            <a:r>
              <a:rPr lang="fr-CA" sz="2400" i="1" baseline="30000" dirty="0" err="1" smtClean="0">
                <a:sym typeface="Symbol"/>
              </a:rPr>
              <a:t>t</a:t>
            </a:r>
            <a:r>
              <a:rPr lang="fr-CA" sz="2400" i="1" dirty="0" smtClean="0">
                <a:sym typeface="Symbol"/>
              </a:rPr>
              <a:t> </a:t>
            </a:r>
          </a:p>
          <a:p>
            <a:pPr marL="571500" indent="-514350"/>
            <a:r>
              <a:rPr lang="fr-CA" sz="2800" dirty="0" smtClean="0">
                <a:sym typeface="Symbol"/>
              </a:rPr>
              <a:t>Les deux solution sont ensuite additionnées après avoir déterminé toute constante à partir des conditions initiales du circuit.</a:t>
            </a:r>
            <a:endParaRPr lang="fr-CA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Phaseur</a:t>
            </a:r>
            <a:endParaRPr lang="fr-CA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fr-CA" sz="3000" dirty="0" smtClean="0"/>
              <a:t>Permet de contourner les équations différentielles pour trouver le terme permanent de la réponse</a:t>
            </a:r>
          </a:p>
          <a:p>
            <a:r>
              <a:rPr lang="fr-CA" sz="3000" dirty="0" smtClean="0"/>
              <a:t>Réduit l’expression d’une tension ou courant sinusoïdal à son amplitude et angle de phase (conséquence de la série de Fourier)</a:t>
            </a:r>
          </a:p>
          <a:p>
            <a:pPr>
              <a:buFontTx/>
              <a:buNone/>
            </a:pPr>
            <a:r>
              <a:rPr lang="fr-CA" i="1" dirty="0" smtClean="0"/>
              <a:t>	x</a:t>
            </a:r>
            <a:r>
              <a:rPr lang="fr-CA" dirty="0" smtClean="0"/>
              <a:t>(</a:t>
            </a:r>
            <a:r>
              <a:rPr lang="fr-CA" i="1" dirty="0" smtClean="0"/>
              <a:t>t</a:t>
            </a:r>
            <a:r>
              <a:rPr lang="fr-CA" dirty="0" smtClean="0"/>
              <a:t>)</a:t>
            </a:r>
            <a:r>
              <a:rPr lang="fr-CA" i="1" dirty="0" smtClean="0"/>
              <a:t> = X</a:t>
            </a:r>
            <a:r>
              <a:rPr lang="fr-CA" i="1" baseline="-25000" dirty="0" smtClean="0"/>
              <a:t>M</a:t>
            </a:r>
            <a:r>
              <a:rPr lang="fr-CA" dirty="0" smtClean="0"/>
              <a:t> cos(</a:t>
            </a:r>
            <a:r>
              <a:rPr lang="fr-CA" dirty="0" err="1" smtClean="0">
                <a:cs typeface="Arial" charset="0"/>
              </a:rPr>
              <a:t>ω</a:t>
            </a:r>
            <a:r>
              <a:rPr lang="fr-CA" i="1" dirty="0" err="1" smtClean="0">
                <a:cs typeface="Arial" charset="0"/>
              </a:rPr>
              <a:t>t</a:t>
            </a:r>
            <a:r>
              <a:rPr lang="fr-CA" dirty="0" smtClean="0">
                <a:cs typeface="Arial" charset="0"/>
              </a:rPr>
              <a:t>+</a:t>
            </a:r>
            <a:r>
              <a:rPr lang="el-GR" dirty="0" smtClean="0">
                <a:cs typeface="Arial" charset="0"/>
              </a:rPr>
              <a:t>φ</a:t>
            </a:r>
            <a:r>
              <a:rPr lang="fr-CA" dirty="0" smtClean="0">
                <a:cs typeface="Arial" charset="0"/>
              </a:rPr>
              <a:t>)  	↔	    </a:t>
            </a:r>
            <a:r>
              <a:rPr lang="fr-CA" b="1" dirty="0" smtClean="0">
                <a:cs typeface="Arial" charset="0"/>
              </a:rPr>
              <a:t>X</a:t>
            </a:r>
            <a:r>
              <a:rPr lang="fr-CA" dirty="0" smtClean="0">
                <a:cs typeface="Arial" charset="0"/>
              </a:rPr>
              <a:t> = </a:t>
            </a:r>
            <a:r>
              <a:rPr lang="fr-CA" i="1" dirty="0" smtClean="0">
                <a:cs typeface="Arial" charset="0"/>
              </a:rPr>
              <a:t>X</a:t>
            </a:r>
            <a:r>
              <a:rPr lang="fr-CA" i="1" baseline="-25000" dirty="0" smtClean="0">
                <a:cs typeface="Arial" charset="0"/>
              </a:rPr>
              <a:t>M</a:t>
            </a:r>
            <a:r>
              <a:rPr lang="fr-CA" dirty="0" smtClean="0">
                <a:cs typeface="Arial" charset="0"/>
              </a:rPr>
              <a:t>  </a:t>
            </a:r>
            <a:r>
              <a:rPr lang="fr-CA" dirty="0" smtClean="0">
                <a:cs typeface="Arial" charset="0"/>
                <a:sym typeface="Symbol" pitchFamily="18" charset="2"/>
              </a:rPr>
              <a:t></a:t>
            </a:r>
            <a:r>
              <a:rPr lang="el-GR" dirty="0" smtClean="0">
                <a:cs typeface="Arial" charset="0"/>
              </a:rPr>
              <a:t> φ</a:t>
            </a:r>
            <a:endParaRPr lang="en-CA" dirty="0" smtClean="0">
              <a:cs typeface="Arial" charset="0"/>
            </a:endParaRPr>
          </a:p>
          <a:p>
            <a:pPr>
              <a:buFontTx/>
              <a:buNone/>
            </a:pPr>
            <a:r>
              <a:rPr lang="en-CA" dirty="0" smtClean="0">
                <a:cs typeface="Arial" charset="0"/>
                <a:sym typeface="Symbol" pitchFamily="18" charset="2"/>
              </a:rPr>
              <a:t>	</a:t>
            </a:r>
            <a:r>
              <a:rPr lang="fr-CA" i="1" dirty="0" smtClean="0"/>
              <a:t> x</a:t>
            </a:r>
            <a:r>
              <a:rPr lang="fr-CA" dirty="0" smtClean="0"/>
              <a:t>(</a:t>
            </a:r>
            <a:r>
              <a:rPr lang="fr-CA" i="1" dirty="0" smtClean="0"/>
              <a:t>t</a:t>
            </a:r>
            <a:r>
              <a:rPr lang="fr-CA" dirty="0" smtClean="0"/>
              <a:t>)</a:t>
            </a:r>
            <a:r>
              <a:rPr lang="fr-CA" i="1" dirty="0" smtClean="0"/>
              <a:t> = </a:t>
            </a:r>
            <a:r>
              <a:rPr lang="fr-CA" i="1" dirty="0" err="1" smtClean="0"/>
              <a:t>Xe</a:t>
            </a:r>
            <a:r>
              <a:rPr lang="fr-CA" i="1" baseline="30000" dirty="0" err="1" smtClean="0"/>
              <a:t>j</a:t>
            </a:r>
            <a:r>
              <a:rPr lang="fr-CA" i="1" baseline="30000" dirty="0" smtClean="0">
                <a:sym typeface="Symbol"/>
              </a:rPr>
              <a:t>t</a:t>
            </a:r>
            <a:r>
              <a:rPr lang="fr-CA" baseline="30000" dirty="0" smtClean="0">
                <a:cs typeface="Arial" charset="0"/>
              </a:rPr>
              <a:t>+</a:t>
            </a:r>
            <a:r>
              <a:rPr lang="el-GR" baseline="30000" dirty="0" smtClean="0">
                <a:cs typeface="Arial" charset="0"/>
              </a:rPr>
              <a:t>φ</a:t>
            </a:r>
            <a:r>
              <a:rPr lang="en-CA" baseline="30000" dirty="0" smtClean="0">
                <a:cs typeface="Arial" charset="0"/>
                <a:sym typeface="Symbol" pitchFamily="18" charset="2"/>
              </a:rPr>
              <a:t> 		</a:t>
            </a:r>
            <a:r>
              <a:rPr lang="fr-CA" dirty="0" smtClean="0">
                <a:cs typeface="Arial" charset="0"/>
              </a:rPr>
              <a:t>↔	</a:t>
            </a:r>
            <a:r>
              <a:rPr lang="fr-CA" b="1" dirty="0" smtClean="0">
                <a:cs typeface="Arial" charset="0"/>
              </a:rPr>
              <a:t>    X</a:t>
            </a:r>
            <a:r>
              <a:rPr lang="fr-CA" dirty="0" smtClean="0">
                <a:cs typeface="Arial" charset="0"/>
              </a:rPr>
              <a:t> = </a:t>
            </a:r>
            <a:r>
              <a:rPr lang="fr-CA" i="1" dirty="0" smtClean="0">
                <a:cs typeface="Arial" charset="0"/>
              </a:rPr>
              <a:t>X</a:t>
            </a:r>
            <a:r>
              <a:rPr lang="fr-CA" dirty="0" smtClean="0">
                <a:cs typeface="Arial" charset="0"/>
              </a:rPr>
              <a:t> </a:t>
            </a:r>
            <a:r>
              <a:rPr lang="fr-CA" dirty="0" smtClean="0">
                <a:cs typeface="Arial" charset="0"/>
                <a:sym typeface="Symbol" pitchFamily="18" charset="2"/>
              </a:rPr>
              <a:t></a:t>
            </a:r>
            <a:r>
              <a:rPr lang="el-GR" dirty="0" smtClean="0">
                <a:cs typeface="Arial" charset="0"/>
              </a:rPr>
              <a:t> φ</a:t>
            </a:r>
            <a:endParaRPr lang="fr-CA" baseline="30000" dirty="0" smtClean="0">
              <a:cs typeface="Arial" charset="0"/>
              <a:sym typeface="Symbol" pitchFamily="18" charset="2"/>
            </a:endParaRPr>
          </a:p>
          <a:p>
            <a:pPr>
              <a:buFontTx/>
              <a:buNone/>
            </a:pPr>
            <a:r>
              <a:rPr lang="fr-CA" sz="3500" dirty="0" smtClean="0"/>
              <a:t>	</a:t>
            </a:r>
            <a:r>
              <a:rPr lang="fr-CA" sz="3000" dirty="0" smtClean="0"/>
              <a:t>Signal dans le temps		</a:t>
            </a:r>
            <a:r>
              <a:rPr lang="fr-CA" sz="3000" dirty="0" err="1" smtClean="0"/>
              <a:t>phaseur</a:t>
            </a:r>
            <a:r>
              <a:rPr lang="fr-CA" sz="3000" dirty="0" smtClean="0"/>
              <a:t> correspondant</a:t>
            </a:r>
          </a:p>
          <a:p>
            <a:r>
              <a:rPr lang="fr-CA" sz="3000" dirty="0" smtClean="0"/>
              <a:t>En régime permanent, l’information du phraseur est suffisante pour connaitre les variables d’intérêt</a:t>
            </a:r>
            <a:endParaRPr lang="fr-CA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Phaseurs</a:t>
            </a:r>
            <a:r>
              <a:rPr lang="en-CA" dirty="0" smtClean="0"/>
              <a:t> de </a:t>
            </a:r>
            <a:r>
              <a:rPr lang="en-CA" dirty="0" err="1" smtClean="0"/>
              <a:t>composants</a:t>
            </a:r>
            <a:r>
              <a:rPr lang="en-CA" dirty="0" smtClean="0"/>
              <a:t> R, L et C</a:t>
            </a:r>
            <a:endParaRPr lang="en-US" dirty="0"/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sz="half" idx="1"/>
          </p:nvPr>
        </p:nvGraphicFramePr>
        <p:xfrm>
          <a:off x="1043608" y="1628800"/>
          <a:ext cx="7128793" cy="3282264"/>
        </p:xfrm>
        <a:graphic>
          <a:graphicData uri="http://schemas.openxmlformats.org/drawingml/2006/table">
            <a:tbl>
              <a:tblPr/>
              <a:tblGrid>
                <a:gridCol w="432048"/>
                <a:gridCol w="1584176"/>
                <a:gridCol w="3168352"/>
                <a:gridCol w="1944217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Relation V/I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Impact de R, L, C sur V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 pour excitation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  <a:r>
                        <a:rPr kumimoji="0" lang="en-US" sz="2400" b="0" i="1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r>
                        <a:rPr kumimoji="0" lang="el-GR" sz="24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r>
                        <a:rPr kumimoji="0" lang="en-CA" sz="24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en-US" sz="2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 = C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dV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(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r>
                        <a:rPr kumimoji="0" lang="el-GR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C)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Symbol"/>
                        </a:rPr>
                        <a:t>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l-GR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Symbol" pitchFamily="18" charset="2"/>
                        </a:rPr>
                        <a:t>90°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b="0" dirty="0" smtClean="0">
                          <a:cs typeface="Arial" charset="0"/>
                        </a:rPr>
                        <a:t>φ</a:t>
                      </a:r>
                      <a:r>
                        <a:rPr lang="en-CA" sz="2400" b="0" baseline="-25000" dirty="0" smtClean="0">
                          <a:cs typeface="Arial" charset="0"/>
                        </a:rPr>
                        <a:t>I</a:t>
                      </a:r>
                      <a:r>
                        <a:rPr lang="en-CA" sz="2400" b="0" dirty="0" smtClean="0">
                          <a:cs typeface="Arial" charset="0"/>
                        </a:rPr>
                        <a:t>-</a:t>
                      </a:r>
                      <a:r>
                        <a:rPr lang="el-GR" sz="2400" b="0" dirty="0" smtClean="0">
                          <a:cs typeface="Arial" charset="0"/>
                        </a:rPr>
                        <a:t>φ</a:t>
                      </a:r>
                      <a:r>
                        <a:rPr lang="en-CA" sz="2400" b="0" baseline="-25000" dirty="0" smtClean="0">
                          <a:cs typeface="Arial" charset="0"/>
                        </a:rPr>
                        <a:t>V</a:t>
                      </a:r>
                      <a:r>
                        <a:rPr lang="en-CA" sz="2400" b="0" dirty="0" smtClean="0">
                          <a:cs typeface="Arial" charset="0"/>
                        </a:rPr>
                        <a:t> =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90°    (I en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avance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 = L dI/dt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(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r>
                        <a:rPr kumimoji="0" lang="el-GR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L)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Symbol"/>
                        </a:rPr>
                        <a:t>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l-GR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Symbol" pitchFamily="18" charset="2"/>
                        </a:rPr>
                        <a:t>90°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0" dirty="0" smtClean="0">
                          <a:cs typeface="Arial" charset="0"/>
                        </a:rPr>
                        <a:t>φ</a:t>
                      </a:r>
                      <a:r>
                        <a:rPr lang="en-CA" sz="2400" b="0" baseline="-25000" dirty="0" smtClean="0">
                          <a:cs typeface="Arial" charset="0"/>
                        </a:rPr>
                        <a:t>V</a:t>
                      </a:r>
                      <a:r>
                        <a:rPr lang="en-CA" sz="2400" b="0" dirty="0" smtClean="0">
                          <a:cs typeface="Arial" charset="0"/>
                        </a:rPr>
                        <a:t>-</a:t>
                      </a:r>
                      <a:r>
                        <a:rPr lang="el-GR" sz="2400" b="0" dirty="0" smtClean="0">
                          <a:cs typeface="Arial" charset="0"/>
                        </a:rPr>
                        <a:t>φ</a:t>
                      </a:r>
                      <a:r>
                        <a:rPr lang="en-CA" sz="2400" b="0" dirty="0" smtClean="0">
                          <a:cs typeface="Arial" charset="0"/>
                        </a:rPr>
                        <a:t> </a:t>
                      </a:r>
                      <a:r>
                        <a:rPr lang="en-CA" sz="2400" b="0" baseline="-25000" dirty="0" smtClean="0">
                          <a:cs typeface="Arial" charset="0"/>
                        </a:rPr>
                        <a:t>I</a:t>
                      </a:r>
                      <a:r>
                        <a:rPr lang="en-CA" sz="2400" b="0" dirty="0" smtClean="0">
                          <a:cs typeface="Arial" charset="0"/>
                        </a:rPr>
                        <a:t> =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90°   (V en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avance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7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 = RI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R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Symbol"/>
                        </a:rPr>
                        <a:t>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R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Symbol" pitchFamily="18" charset="2"/>
                        </a:rPr>
                        <a:t>0°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b="0" dirty="0" smtClean="0">
                          <a:cs typeface="Arial" charset="0"/>
                        </a:rPr>
                        <a:t>φ</a:t>
                      </a:r>
                      <a:r>
                        <a:rPr lang="en-CA" sz="2400" b="0" baseline="-25000" dirty="0" smtClean="0">
                          <a:cs typeface="Arial" charset="0"/>
                        </a:rPr>
                        <a:t>V</a:t>
                      </a:r>
                      <a:r>
                        <a:rPr lang="en-CA" sz="2400" b="0" dirty="0" smtClean="0">
                          <a:cs typeface="Arial" charset="0"/>
                        </a:rPr>
                        <a:t>-</a:t>
                      </a:r>
                      <a:r>
                        <a:rPr lang="el-GR" sz="2400" b="0" dirty="0" smtClean="0">
                          <a:cs typeface="Arial" charset="0"/>
                        </a:rPr>
                        <a:t>φ</a:t>
                      </a:r>
                      <a:r>
                        <a:rPr lang="en-CA" sz="2400" b="0" baseline="-25000" dirty="0" smtClean="0">
                          <a:cs typeface="Arial" charset="0"/>
                        </a:rPr>
                        <a:t>I</a:t>
                      </a:r>
                      <a:r>
                        <a:rPr lang="en-CA" sz="2400" b="0" dirty="0" smtClean="0">
                          <a:cs typeface="Arial" charset="0"/>
                        </a:rPr>
                        <a:t> =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1560" y="5085184"/>
            <a:ext cx="8208912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Dans tous les cas, on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écrire </a:t>
            </a:r>
            <a:r>
              <a:rPr kumimoji="0" lang="fr-F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Z</a:t>
            </a:r>
            <a:r>
              <a:rPr kumimoji="0" lang="fr-F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fr-FR" sz="2800" noProof="0" dirty="0" smtClean="0"/>
              <a:t>o</a:t>
            </a:r>
            <a:r>
              <a:rPr lang="fr-FR" sz="2800" dirty="0" smtClean="0"/>
              <a:t>ù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 est une quantité complexe dont le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phaseur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est </a:t>
            </a:r>
            <a:r>
              <a:rPr lang="fr-FR" sz="2800" dirty="0" smtClean="0"/>
              <a:t>|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z|</a:t>
            </a:r>
            <a:r>
              <a:rPr lang="en-US" sz="2800" dirty="0" smtClean="0">
                <a:latin typeface="Times New Roman" pitchFamily="18" charset="0"/>
                <a:cs typeface="Arial" charset="0"/>
                <a:sym typeface="Symbol" pitchFamily="18" charset="2"/>
              </a:rPr>
              <a:t></a:t>
            </a:r>
            <a:r>
              <a:rPr lang="en-US" sz="2800" dirty="0" err="1" smtClean="0">
                <a:cs typeface="Arial" charset="0"/>
                <a:sym typeface="Symbol" pitchFamily="18" charset="2"/>
              </a:rPr>
              <a:t>arg</a:t>
            </a:r>
            <a:r>
              <a:rPr lang="en-US" sz="2800" dirty="0" smtClean="0">
                <a:cs typeface="Arial" charset="0"/>
                <a:sym typeface="Symbol" pitchFamily="18" charset="2"/>
              </a:rPr>
              <a:t>(z)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Impédance et loi d’Ohm généralisée</a:t>
            </a:r>
            <a:endParaRPr lang="fr-CA" dirty="0"/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sz="half" idx="1"/>
          </p:nvPr>
        </p:nvGraphicFramePr>
        <p:xfrm>
          <a:off x="827584" y="1628800"/>
          <a:ext cx="7416824" cy="3313049"/>
        </p:xfrm>
        <a:graphic>
          <a:graphicData uri="http://schemas.openxmlformats.org/drawingml/2006/table">
            <a:tbl>
              <a:tblPr/>
              <a:tblGrid>
                <a:gridCol w="648072"/>
                <a:gridCol w="1944216"/>
                <a:gridCol w="1800200"/>
                <a:gridCol w="3024336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Loi d’ohm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Impédance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2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400" b="1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fr-CA" sz="2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(</a:t>
                      </a:r>
                      <a:r>
                        <a:rPr kumimoji="0" lang="fr-CA" sz="24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r>
                        <a:rPr kumimoji="0" lang="fr-CA" sz="2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fr-CA" sz="24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r>
                        <a:rPr kumimoji="0" lang="fr-CA" sz="2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  <a:r>
                        <a:rPr kumimoji="0" lang="fr-CA" sz="2400" b="0" i="0" u="none" strike="noStrike" cap="none" normalizeH="0" baseline="3000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</a:t>
                      </a:r>
                      <a:r>
                        <a:rPr kumimoji="0" lang="fr-CA" sz="2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fr-CA" sz="2400" b="1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4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  <a:r>
                        <a:rPr kumimoji="0" lang="fr-CA" sz="2400" b="0" i="1" u="none" strike="noStrike" cap="none" normalizeH="0" baseline="-2500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fr-CA" sz="24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=1 / j</a:t>
                      </a:r>
                      <a:r>
                        <a:rPr kumimoji="0" lang="fr-CA" sz="24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r>
                        <a:rPr kumimoji="0" lang="fr-CA" sz="24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4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endParaRPr kumimoji="0" lang="fr-CA" sz="2400" b="0" i="1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Retard de V sur 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 90°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400" b="1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fr-CA" sz="2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(</a:t>
                      </a:r>
                      <a:r>
                        <a:rPr kumimoji="0" lang="fr-CA" sz="24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r>
                        <a:rPr kumimoji="0" lang="fr-CA" sz="2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</a:t>
                      </a:r>
                      <a:r>
                        <a:rPr kumimoji="0" lang="fr-CA" sz="24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r>
                        <a:rPr kumimoji="0" lang="fr-CA" sz="2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  <a:r>
                        <a:rPr kumimoji="0" lang="fr-CA" sz="2400" b="1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4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  <a:r>
                        <a:rPr kumimoji="0" lang="fr-CA" sz="2400" b="0" i="1" u="none" strike="noStrike" cap="none" normalizeH="0" baseline="-2500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0" lang="fr-CA" sz="24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j</a:t>
                      </a:r>
                      <a:r>
                        <a:rPr kumimoji="0" lang="fr-CA" sz="24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</a:t>
                      </a:r>
                      <a:r>
                        <a:rPr kumimoji="0" lang="fr-CA" sz="24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endParaRPr kumimoji="0" lang="fr-CA" sz="2400" b="0" i="1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4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</a:t>
                      </a:r>
                      <a:endParaRPr kumimoji="0" lang="fr-CA" sz="2400" b="0" i="1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Avance de V sur 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 90°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400" b="1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fr-CA" sz="2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R </a:t>
                      </a:r>
                      <a:r>
                        <a:rPr kumimoji="0" lang="fr-CA" sz="2400" b="1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4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  <a:r>
                        <a:rPr kumimoji="0" lang="fr-CA" sz="2400" b="0" i="1" u="none" strike="noStrike" cap="none" normalizeH="0" baseline="-2500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fr-CA" sz="24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R</a:t>
                      </a:r>
                      <a:endParaRPr kumimoji="0" lang="fr-CA" sz="2400" b="0" i="1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 et I synchronisés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5157192"/>
            <a:ext cx="8363272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CA" sz="2800" dirty="0" smtClean="0"/>
              <a:t>La loi d’Ohm est réécrite sous forme complexe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CA" sz="2800" dirty="0" smtClean="0"/>
              <a:t>L’impédance généralise la notion de résistance en y ajoutant un terme de phase</a:t>
            </a:r>
            <a:endParaRPr kumimoji="0" lang="fr-C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Analyse des circuits avec 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r>
              <a:rPr lang="fr-CA" sz="2800" dirty="0" smtClean="0"/>
              <a:t>Toutes les lois et méthodes vues pour R sont applicables pour Z</a:t>
            </a:r>
            <a:endParaRPr lang="fr-CA" sz="2800" i="1" dirty="0" smtClean="0"/>
          </a:p>
          <a:p>
            <a:pPr lvl="1"/>
            <a:r>
              <a:rPr lang="fr-CA" sz="2400" dirty="0" smtClean="0"/>
              <a:t>Lois de Kirchhoff</a:t>
            </a:r>
          </a:p>
          <a:p>
            <a:pPr lvl="1"/>
            <a:r>
              <a:rPr lang="fr-CA" sz="2400" dirty="0" smtClean="0"/>
              <a:t>Méthodes des nœuds et des mailles</a:t>
            </a:r>
          </a:p>
          <a:p>
            <a:pPr lvl="1"/>
            <a:r>
              <a:rPr lang="fr-CA" sz="2400" dirty="0" smtClean="0"/>
              <a:t>Théorème de </a:t>
            </a:r>
            <a:r>
              <a:rPr lang="fr-CA" sz="2400" dirty="0" err="1" smtClean="0"/>
              <a:t>Thévenin</a:t>
            </a:r>
            <a:r>
              <a:rPr lang="fr-CA" sz="2400" dirty="0" smtClean="0"/>
              <a:t> et de Norton</a:t>
            </a:r>
          </a:p>
          <a:p>
            <a:r>
              <a:rPr lang="fr-CA" sz="2800" dirty="0" smtClean="0"/>
              <a:t>Cependant, le courant ou tension trouvé inclura des impédances</a:t>
            </a:r>
          </a:p>
          <a:p>
            <a:pPr lvl="1"/>
            <a:r>
              <a:rPr lang="fr-CA" sz="2400" dirty="0" smtClean="0"/>
              <a:t>Aspects d’amplitude et de phase</a:t>
            </a:r>
          </a:p>
          <a:p>
            <a:pPr lvl="1"/>
            <a:r>
              <a:rPr lang="fr-CA" sz="2400" dirty="0" smtClean="0"/>
              <a:t>Dépendance de </a:t>
            </a:r>
            <a:r>
              <a:rPr lang="fr-CA" sz="2400" dirty="0" smtClean="0">
                <a:sym typeface="Symbol"/>
              </a:rPr>
              <a:t></a:t>
            </a:r>
            <a:endParaRPr lang="fr-CA" sz="24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Exemple</a:t>
            </a:r>
            <a:r>
              <a:rPr lang="en-CA" dirty="0" smtClean="0"/>
              <a:t> </a:t>
            </a:r>
            <a:r>
              <a:rPr lang="en-CA" dirty="0" err="1" smtClean="0"/>
              <a:t>d’analyse</a:t>
            </a:r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625155"/>
          </a:xfrm>
        </p:spPr>
        <p:txBody>
          <a:bodyPr>
            <a:normAutofit/>
          </a:bodyPr>
          <a:lstStyle/>
          <a:p>
            <a:r>
              <a:rPr lang="en-CA" sz="2800" dirty="0" smtClean="0"/>
              <a:t>On a :</a:t>
            </a:r>
          </a:p>
          <a:p>
            <a:endParaRPr lang="en-CA" sz="2800" dirty="0" smtClean="0"/>
          </a:p>
          <a:p>
            <a:pPr>
              <a:buNone/>
            </a:pPr>
            <a:r>
              <a:rPr lang="en-CA" sz="2800" dirty="0" smtClean="0"/>
              <a:t>					   </a:t>
            </a:r>
            <a:r>
              <a:rPr lang="en-CA" sz="2800" dirty="0" err="1" smtClean="0"/>
              <a:t>ou</a:t>
            </a:r>
            <a:endParaRPr lang="en-CA" sz="2800" dirty="0" smtClean="0"/>
          </a:p>
          <a:p>
            <a:pPr>
              <a:buNone/>
            </a:pPr>
            <a:endParaRPr lang="en-CA" sz="2800" dirty="0" smtClean="0"/>
          </a:p>
          <a:p>
            <a:pPr>
              <a:buNone/>
            </a:pPr>
            <a:r>
              <a:rPr lang="en-CA" sz="2800" dirty="0" err="1" smtClean="0"/>
              <a:t>Ce</a:t>
            </a:r>
            <a:r>
              <a:rPr lang="en-CA" sz="2800" dirty="0" smtClean="0"/>
              <a:t> qui </a:t>
            </a:r>
            <a:r>
              <a:rPr lang="en-CA" sz="2800" dirty="0" err="1" smtClean="0"/>
              <a:t>donne</a:t>
            </a:r>
            <a:r>
              <a:rPr lang="en-CA" sz="2800" dirty="0" smtClean="0"/>
              <a:t> : </a:t>
            </a:r>
            <a:endParaRPr lang="en-US" sz="2800" dirty="0"/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1403648" y="1484784"/>
          <a:ext cx="5943600" cy="1973263"/>
        </p:xfrm>
        <a:graphic>
          <a:graphicData uri="http://schemas.openxmlformats.org/presentationml/2006/ole">
            <p:oleObj spid="_x0000_s34820" name="SmartDraw" r:id="rId4" imgW="5317200" imgH="1764720" progId="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2649682" y="2492896"/>
            <a:ext cx="26613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50083" y="2492896"/>
            <a:ext cx="2444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83968" y="2492896"/>
            <a:ext cx="26613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43341" y="2253177"/>
            <a:ext cx="360040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en-C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60913" y="2309971"/>
            <a:ext cx="504056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en-C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CA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6096" y="1556793"/>
            <a:ext cx="93610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35896" y="2420888"/>
            <a:ext cx="36004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9912" y="1556792"/>
            <a:ext cx="93610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83768" y="1556792"/>
            <a:ext cx="93610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76056" y="2420888"/>
            <a:ext cx="36004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55600" y="4149725"/>
          <a:ext cx="3863975" cy="1223963"/>
        </p:xfrm>
        <a:graphic>
          <a:graphicData uri="http://schemas.openxmlformats.org/presentationml/2006/ole">
            <p:oleObj spid="_x0000_s34821" name="Equation" r:id="rId5" imgW="2323800" imgH="736560" progId="Equation.3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5195119" y="3789040"/>
          <a:ext cx="3769369" cy="1378754"/>
        </p:xfrm>
        <a:graphic>
          <a:graphicData uri="http://schemas.openxmlformats.org/presentationml/2006/ole">
            <p:oleObj spid="_x0000_s34822" name="Equation" r:id="rId6" imgW="2641320" imgH="965160" progId="Equation.3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908300" y="5373688"/>
          <a:ext cx="3786188" cy="1233487"/>
        </p:xfrm>
        <a:graphic>
          <a:graphicData uri="http://schemas.openxmlformats.org/presentationml/2006/ole">
            <p:oleObj spid="_x0000_s34823" name="Equation" r:id="rId7" imgW="2654280" imgH="863280" progId="Equation.3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Analyse par </a:t>
            </a:r>
            <a:r>
              <a:rPr lang="en-CA" dirty="0" err="1" smtClean="0"/>
              <a:t>diagramme</a:t>
            </a:r>
            <a:r>
              <a:rPr lang="en-CA" dirty="0" smtClean="0"/>
              <a:t> de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800" dirty="0" smtClean="0"/>
              <a:t>Les </a:t>
            </a:r>
            <a:r>
              <a:rPr lang="fr-CA" sz="2800" dirty="0" err="1" smtClean="0"/>
              <a:t>phaseurs</a:t>
            </a:r>
            <a:r>
              <a:rPr lang="fr-CA" sz="2800" dirty="0" smtClean="0"/>
              <a:t> étant des quantités vectorielles, on peut les additionner géométriquement</a:t>
            </a:r>
          </a:p>
          <a:p>
            <a:endParaRPr lang="fr-CA" dirty="0" smtClean="0"/>
          </a:p>
          <a:p>
            <a:endParaRPr lang="fr-CA" dirty="0" smtClean="0"/>
          </a:p>
          <a:p>
            <a:pPr>
              <a:buNone/>
            </a:pPr>
            <a:r>
              <a:rPr lang="fr-CA" dirty="0" smtClean="0"/>
              <a:t>							</a:t>
            </a:r>
            <a:endParaRPr lang="fr-CA" dirty="0"/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539552" y="2781039"/>
            <a:ext cx="2736850" cy="2808053"/>
            <a:chOff x="340" y="2157"/>
            <a:chExt cx="1882" cy="1893"/>
          </a:xfrm>
        </p:grpSpPr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825" y="2157"/>
              <a:ext cx="1199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kumimoji="0" lang="en-US" altLang="zh-CN" sz="2000" b="0" dirty="0" smtClean="0"/>
                <a:t>I= 2mA </a:t>
              </a:r>
              <a:r>
                <a:rPr kumimoji="0" lang="en-US" altLang="zh-CN" sz="2000" b="0" dirty="0">
                  <a:sym typeface="Symbol" pitchFamily="18" charset="2"/>
                </a:rPr>
                <a:t> 40</a:t>
              </a:r>
              <a:endParaRPr kumimoji="0" lang="en-US" altLang="zh-CN" sz="2000" b="0" dirty="0">
                <a:latin typeface="Symbol" pitchFamily="18" charset="2"/>
              </a:endParaRPr>
            </a:p>
          </p:txBody>
        </p:sp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340" y="2341"/>
              <a:ext cx="1882" cy="1709"/>
              <a:chOff x="1680" y="1488"/>
              <a:chExt cx="2592" cy="2208"/>
            </a:xfrm>
          </p:grpSpPr>
          <p:sp>
            <p:nvSpPr>
              <p:cNvPr id="7" name="Text Box 10"/>
              <p:cNvSpPr txBox="1">
                <a:spLocks noChangeArrowheads="1"/>
              </p:cNvSpPr>
              <p:nvPr/>
            </p:nvSpPr>
            <p:spPr bwMode="auto">
              <a:xfrm>
                <a:off x="3504" y="3024"/>
                <a:ext cx="385" cy="4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kumimoji="0" lang="en-US" altLang="zh-CN" sz="2800" b="0"/>
                  <a:t>–</a:t>
                </a:r>
              </a:p>
            </p:txBody>
          </p:sp>
          <p:sp>
            <p:nvSpPr>
              <p:cNvPr id="8" name="Line 11"/>
              <p:cNvSpPr>
                <a:spLocks noChangeShapeType="1"/>
              </p:cNvSpPr>
              <p:nvPr/>
            </p:nvSpPr>
            <p:spPr bwMode="auto">
              <a:xfrm>
                <a:off x="3456" y="1632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Text Box 12"/>
              <p:cNvSpPr txBox="1">
                <a:spLocks noChangeArrowheads="1"/>
              </p:cNvSpPr>
              <p:nvPr/>
            </p:nvSpPr>
            <p:spPr bwMode="auto">
              <a:xfrm>
                <a:off x="2641" y="2065"/>
                <a:ext cx="670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eaLnBrk="0" hangingPunct="0"/>
                <a:r>
                  <a:rPr kumimoji="0" lang="en-US" altLang="zh-CN" sz="2000" b="0"/>
                  <a:t>1</a:t>
                </a:r>
                <a:r>
                  <a:rPr kumimoji="0" lang="en-US" altLang="zh-CN" sz="2000" b="0">
                    <a:latin typeface="Symbol" pitchFamily="18" charset="2"/>
                  </a:rPr>
                  <a:t>m</a:t>
                </a:r>
                <a:r>
                  <a:rPr kumimoji="0" lang="en-US" altLang="zh-CN" sz="2000" b="0"/>
                  <a:t>F</a:t>
                </a:r>
              </a:p>
            </p:txBody>
          </p:sp>
          <p:sp>
            <p:nvSpPr>
              <p:cNvPr id="10" name="Line 13"/>
              <p:cNvSpPr>
                <a:spLocks noChangeShapeType="1"/>
              </p:cNvSpPr>
              <p:nvPr/>
            </p:nvSpPr>
            <p:spPr bwMode="auto">
              <a:xfrm>
                <a:off x="3456" y="2208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Text Box 14"/>
              <p:cNvSpPr txBox="1">
                <a:spLocks noChangeArrowheads="1"/>
              </p:cNvSpPr>
              <p:nvPr/>
            </p:nvSpPr>
            <p:spPr bwMode="auto">
              <a:xfrm>
                <a:off x="3648" y="2016"/>
                <a:ext cx="576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kumimoji="0" lang="en-US" altLang="zh-CN" sz="2000" i="1"/>
                  <a:t>V</a:t>
                </a:r>
                <a:r>
                  <a:rPr kumimoji="0" lang="en-US" altLang="zh-CN" sz="2000" b="0" i="1" baseline="-25000"/>
                  <a:t>C</a:t>
                </a:r>
                <a:endParaRPr kumimoji="0" lang="en-US" altLang="zh-CN" sz="2000" b="0" i="1"/>
              </a:p>
            </p:txBody>
          </p:sp>
          <p:sp>
            <p:nvSpPr>
              <p:cNvPr id="12" name="Text Box 15"/>
              <p:cNvSpPr txBox="1">
                <a:spLocks noChangeArrowheads="1"/>
              </p:cNvSpPr>
              <p:nvPr/>
            </p:nvSpPr>
            <p:spPr bwMode="auto">
              <a:xfrm>
                <a:off x="3457" y="1824"/>
                <a:ext cx="384" cy="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kumimoji="0" lang="en-US" altLang="zh-CN" b="0"/>
                  <a:t>+</a:t>
                </a:r>
              </a:p>
            </p:txBody>
          </p:sp>
          <p:sp>
            <p:nvSpPr>
              <p:cNvPr id="13" name="Text Box 16"/>
              <p:cNvSpPr txBox="1">
                <a:spLocks noChangeArrowheads="1"/>
              </p:cNvSpPr>
              <p:nvPr/>
            </p:nvSpPr>
            <p:spPr bwMode="auto">
              <a:xfrm>
                <a:off x="3457" y="2255"/>
                <a:ext cx="384" cy="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kumimoji="0" lang="en-US" altLang="zh-CN" b="0">
                    <a:cs typeface="Times New Roman" pitchFamily="18" charset="0"/>
                  </a:rPr>
                  <a:t>–</a:t>
                </a:r>
              </a:p>
            </p:txBody>
          </p:sp>
          <p:grpSp>
            <p:nvGrpSpPr>
              <p:cNvPr id="14" name="Group 17"/>
              <p:cNvGrpSpPr>
                <a:grpSpLocks/>
              </p:cNvGrpSpPr>
              <p:nvPr/>
            </p:nvGrpSpPr>
            <p:grpSpPr bwMode="auto">
              <a:xfrm>
                <a:off x="3312" y="2160"/>
                <a:ext cx="288" cy="96"/>
                <a:chOff x="1872" y="2784"/>
                <a:chExt cx="288" cy="96"/>
              </a:xfrm>
            </p:grpSpPr>
            <p:sp>
              <p:nvSpPr>
                <p:cNvPr id="27" name="Line 18"/>
                <p:cNvSpPr>
                  <a:spLocks noChangeShapeType="1"/>
                </p:cNvSpPr>
                <p:nvPr/>
              </p:nvSpPr>
              <p:spPr bwMode="auto">
                <a:xfrm>
                  <a:off x="1872" y="27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Arc 19"/>
                <p:cNvSpPr>
                  <a:spLocks/>
                </p:cNvSpPr>
                <p:nvPr/>
              </p:nvSpPr>
              <p:spPr bwMode="auto">
                <a:xfrm>
                  <a:off x="2016" y="2832"/>
                  <a:ext cx="144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Arc 20"/>
                <p:cNvSpPr>
                  <a:spLocks/>
                </p:cNvSpPr>
                <p:nvPr/>
              </p:nvSpPr>
              <p:spPr bwMode="auto">
                <a:xfrm flipH="1">
                  <a:off x="1872" y="2832"/>
                  <a:ext cx="144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" name="Line 21"/>
              <p:cNvSpPr>
                <a:spLocks noChangeShapeType="1"/>
              </p:cNvSpPr>
              <p:nvPr/>
            </p:nvSpPr>
            <p:spPr bwMode="auto">
              <a:xfrm flipH="1">
                <a:off x="2400" y="1632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 flipH="1">
                <a:off x="2400" y="3552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AutoShape 23"/>
              <p:cNvSpPr>
                <a:spLocks noChangeArrowheads="1"/>
              </p:cNvSpPr>
              <p:nvPr/>
            </p:nvSpPr>
            <p:spPr bwMode="auto">
              <a:xfrm>
                <a:off x="1680" y="1488"/>
                <a:ext cx="720" cy="220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b="0"/>
              </a:p>
            </p:txBody>
          </p:sp>
          <p:sp>
            <p:nvSpPr>
              <p:cNvPr id="18" name="Line 24"/>
              <p:cNvSpPr>
                <a:spLocks noChangeShapeType="1"/>
              </p:cNvSpPr>
              <p:nvPr/>
            </p:nvSpPr>
            <p:spPr bwMode="auto">
              <a:xfrm>
                <a:off x="2832" y="1632"/>
                <a:ext cx="14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25"/>
              <p:cNvSpPr>
                <a:spLocks/>
              </p:cNvSpPr>
              <p:nvPr/>
            </p:nvSpPr>
            <p:spPr bwMode="auto">
              <a:xfrm rot="-5400000">
                <a:off x="3168" y="2784"/>
                <a:ext cx="576" cy="192"/>
              </a:xfrm>
              <a:custGeom>
                <a:avLst/>
                <a:gdLst>
                  <a:gd name="T0" fmla="*/ 0 w 576"/>
                  <a:gd name="T1" fmla="*/ 96 h 192"/>
                  <a:gd name="T2" fmla="*/ 48 w 576"/>
                  <a:gd name="T3" fmla="*/ 96 h 192"/>
                  <a:gd name="T4" fmla="*/ 96 w 576"/>
                  <a:gd name="T5" fmla="*/ 0 h 192"/>
                  <a:gd name="T6" fmla="*/ 192 w 576"/>
                  <a:gd name="T7" fmla="*/ 192 h 192"/>
                  <a:gd name="T8" fmla="*/ 288 w 576"/>
                  <a:gd name="T9" fmla="*/ 0 h 192"/>
                  <a:gd name="T10" fmla="*/ 384 w 576"/>
                  <a:gd name="T11" fmla="*/ 192 h 192"/>
                  <a:gd name="T12" fmla="*/ 480 w 576"/>
                  <a:gd name="T13" fmla="*/ 0 h 192"/>
                  <a:gd name="T14" fmla="*/ 528 w 576"/>
                  <a:gd name="T15" fmla="*/ 96 h 192"/>
                  <a:gd name="T16" fmla="*/ 576 w 576"/>
                  <a:gd name="T17" fmla="*/ 96 h 1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6"/>
                  <a:gd name="T28" fmla="*/ 0 h 192"/>
                  <a:gd name="T29" fmla="*/ 576 w 576"/>
                  <a:gd name="T30" fmla="*/ 192 h 1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6" h="192">
                    <a:moveTo>
                      <a:pt x="0" y="96"/>
                    </a:moveTo>
                    <a:lnTo>
                      <a:pt x="48" y="96"/>
                    </a:lnTo>
                    <a:lnTo>
                      <a:pt x="96" y="0"/>
                    </a:lnTo>
                    <a:lnTo>
                      <a:pt x="192" y="192"/>
                    </a:lnTo>
                    <a:lnTo>
                      <a:pt x="288" y="0"/>
                    </a:lnTo>
                    <a:lnTo>
                      <a:pt x="384" y="192"/>
                    </a:lnTo>
                    <a:lnTo>
                      <a:pt x="480" y="0"/>
                    </a:lnTo>
                    <a:lnTo>
                      <a:pt x="528" y="96"/>
                    </a:lnTo>
                    <a:lnTo>
                      <a:pt x="576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26"/>
              <p:cNvSpPr>
                <a:spLocks noChangeShapeType="1"/>
              </p:cNvSpPr>
              <p:nvPr/>
            </p:nvSpPr>
            <p:spPr bwMode="auto">
              <a:xfrm flipV="1">
                <a:off x="3456" y="3168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Text Box 27"/>
              <p:cNvSpPr txBox="1">
                <a:spLocks noChangeArrowheads="1"/>
              </p:cNvSpPr>
              <p:nvPr/>
            </p:nvSpPr>
            <p:spPr bwMode="auto">
              <a:xfrm>
                <a:off x="2641" y="2736"/>
                <a:ext cx="670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eaLnBrk="0" hangingPunct="0"/>
                <a:r>
                  <a:rPr kumimoji="0" lang="en-US" altLang="zh-CN" sz="2000" b="0"/>
                  <a:t>1k</a:t>
                </a:r>
                <a:r>
                  <a:rPr kumimoji="0" lang="en-US" altLang="zh-CN" sz="2000" b="0">
                    <a:latin typeface="Symbol" pitchFamily="18" charset="2"/>
                  </a:rPr>
                  <a:t>W</a:t>
                </a:r>
                <a:endParaRPr kumimoji="0" lang="en-US" altLang="zh-CN" sz="2000" b="0"/>
              </a:p>
            </p:txBody>
          </p:sp>
          <p:sp>
            <p:nvSpPr>
              <p:cNvPr id="22" name="Text Box 28"/>
              <p:cNvSpPr txBox="1">
                <a:spLocks noChangeArrowheads="1"/>
              </p:cNvSpPr>
              <p:nvPr/>
            </p:nvSpPr>
            <p:spPr bwMode="auto">
              <a:xfrm>
                <a:off x="3696" y="2783"/>
                <a:ext cx="576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kumimoji="0" lang="en-US" altLang="zh-CN" sz="2000" i="1" dirty="0"/>
                  <a:t>V</a:t>
                </a:r>
                <a:r>
                  <a:rPr kumimoji="0" lang="en-US" altLang="zh-CN" sz="2000" b="0" i="1" baseline="-25000" dirty="0"/>
                  <a:t>R</a:t>
                </a:r>
                <a:endParaRPr kumimoji="0" lang="en-US" altLang="zh-CN" sz="2000" b="0" i="1" dirty="0"/>
              </a:p>
            </p:txBody>
          </p:sp>
          <p:sp>
            <p:nvSpPr>
              <p:cNvPr id="23" name="Text Box 29"/>
              <p:cNvSpPr txBox="1">
                <a:spLocks noChangeArrowheads="1"/>
              </p:cNvSpPr>
              <p:nvPr/>
            </p:nvSpPr>
            <p:spPr bwMode="auto">
              <a:xfrm>
                <a:off x="3504" y="2593"/>
                <a:ext cx="385" cy="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kumimoji="0" lang="en-US" altLang="zh-CN" b="0"/>
                  <a:t>+</a:t>
                </a:r>
              </a:p>
            </p:txBody>
          </p:sp>
          <p:sp>
            <p:nvSpPr>
              <p:cNvPr id="24" name="Text Box 30"/>
              <p:cNvSpPr txBox="1">
                <a:spLocks noChangeArrowheads="1"/>
              </p:cNvSpPr>
              <p:nvPr/>
            </p:nvSpPr>
            <p:spPr bwMode="auto">
              <a:xfrm>
                <a:off x="2448" y="1630"/>
                <a:ext cx="384" cy="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kumimoji="0" lang="en-US" altLang="zh-CN" b="0"/>
                  <a:t>+</a:t>
                </a:r>
              </a:p>
            </p:txBody>
          </p:sp>
          <p:sp>
            <p:nvSpPr>
              <p:cNvPr id="25" name="Text Box 31"/>
              <p:cNvSpPr txBox="1">
                <a:spLocks noChangeArrowheads="1"/>
              </p:cNvSpPr>
              <p:nvPr/>
            </p:nvSpPr>
            <p:spPr bwMode="auto">
              <a:xfrm>
                <a:off x="2448" y="3215"/>
                <a:ext cx="384" cy="4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kumimoji="0" lang="en-US" altLang="zh-CN" sz="2800" b="0"/>
                  <a:t>–</a:t>
                </a:r>
              </a:p>
            </p:txBody>
          </p:sp>
          <p:sp>
            <p:nvSpPr>
              <p:cNvPr id="26" name="Text Box 32"/>
              <p:cNvSpPr txBox="1">
                <a:spLocks noChangeArrowheads="1"/>
              </p:cNvSpPr>
              <p:nvPr/>
            </p:nvSpPr>
            <p:spPr bwMode="auto">
              <a:xfrm>
                <a:off x="2448" y="2401"/>
                <a:ext cx="664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kumimoji="0" lang="en-US" altLang="zh-CN" sz="2000" i="1" dirty="0" smtClean="0"/>
                  <a:t>V=?</a:t>
                </a:r>
                <a:endParaRPr kumimoji="0" lang="en-US" altLang="zh-CN" sz="2000" b="0" i="1" dirty="0"/>
              </a:p>
            </p:txBody>
          </p:sp>
        </p:grpSp>
      </p:grpSp>
      <p:sp>
        <p:nvSpPr>
          <p:cNvPr id="30" name="Rectangle 33"/>
          <p:cNvSpPr>
            <a:spLocks noChangeArrowheads="1"/>
          </p:cNvSpPr>
          <p:nvPr/>
        </p:nvSpPr>
        <p:spPr bwMode="auto">
          <a:xfrm>
            <a:off x="3275856" y="5229200"/>
            <a:ext cx="576064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</a:pPr>
            <a:r>
              <a:rPr lang="en-US" altLang="zh-CN" sz="2000" i="1" dirty="0" smtClean="0"/>
              <a:t>V</a:t>
            </a:r>
            <a:r>
              <a:rPr lang="en-US" altLang="zh-CN" sz="2000" b="0" i="1" baseline="-25000" dirty="0" smtClean="0"/>
              <a:t>R</a:t>
            </a:r>
            <a:r>
              <a:rPr lang="en-US" altLang="zh-CN" sz="2000" b="0" dirty="0" smtClean="0"/>
              <a:t> </a:t>
            </a:r>
            <a:r>
              <a:rPr lang="en-US" altLang="zh-CN" sz="2000" b="0" dirty="0"/>
              <a:t>= </a:t>
            </a:r>
            <a:r>
              <a:rPr lang="en-US" altLang="zh-CN" sz="2000" dirty="0" smtClean="0"/>
              <a:t>2</a:t>
            </a:r>
            <a:r>
              <a:rPr lang="en-US" altLang="zh-CN" sz="2000" dirty="0" smtClean="0">
                <a:sym typeface="Symbol"/>
              </a:rPr>
              <a:t>10</a:t>
            </a:r>
            <a:r>
              <a:rPr lang="en-US" altLang="zh-CN" sz="2000" baseline="30000" dirty="0" smtClean="0">
                <a:sym typeface="Symbol"/>
              </a:rPr>
              <a:t>-3</a:t>
            </a:r>
            <a:r>
              <a:rPr lang="en-US" altLang="zh-CN" sz="2000" dirty="0" smtClean="0">
                <a:sym typeface="Symbol"/>
              </a:rPr>
              <a:t>10</a:t>
            </a:r>
            <a:r>
              <a:rPr lang="en-US" altLang="zh-CN" sz="2000" baseline="30000" dirty="0" smtClean="0">
                <a:sym typeface="Symbol"/>
              </a:rPr>
              <a:t>3</a:t>
            </a:r>
            <a:r>
              <a:rPr lang="en-US" altLang="zh-CN" sz="2000" dirty="0" smtClean="0">
                <a:sym typeface="Symbol"/>
              </a:rPr>
              <a:t>=</a:t>
            </a:r>
            <a:r>
              <a:rPr lang="en-US" altLang="zh-CN" sz="2000" b="0" dirty="0" smtClean="0"/>
              <a:t>2V </a:t>
            </a:r>
            <a:r>
              <a:rPr lang="en-US" altLang="zh-CN" sz="2000" b="0" dirty="0">
                <a:sym typeface="Symbol" pitchFamily="18" charset="2"/>
              </a:rPr>
              <a:t> 40</a:t>
            </a:r>
            <a:r>
              <a:rPr lang="en-US" altLang="zh-CN" sz="2000" b="0" dirty="0"/>
              <a:t> </a:t>
            </a:r>
            <a:r>
              <a:rPr lang="en-US" altLang="zh-CN" sz="2000" b="0" dirty="0" smtClean="0"/>
              <a:t>+0</a:t>
            </a:r>
            <a:r>
              <a:rPr lang="en-US" altLang="zh-CN" sz="2000" dirty="0" smtClean="0">
                <a:sym typeface="Symbol" pitchFamily="18" charset="2"/>
              </a:rPr>
              <a:t> = 40</a:t>
            </a:r>
            <a:endParaRPr lang="en-US" altLang="zh-CN" sz="2000" b="0" dirty="0"/>
          </a:p>
          <a:p>
            <a:pPr marL="342900" indent="-342900">
              <a:spcBef>
                <a:spcPts val="600"/>
              </a:spcBef>
            </a:pPr>
            <a:r>
              <a:rPr lang="en-US" altLang="zh-CN" sz="2000" i="1" dirty="0"/>
              <a:t>V</a:t>
            </a:r>
            <a:r>
              <a:rPr lang="en-US" altLang="zh-CN" sz="2000" b="0" i="1" baseline="-25000" dirty="0"/>
              <a:t>C</a:t>
            </a:r>
            <a:r>
              <a:rPr lang="en-US" altLang="zh-CN" sz="2000" b="0" dirty="0"/>
              <a:t> = </a:t>
            </a:r>
            <a:r>
              <a:rPr lang="en-US" altLang="zh-CN" sz="2000" b="0" dirty="0" smtClean="0"/>
              <a:t>(2</a:t>
            </a:r>
            <a:r>
              <a:rPr lang="en-US" altLang="zh-CN" sz="2000" b="0" dirty="0" smtClean="0">
                <a:sym typeface="Symbol"/>
              </a:rPr>
              <a:t>10</a:t>
            </a:r>
            <a:r>
              <a:rPr lang="en-US" altLang="zh-CN" sz="2000" b="0" baseline="30000" dirty="0" smtClean="0">
                <a:sym typeface="Symbol"/>
              </a:rPr>
              <a:t>-3</a:t>
            </a:r>
            <a:r>
              <a:rPr lang="en-US" altLang="zh-CN" sz="2000" b="0" dirty="0" smtClean="0">
                <a:sym typeface="Symbol"/>
              </a:rPr>
              <a:t> )</a:t>
            </a:r>
            <a:r>
              <a:rPr lang="en-US" altLang="zh-CN" sz="2000" b="0" dirty="0" smtClean="0"/>
              <a:t>/(2</a:t>
            </a:r>
            <a:r>
              <a:rPr lang="en-US" altLang="zh-CN" sz="2000" b="0" dirty="0" smtClean="0">
                <a:sym typeface="Symbol"/>
              </a:rPr>
              <a:t></a:t>
            </a:r>
            <a:r>
              <a:rPr lang="en-US" altLang="zh-CN" sz="2000" dirty="0" smtClean="0">
                <a:sym typeface="Symbol"/>
              </a:rPr>
              <a:t>  60 </a:t>
            </a:r>
            <a:r>
              <a:rPr lang="en-US" altLang="zh-CN" sz="2000" b="0" dirty="0" smtClean="0">
                <a:sym typeface="Symbol"/>
              </a:rPr>
              <a:t>10</a:t>
            </a:r>
            <a:r>
              <a:rPr lang="en-US" altLang="zh-CN" sz="2000" b="0" baseline="30000" dirty="0" smtClean="0">
                <a:sym typeface="Symbol"/>
              </a:rPr>
              <a:t>-6</a:t>
            </a:r>
            <a:r>
              <a:rPr lang="en-US" altLang="zh-CN" sz="2000" b="0" dirty="0" smtClean="0">
                <a:sym typeface="Symbol"/>
              </a:rPr>
              <a:t>) = </a:t>
            </a:r>
            <a:r>
              <a:rPr lang="en-US" altLang="zh-CN" sz="2000" b="0" dirty="0" smtClean="0"/>
              <a:t>5.31V </a:t>
            </a:r>
            <a:r>
              <a:rPr lang="en-US" altLang="zh-CN" sz="2000" b="0" dirty="0">
                <a:sym typeface="Symbol" pitchFamily="18" charset="2"/>
              </a:rPr>
              <a:t> </a:t>
            </a:r>
            <a:r>
              <a:rPr lang="en-US" altLang="zh-CN" sz="2000" b="0" dirty="0" smtClean="0">
                <a:sym typeface="Symbol" pitchFamily="18" charset="2"/>
              </a:rPr>
              <a:t>40</a:t>
            </a:r>
            <a:r>
              <a:rPr lang="en-US" altLang="zh-CN" sz="2000" dirty="0" smtClean="0">
                <a:sym typeface="Symbol" pitchFamily="18" charset="2"/>
              </a:rPr>
              <a:t> </a:t>
            </a:r>
            <a:r>
              <a:rPr lang="en-US" altLang="zh-CN" sz="2000" b="0" dirty="0" smtClean="0">
                <a:sym typeface="Symbol" pitchFamily="18" charset="2"/>
              </a:rPr>
              <a:t>- 90 = </a:t>
            </a:r>
            <a:r>
              <a:rPr lang="en-US" altLang="zh-CN" sz="2000" dirty="0" smtClean="0">
                <a:sym typeface="Symbol" pitchFamily="18" charset="2"/>
              </a:rPr>
              <a:t>- 50</a:t>
            </a:r>
            <a:endParaRPr lang="en-US" altLang="zh-CN" sz="2000" b="0" dirty="0" smtClean="0">
              <a:sym typeface="Symbol" pitchFamily="18" charset="2"/>
            </a:endParaRPr>
          </a:p>
          <a:p>
            <a:pPr marL="342900" indent="-342900">
              <a:spcBef>
                <a:spcPts val="600"/>
              </a:spcBef>
            </a:pPr>
            <a:r>
              <a:rPr lang="en-US" altLang="zh-CN" sz="2000" i="1" dirty="0" smtClean="0"/>
              <a:t> V</a:t>
            </a:r>
            <a:r>
              <a:rPr lang="en-US" altLang="zh-CN" sz="2000" b="0" i="1" dirty="0" smtClean="0"/>
              <a:t> </a:t>
            </a:r>
            <a:r>
              <a:rPr lang="en-US" altLang="zh-CN" sz="2000" b="0" dirty="0"/>
              <a:t>= </a:t>
            </a:r>
            <a:r>
              <a:rPr lang="en-US" altLang="zh-CN" sz="2000" b="0" dirty="0" smtClean="0"/>
              <a:t>                      = 5.67V </a:t>
            </a:r>
            <a:r>
              <a:rPr lang="en-US" altLang="zh-CN" sz="2000" b="0" dirty="0">
                <a:sym typeface="Symbol" pitchFamily="18" charset="2"/>
              </a:rPr>
              <a:t> </a:t>
            </a:r>
            <a:r>
              <a:rPr lang="en-US" altLang="zh-CN" sz="2000" b="0" dirty="0" smtClean="0">
                <a:sym typeface="Symbol" pitchFamily="18" charset="2"/>
              </a:rPr>
              <a:t>-                 -40</a:t>
            </a:r>
            <a:r>
              <a:rPr lang="en-US" altLang="zh-CN" sz="2000" dirty="0" smtClean="0">
                <a:sym typeface="Symbol" pitchFamily="18" charset="2"/>
              </a:rPr>
              <a:t></a:t>
            </a:r>
            <a:r>
              <a:rPr lang="en-US" altLang="zh-CN" sz="2000" b="0" dirty="0" smtClean="0">
                <a:sym typeface="Symbol" pitchFamily="18" charset="2"/>
              </a:rPr>
              <a:t> =-29.37</a:t>
            </a:r>
            <a:r>
              <a:rPr lang="en-US" altLang="zh-CN" sz="2000" b="0" dirty="0">
                <a:sym typeface="Symbol" pitchFamily="18" charset="2"/>
              </a:rPr>
              <a:t></a:t>
            </a:r>
          </a:p>
        </p:txBody>
      </p:sp>
      <p:grpSp>
        <p:nvGrpSpPr>
          <p:cNvPr id="31" name="Group 46"/>
          <p:cNvGrpSpPr>
            <a:grpSpLocks/>
          </p:cNvGrpSpPr>
          <p:nvPr/>
        </p:nvGrpSpPr>
        <p:grpSpPr bwMode="auto">
          <a:xfrm>
            <a:off x="3707458" y="2470283"/>
            <a:ext cx="4878389" cy="2902933"/>
            <a:chOff x="2377" y="2533"/>
            <a:chExt cx="3073" cy="1688"/>
          </a:xfrm>
        </p:grpSpPr>
        <p:sp>
          <p:nvSpPr>
            <p:cNvPr id="32" name="Text Box 88"/>
            <p:cNvSpPr txBox="1">
              <a:spLocks noChangeAspect="1" noChangeArrowheads="1"/>
            </p:cNvSpPr>
            <p:nvPr/>
          </p:nvSpPr>
          <p:spPr bwMode="auto">
            <a:xfrm>
              <a:off x="3981" y="3069"/>
              <a:ext cx="103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kumimoji="0" lang="en-US" altLang="zh-CN" sz="2000" b="0" dirty="0" smtClean="0"/>
                <a:t>Axe </a:t>
              </a:r>
              <a:r>
                <a:rPr kumimoji="0" lang="en-US" altLang="zh-CN" sz="2000" b="0" dirty="0" err="1" smtClean="0"/>
                <a:t>réel</a:t>
              </a:r>
              <a:endParaRPr kumimoji="0" lang="en-US" altLang="zh-CN" sz="2000" b="0" dirty="0"/>
            </a:p>
          </p:txBody>
        </p:sp>
        <p:sp>
          <p:nvSpPr>
            <p:cNvPr id="33" name="Text Box 89"/>
            <p:cNvSpPr txBox="1">
              <a:spLocks noChangeAspect="1" noChangeArrowheads="1"/>
            </p:cNvSpPr>
            <p:nvPr/>
          </p:nvSpPr>
          <p:spPr bwMode="auto">
            <a:xfrm>
              <a:off x="2377" y="2533"/>
              <a:ext cx="1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kumimoji="0" lang="en-US" altLang="zh-CN" sz="2000" b="0" dirty="0" smtClean="0"/>
                <a:t>Axe </a:t>
              </a:r>
              <a:r>
                <a:rPr kumimoji="0" lang="en-US" altLang="zh-CN" sz="2000" b="0" dirty="0" err="1" smtClean="0"/>
                <a:t>imaginaire</a:t>
              </a:r>
              <a:endParaRPr kumimoji="0" lang="en-US" altLang="zh-CN" sz="2000" b="0" dirty="0"/>
            </a:p>
          </p:txBody>
        </p:sp>
        <p:sp>
          <p:nvSpPr>
            <p:cNvPr id="34" name="Line 90"/>
            <p:cNvSpPr>
              <a:spLocks noChangeShapeType="1"/>
            </p:cNvSpPr>
            <p:nvPr/>
          </p:nvSpPr>
          <p:spPr bwMode="auto">
            <a:xfrm>
              <a:off x="3058" y="3294"/>
              <a:ext cx="589" cy="45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91"/>
            <p:cNvSpPr txBox="1">
              <a:spLocks noChangeAspect="1" noChangeArrowheads="1"/>
            </p:cNvSpPr>
            <p:nvPr/>
          </p:nvSpPr>
          <p:spPr bwMode="auto">
            <a:xfrm>
              <a:off x="3148" y="3087"/>
              <a:ext cx="63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kumimoji="0" lang="en-US" altLang="zh-CN" sz="2000" i="1" dirty="0" smtClean="0"/>
                <a:t>V</a:t>
              </a:r>
              <a:r>
                <a:rPr kumimoji="0" lang="en-US" altLang="zh-CN" sz="2000" b="0" i="1" baseline="-25000" dirty="0" smtClean="0"/>
                <a:t>R </a:t>
              </a:r>
              <a:endParaRPr kumimoji="0" lang="en-US" altLang="zh-CN" sz="2000" b="0" dirty="0"/>
            </a:p>
          </p:txBody>
        </p:sp>
        <p:sp>
          <p:nvSpPr>
            <p:cNvPr id="36" name="Line 92"/>
            <p:cNvSpPr>
              <a:spLocks noChangeShapeType="1"/>
            </p:cNvSpPr>
            <p:nvPr/>
          </p:nvSpPr>
          <p:spPr bwMode="auto">
            <a:xfrm flipV="1">
              <a:off x="3052" y="3067"/>
              <a:ext cx="232" cy="22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93"/>
            <p:cNvSpPr txBox="1">
              <a:spLocks noChangeAspect="1" noChangeArrowheads="1"/>
            </p:cNvSpPr>
            <p:nvPr/>
          </p:nvSpPr>
          <p:spPr bwMode="auto">
            <a:xfrm>
              <a:off x="3103" y="3475"/>
              <a:ext cx="3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kumimoji="0" lang="en-US" altLang="zh-CN" sz="2000" i="1" dirty="0"/>
                <a:t>V</a:t>
              </a:r>
              <a:r>
                <a:rPr kumimoji="0" lang="en-US" altLang="zh-CN" sz="2000" b="0" i="1" baseline="-25000" dirty="0"/>
                <a:t>C</a:t>
              </a:r>
              <a:endParaRPr kumimoji="0" lang="en-US" altLang="zh-CN" sz="2000" b="0" i="1" dirty="0"/>
            </a:p>
          </p:txBody>
        </p:sp>
        <p:sp>
          <p:nvSpPr>
            <p:cNvPr id="38" name="Text Box 94"/>
            <p:cNvSpPr txBox="1">
              <a:spLocks noChangeAspect="1" noChangeArrowheads="1"/>
            </p:cNvSpPr>
            <p:nvPr/>
          </p:nvSpPr>
          <p:spPr bwMode="auto">
            <a:xfrm>
              <a:off x="3557" y="343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kumimoji="0" lang="en-US" altLang="zh-CN" sz="2000" i="1" dirty="0"/>
                <a:t>V</a:t>
              </a:r>
              <a:endParaRPr kumimoji="0" lang="en-US" altLang="zh-CN" sz="2000" b="0" i="1" dirty="0"/>
            </a:p>
          </p:txBody>
        </p:sp>
        <p:sp>
          <p:nvSpPr>
            <p:cNvPr id="39" name="Line 95"/>
            <p:cNvSpPr>
              <a:spLocks noChangeShapeType="1"/>
            </p:cNvSpPr>
            <p:nvPr/>
          </p:nvSpPr>
          <p:spPr bwMode="auto">
            <a:xfrm>
              <a:off x="2727" y="3284"/>
              <a:ext cx="15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96"/>
            <p:cNvSpPr>
              <a:spLocks noChangeShapeType="1"/>
            </p:cNvSpPr>
            <p:nvPr/>
          </p:nvSpPr>
          <p:spPr bwMode="auto">
            <a:xfrm>
              <a:off x="3058" y="2743"/>
              <a:ext cx="0" cy="10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97"/>
            <p:cNvSpPr>
              <a:spLocks noChangeShapeType="1"/>
            </p:cNvSpPr>
            <p:nvPr/>
          </p:nvSpPr>
          <p:spPr bwMode="auto">
            <a:xfrm flipV="1">
              <a:off x="3058" y="2826"/>
              <a:ext cx="453" cy="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90"/>
            <p:cNvSpPr>
              <a:spLocks noChangeShapeType="1"/>
            </p:cNvSpPr>
            <p:nvPr/>
          </p:nvSpPr>
          <p:spPr bwMode="auto">
            <a:xfrm>
              <a:off x="3284" y="3067"/>
              <a:ext cx="544" cy="454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prstDash val="dash"/>
              <a:round/>
              <a:headEnd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92"/>
            <p:cNvSpPr>
              <a:spLocks noChangeShapeType="1"/>
            </p:cNvSpPr>
            <p:nvPr/>
          </p:nvSpPr>
          <p:spPr bwMode="auto">
            <a:xfrm flipV="1">
              <a:off x="3647" y="3521"/>
              <a:ext cx="181" cy="227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prstDash val="dash"/>
              <a:round/>
              <a:headEnd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92"/>
            <p:cNvSpPr>
              <a:spLocks noChangeShapeType="1"/>
            </p:cNvSpPr>
            <p:nvPr/>
          </p:nvSpPr>
          <p:spPr bwMode="auto">
            <a:xfrm>
              <a:off x="3058" y="3294"/>
              <a:ext cx="771" cy="22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Text Box 94"/>
            <p:cNvSpPr txBox="1">
              <a:spLocks noChangeAspect="1" noChangeArrowheads="1"/>
            </p:cNvSpPr>
            <p:nvPr/>
          </p:nvSpPr>
          <p:spPr bwMode="auto">
            <a:xfrm>
              <a:off x="3421" y="2826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kumimoji="0" lang="en-US" altLang="zh-CN" sz="2000" i="1" dirty="0" smtClean="0"/>
                <a:t>I</a:t>
              </a:r>
              <a:endParaRPr kumimoji="0" lang="en-US" altLang="zh-CN" sz="2000" b="0" i="1" dirty="0"/>
            </a:p>
          </p:txBody>
        </p:sp>
        <p:sp>
          <p:nvSpPr>
            <p:cNvPr id="52" name="Text Box 88"/>
            <p:cNvSpPr txBox="1">
              <a:spLocks noChangeAspect="1" noChangeArrowheads="1"/>
            </p:cNvSpPr>
            <p:nvPr/>
          </p:nvSpPr>
          <p:spPr bwMode="auto">
            <a:xfrm>
              <a:off x="4101" y="3496"/>
              <a:ext cx="1349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000" dirty="0" smtClean="0"/>
                <a:t>|</a:t>
              </a:r>
              <a:r>
                <a:rPr kumimoji="0" lang="en-US" altLang="zh-CN" sz="2000" b="0" i="1" dirty="0" smtClean="0"/>
                <a:t>V</a:t>
              </a:r>
              <a:r>
                <a:rPr kumimoji="0" lang="en-US" altLang="zh-CN" sz="2000" b="0" dirty="0" smtClean="0"/>
                <a:t>|=</a:t>
              </a:r>
            </a:p>
            <a:p>
              <a:pPr eaLnBrk="0" hangingPunct="0">
                <a:lnSpc>
                  <a:spcPct val="75000"/>
                </a:lnSpc>
              </a:pPr>
              <a:endParaRPr lang="en-CA" altLang="zh-CN" sz="2000" dirty="0" smtClean="0"/>
            </a:p>
            <a:p>
              <a:pPr eaLnBrk="0" hangingPunct="0"/>
              <a:r>
                <a:rPr lang="el-GR" sz="2000" i="1" dirty="0" smtClean="0">
                  <a:cs typeface="Arial" charset="0"/>
                </a:rPr>
                <a:t>Φ</a:t>
              </a:r>
              <a:r>
                <a:rPr lang="en-CA" sz="2000" i="1" dirty="0" smtClean="0">
                  <a:cs typeface="Arial" charset="0"/>
                </a:rPr>
                <a:t> </a:t>
              </a:r>
              <a:r>
                <a:rPr lang="en-CA" sz="2000" dirty="0" smtClean="0">
                  <a:cs typeface="Arial" charset="0"/>
                </a:rPr>
                <a:t>=                   - 40</a:t>
              </a:r>
              <a:endParaRPr kumimoji="0" lang="en-US" altLang="zh-CN" sz="2000" b="0" dirty="0" smtClean="0"/>
            </a:p>
            <a:p>
              <a:pPr eaLnBrk="0" hangingPunct="0"/>
              <a:endParaRPr kumimoji="0" lang="en-US" altLang="zh-CN" sz="2000" b="0" dirty="0"/>
            </a:p>
          </p:txBody>
        </p:sp>
      </p:grpSp>
      <p:graphicFrame>
        <p:nvGraphicFramePr>
          <p:cNvPr id="49" name="Object 40"/>
          <p:cNvGraphicFramePr>
            <a:graphicFrameLocks noChangeAspect="1"/>
          </p:cNvGraphicFramePr>
          <p:nvPr/>
        </p:nvGraphicFramePr>
        <p:xfrm>
          <a:off x="3729246" y="5926732"/>
          <a:ext cx="1346810" cy="454596"/>
        </p:xfrm>
        <a:graphic>
          <a:graphicData uri="http://schemas.openxmlformats.org/presentationml/2006/ole">
            <p:oleObj spid="_x0000_s12290" name="Equation" r:id="rId4" imgW="761760" imgH="253800" progId="Equation.3">
              <p:embed/>
            </p:oleObj>
          </a:graphicData>
        </a:graphic>
      </p:graphicFrame>
      <p:graphicFrame>
        <p:nvGraphicFramePr>
          <p:cNvPr id="50" name="Object 41"/>
          <p:cNvGraphicFramePr>
            <a:graphicFrameLocks noChangeAspect="1"/>
          </p:cNvGraphicFramePr>
          <p:nvPr/>
        </p:nvGraphicFramePr>
        <p:xfrm>
          <a:off x="6206009" y="5920507"/>
          <a:ext cx="1030287" cy="604837"/>
        </p:xfrm>
        <a:graphic>
          <a:graphicData uri="http://schemas.openxmlformats.org/presentationml/2006/ole">
            <p:oleObj spid="_x0000_s12291" name="Equation" r:id="rId5" imgW="672840" imgH="393480" progId="Equation.3">
              <p:embed/>
            </p:oleObj>
          </a:graphicData>
        </a:graphic>
      </p:graphicFrame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611560" y="5733256"/>
            <a:ext cx="1224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0" lang="en-US" altLang="zh-CN" sz="2000" i="1" dirty="0" smtClean="0"/>
              <a:t>f=60 Hz</a:t>
            </a:r>
            <a:endParaRPr kumimoji="0" lang="en-US" altLang="zh-CN" sz="2000" b="0" i="1" dirty="0"/>
          </a:p>
        </p:txBody>
      </p:sp>
      <p:graphicFrame>
        <p:nvGraphicFramePr>
          <p:cNvPr id="53" name="Object 40"/>
          <p:cNvGraphicFramePr>
            <a:graphicFrameLocks noChangeAspect="1"/>
          </p:cNvGraphicFramePr>
          <p:nvPr/>
        </p:nvGraphicFramePr>
        <p:xfrm>
          <a:off x="7058224" y="4054252"/>
          <a:ext cx="1258192" cy="504926"/>
        </p:xfrm>
        <a:graphic>
          <a:graphicData uri="http://schemas.openxmlformats.org/presentationml/2006/ole">
            <p:oleObj spid="_x0000_s12292" name="Equation" r:id="rId6" imgW="799920" imgH="330120" progId="Equation.3">
              <p:embed/>
            </p:oleObj>
          </a:graphicData>
        </a:graphic>
      </p:graphicFrame>
      <p:graphicFrame>
        <p:nvGraphicFramePr>
          <p:cNvPr id="12293" name="Object 41"/>
          <p:cNvGraphicFramePr>
            <a:graphicFrameLocks noChangeAspect="1"/>
          </p:cNvGraphicFramePr>
          <p:nvPr/>
        </p:nvGraphicFramePr>
        <p:xfrm>
          <a:off x="6964363" y="4428953"/>
          <a:ext cx="952500" cy="722312"/>
        </p:xfrm>
        <a:graphic>
          <a:graphicData uri="http://schemas.openxmlformats.org/presentationml/2006/ole">
            <p:oleObj spid="_x0000_s12293" name="Equation" r:id="rId7" imgW="62208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Courant alternatif (AC)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96" y="1600200"/>
            <a:ext cx="86868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fr-CA" sz="2800" dirty="0" smtClean="0"/>
              <a:t>Exprime un courant ou tension dont l’amplitude oscille  entre deux niveau avec un certaine régularité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fr-CA" sz="2800" dirty="0" smtClean="0"/>
              <a:t>Formes communes : sinus, carré ou triangle périodique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fr-CA" sz="2800" dirty="0" smtClean="0"/>
              <a:t>La forme sinusoïdales est la plus utilisée 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fr-CA" sz="2400" dirty="0" smtClean="0"/>
              <a:t>Forme du courant AC fourni par les centrales électriques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fr-CA" sz="2400" dirty="0" smtClean="0"/>
              <a:t>Utile pour l’analyse de circuits soumis à des sources AC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fr-CA" sz="2400" dirty="0" smtClean="0"/>
              <a:t>Permet de représenter tout autre signal (Séries de Fourier)</a:t>
            </a:r>
            <a:endParaRPr lang="fr-CA" sz="2800" dirty="0" smtClean="0"/>
          </a:p>
          <a:p>
            <a:pPr>
              <a:buNone/>
            </a:pPr>
            <a:endParaRPr lang="fr-CA" sz="2800" dirty="0" smtClean="0"/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print"/>
          <a:srcRect b="28261"/>
          <a:stretch>
            <a:fillRect/>
          </a:stretch>
        </p:blipFill>
        <p:spPr bwMode="auto">
          <a:xfrm>
            <a:off x="1331044" y="4679776"/>
            <a:ext cx="6337300" cy="213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Exemple</a:t>
            </a:r>
            <a:r>
              <a:rPr lang="en-CA" dirty="0" smtClean="0"/>
              <a:t> de </a:t>
            </a:r>
            <a:r>
              <a:rPr lang="en-CA" dirty="0" err="1" smtClean="0"/>
              <a:t>calcul</a:t>
            </a:r>
            <a:r>
              <a:rPr lang="en-CA" dirty="0" smtClean="0"/>
              <a:t> de </a:t>
            </a:r>
            <a:r>
              <a:rPr lang="en-CA" dirty="0" err="1" smtClean="0"/>
              <a:t>phaseur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1"/>
            <a:ext cx="8219256" cy="1396751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fr-CA" sz="2800" dirty="0" smtClean="0"/>
              <a:t>On peut aussi utiliser l’arithmétique des nombres complexes</a:t>
            </a:r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r>
              <a:rPr lang="fr-CA" sz="2800" dirty="0" smtClean="0"/>
              <a:t>	</a:t>
            </a:r>
            <a:r>
              <a:rPr lang="fr-CA" sz="2000" dirty="0" smtClean="0"/>
              <a:t>Circuit RLC</a:t>
            </a:r>
            <a:endParaRPr lang="fr-CA" sz="2800" dirty="0" smtClean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683568" y="2924944"/>
            <a:ext cx="2160240" cy="3014464"/>
            <a:chOff x="2496" y="1392"/>
            <a:chExt cx="1068" cy="1392"/>
          </a:xfrm>
        </p:grpSpPr>
        <p:graphicFrame>
          <p:nvGraphicFramePr>
            <p:cNvPr id="5" name="Object 8"/>
            <p:cNvGraphicFramePr>
              <a:graphicFrameLocks noChangeAspect="1"/>
            </p:cNvGraphicFramePr>
            <p:nvPr/>
          </p:nvGraphicFramePr>
          <p:xfrm>
            <a:off x="2496" y="1392"/>
            <a:ext cx="864" cy="1392"/>
          </p:xfrm>
          <a:graphic>
            <a:graphicData uri="http://schemas.openxmlformats.org/presentationml/2006/ole">
              <p:oleObj spid="_x0000_s11266" r:id="rId4" imgW="1371429" imgH="2209524" progId="">
                <p:embed/>
              </p:oleObj>
            </a:graphicData>
          </a:graphic>
        </p:graphicFrame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2592" y="1584"/>
              <a:ext cx="972" cy="1104"/>
              <a:chOff x="2655" y="6930"/>
              <a:chExt cx="2430" cy="2760"/>
            </a:xfrm>
          </p:grpSpPr>
          <p:sp>
            <p:nvSpPr>
              <p:cNvPr id="7" name="Line 10"/>
              <p:cNvSpPr>
                <a:spLocks noChangeShapeType="1"/>
              </p:cNvSpPr>
              <p:nvPr/>
            </p:nvSpPr>
            <p:spPr bwMode="auto">
              <a:xfrm>
                <a:off x="2730" y="7065"/>
                <a:ext cx="0" cy="235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 Box 11"/>
              <p:cNvSpPr txBox="1">
                <a:spLocks noChangeArrowheads="1"/>
              </p:cNvSpPr>
              <p:nvPr/>
            </p:nvSpPr>
            <p:spPr bwMode="auto">
              <a:xfrm>
                <a:off x="2655" y="7770"/>
                <a:ext cx="615" cy="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</a:pPr>
                <a:r>
                  <a:rPr kumimoji="0" lang="en-US" altLang="zh-CN" sz="1400" b="0" i="1"/>
                  <a:t>v</a:t>
                </a:r>
              </a:p>
            </p:txBody>
          </p:sp>
          <p:sp>
            <p:nvSpPr>
              <p:cNvPr id="9" name="Text Box 12"/>
              <p:cNvSpPr txBox="1">
                <a:spLocks noChangeArrowheads="1"/>
              </p:cNvSpPr>
              <p:nvPr/>
            </p:nvSpPr>
            <p:spPr bwMode="auto">
              <a:xfrm>
                <a:off x="4320" y="6930"/>
                <a:ext cx="750" cy="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</a:pPr>
                <a:r>
                  <a:rPr kumimoji="0" lang="en-US" altLang="zh-CN" sz="1400" b="0">
                    <a:sym typeface="Symbol" pitchFamily="18" charset="2"/>
                  </a:rPr>
                  <a:t></a:t>
                </a:r>
                <a:r>
                  <a:rPr kumimoji="0" lang="en-US" altLang="zh-CN" sz="1400" b="0" i="1"/>
                  <a:t>v</a:t>
                </a:r>
                <a:r>
                  <a:rPr kumimoji="0" lang="en-US" altLang="zh-CN" sz="1400" b="0" baseline="-25000"/>
                  <a:t>R</a:t>
                </a:r>
              </a:p>
            </p:txBody>
          </p:sp>
          <p:sp>
            <p:nvSpPr>
              <p:cNvPr id="10" name="Text Box 13"/>
              <p:cNvSpPr txBox="1">
                <a:spLocks noChangeArrowheads="1"/>
              </p:cNvSpPr>
              <p:nvPr/>
            </p:nvSpPr>
            <p:spPr bwMode="auto">
              <a:xfrm>
                <a:off x="4320" y="8010"/>
                <a:ext cx="750" cy="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</a:pPr>
                <a:r>
                  <a:rPr kumimoji="0" lang="en-US" altLang="zh-CN" sz="1400" b="0">
                    <a:sym typeface="Symbol" pitchFamily="18" charset="2"/>
                  </a:rPr>
                  <a:t></a:t>
                </a:r>
                <a:r>
                  <a:rPr kumimoji="0" lang="en-US" altLang="zh-CN" sz="1400" b="0" i="1"/>
                  <a:t>v</a:t>
                </a:r>
                <a:r>
                  <a:rPr kumimoji="0" lang="en-US" altLang="zh-CN" sz="1400" b="0" baseline="-25000"/>
                  <a:t>L</a:t>
                </a:r>
              </a:p>
            </p:txBody>
          </p:sp>
          <p:sp>
            <p:nvSpPr>
              <p:cNvPr id="11" name="Text Box 14"/>
              <p:cNvSpPr txBox="1">
                <a:spLocks noChangeArrowheads="1"/>
              </p:cNvSpPr>
              <p:nvPr/>
            </p:nvSpPr>
            <p:spPr bwMode="auto">
              <a:xfrm>
                <a:off x="4305" y="9060"/>
                <a:ext cx="780" cy="6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</a:pPr>
                <a:r>
                  <a:rPr kumimoji="0" lang="en-US" altLang="zh-CN" sz="1400" b="0">
                    <a:sym typeface="Symbol" pitchFamily="18" charset="2"/>
                  </a:rPr>
                  <a:t></a:t>
                </a:r>
                <a:r>
                  <a:rPr kumimoji="0" lang="en-US" altLang="zh-CN" sz="1400" b="0" i="1"/>
                  <a:t>v</a:t>
                </a:r>
                <a:r>
                  <a:rPr kumimoji="0" lang="en-US" altLang="zh-CN" sz="1400" b="0" baseline="-25000"/>
                  <a:t>C</a:t>
                </a:r>
              </a:p>
            </p:txBody>
          </p:sp>
        </p:grpSp>
      </p:grpSp>
      <p:graphicFrame>
        <p:nvGraphicFramePr>
          <p:cNvPr id="38" name="Object 32"/>
          <p:cNvGraphicFramePr>
            <a:graphicFrameLocks noChangeAspect="1"/>
          </p:cNvGraphicFramePr>
          <p:nvPr/>
        </p:nvGraphicFramePr>
        <p:xfrm>
          <a:off x="3530600" y="2144687"/>
          <a:ext cx="1905000" cy="446088"/>
        </p:xfrm>
        <a:graphic>
          <a:graphicData uri="http://schemas.openxmlformats.org/presentationml/2006/ole">
            <p:oleObj spid="_x0000_s11278" name="公式" r:id="rId5" imgW="1015920" imgH="241200" progId="Equation.3">
              <p:embed/>
            </p:oleObj>
          </a:graphicData>
        </a:graphic>
      </p:graphicFrame>
      <p:graphicFrame>
        <p:nvGraphicFramePr>
          <p:cNvPr id="39" name="Object 33"/>
          <p:cNvGraphicFramePr>
            <a:graphicFrameLocks noChangeAspect="1"/>
          </p:cNvGraphicFramePr>
          <p:nvPr/>
        </p:nvGraphicFramePr>
        <p:xfrm>
          <a:off x="5407025" y="2097062"/>
          <a:ext cx="2159000" cy="473075"/>
        </p:xfrm>
        <a:graphic>
          <a:graphicData uri="http://schemas.openxmlformats.org/presentationml/2006/ole">
            <p:oleObj spid="_x0000_s11279" name="Equation" r:id="rId6" imgW="1079280" imgH="241200" progId="Equation.3">
              <p:embed/>
            </p:oleObj>
          </a:graphicData>
        </a:graphic>
      </p:graphicFrame>
      <p:graphicFrame>
        <p:nvGraphicFramePr>
          <p:cNvPr id="40" name="Object 34"/>
          <p:cNvGraphicFramePr>
            <a:graphicFrameLocks noChangeAspect="1"/>
          </p:cNvGraphicFramePr>
          <p:nvPr/>
        </p:nvGraphicFramePr>
        <p:xfrm>
          <a:off x="3654425" y="2597125"/>
          <a:ext cx="4273550" cy="469900"/>
        </p:xfrm>
        <a:graphic>
          <a:graphicData uri="http://schemas.openxmlformats.org/presentationml/2006/ole">
            <p:oleObj spid="_x0000_s11280" name="Equation" r:id="rId7" imgW="2158920" imgH="241200" progId="Equation.3">
              <p:embed/>
            </p:oleObj>
          </a:graphicData>
        </a:graphic>
      </p:graphicFrame>
      <p:graphicFrame>
        <p:nvGraphicFramePr>
          <p:cNvPr id="41" name="Object 35"/>
          <p:cNvGraphicFramePr>
            <a:graphicFrameLocks noChangeAspect="1"/>
          </p:cNvGraphicFramePr>
          <p:nvPr/>
        </p:nvGraphicFramePr>
        <p:xfrm>
          <a:off x="3475038" y="3166913"/>
          <a:ext cx="2692400" cy="701675"/>
        </p:xfrm>
        <a:graphic>
          <a:graphicData uri="http://schemas.openxmlformats.org/presentationml/2006/ole">
            <p:oleObj spid="_x0000_s11281" name="Equation" r:id="rId8" imgW="1612800" imgH="419040" progId="Equation.3">
              <p:embed/>
            </p:oleObj>
          </a:graphicData>
        </a:graphic>
      </p:graphicFrame>
      <p:graphicFrame>
        <p:nvGraphicFramePr>
          <p:cNvPr id="45" name="Object 40"/>
          <p:cNvGraphicFramePr>
            <a:graphicFrameLocks noChangeAspect="1"/>
          </p:cNvGraphicFramePr>
          <p:nvPr/>
        </p:nvGraphicFramePr>
        <p:xfrm>
          <a:off x="3543970" y="3886993"/>
          <a:ext cx="3116262" cy="995363"/>
        </p:xfrm>
        <a:graphic>
          <a:graphicData uri="http://schemas.openxmlformats.org/presentationml/2006/ole">
            <p:oleObj spid="_x0000_s11283" name="Equation" r:id="rId9" imgW="2095200" imgH="660240" progId="Equation.3">
              <p:embed/>
            </p:oleObj>
          </a:graphicData>
        </a:graphic>
      </p:graphicFrame>
      <p:graphicFrame>
        <p:nvGraphicFramePr>
          <p:cNvPr id="22" name="Object 35"/>
          <p:cNvGraphicFramePr>
            <a:graphicFrameLocks noChangeAspect="1"/>
          </p:cNvGraphicFramePr>
          <p:nvPr/>
        </p:nvGraphicFramePr>
        <p:xfrm>
          <a:off x="7278688" y="3329012"/>
          <a:ext cx="1058862" cy="1062037"/>
        </p:xfrm>
        <a:graphic>
          <a:graphicData uri="http://schemas.openxmlformats.org/presentationml/2006/ole">
            <p:oleObj spid="_x0000_s11285" name="Equation" r:id="rId10" imgW="634680" imgH="634680" progId="Equation.3">
              <p:embed/>
            </p:oleObj>
          </a:graphicData>
        </a:graphic>
      </p:graphicFrame>
      <p:sp>
        <p:nvSpPr>
          <p:cNvPr id="23" name="Right Arrow 22"/>
          <p:cNvSpPr/>
          <p:nvPr/>
        </p:nvSpPr>
        <p:spPr>
          <a:xfrm>
            <a:off x="2915816" y="3454945"/>
            <a:ext cx="504056" cy="21602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771800" y="4936361"/>
            <a:ext cx="5760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fr-CA" sz="2800" dirty="0" smtClean="0"/>
              <a:t>Connaissant V et Z, on en déduit I et chaque tension individuelle</a:t>
            </a:r>
          </a:p>
        </p:txBody>
      </p:sp>
      <p:graphicFrame>
        <p:nvGraphicFramePr>
          <p:cNvPr id="262179" name="Object 35"/>
          <p:cNvGraphicFramePr>
            <a:graphicFrameLocks noChangeAspect="1"/>
          </p:cNvGraphicFramePr>
          <p:nvPr/>
        </p:nvGraphicFramePr>
        <p:xfrm>
          <a:off x="3203848" y="5962476"/>
          <a:ext cx="2397125" cy="850900"/>
        </p:xfrm>
        <a:graphic>
          <a:graphicData uri="http://schemas.openxmlformats.org/presentationml/2006/ole">
            <p:oleObj spid="_x0000_s11286" name="Equation" r:id="rId11" imgW="143496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26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Fonction de réponse en fréquence</a:t>
            </a:r>
            <a:endParaRPr lang="fr-FR" dirty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8352927" cy="309634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sz="2800" dirty="0" smtClean="0"/>
              <a:t>La série de </a:t>
            </a:r>
            <a:r>
              <a:rPr lang="fr-FR" sz="2800" dirty="0" err="1" smtClean="0"/>
              <a:t>fourier</a:t>
            </a:r>
            <a:r>
              <a:rPr lang="fr-FR" sz="2800" dirty="0" smtClean="0"/>
              <a:t> permet de décrire la réaction d’un circuit à un signal d’entrée quelconque par sa réaction à </a:t>
            </a:r>
            <a:r>
              <a:rPr lang="fr-FR" sz="2800" i="1" dirty="0" err="1" smtClean="0"/>
              <a:t>Ae</a:t>
            </a:r>
            <a:r>
              <a:rPr lang="fr-FR" sz="2800" i="1" baseline="30000" dirty="0" err="1" smtClean="0"/>
              <a:t>j</a:t>
            </a:r>
            <a:r>
              <a:rPr lang="fr-FR" sz="2800" i="1" baseline="30000" dirty="0" err="1" smtClean="0">
                <a:latin typeface="Symbol" pitchFamily="18" charset="2"/>
              </a:rPr>
              <a:t>w</a:t>
            </a:r>
            <a:endParaRPr lang="fr-FR" sz="2800" i="1" baseline="30000" dirty="0" smtClean="0">
              <a:latin typeface="Symbol" pitchFamily="18" charset="2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sz="2800" dirty="0" smtClean="0"/>
              <a:t>On peut caractériser sa réponse en fréquence par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2800" dirty="0" smtClean="0"/>
              <a:t>		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fr-FR" sz="24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)=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400" i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fr-FR" sz="24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)/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400" i="1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fr-FR" sz="24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3">
              <a:lnSpc>
                <a:spcPct val="120000"/>
              </a:lnSpc>
              <a:spcBef>
                <a:spcPts val="900"/>
              </a:spcBef>
            </a:pPr>
            <a:r>
              <a:rPr lang="fr-FR" sz="2800" dirty="0" smtClean="0"/>
              <a:t>En général : </a:t>
            </a:r>
          </a:p>
          <a:p>
            <a:pPr>
              <a:lnSpc>
                <a:spcPct val="90000"/>
              </a:lnSpc>
            </a:pPr>
            <a:endParaRPr lang="fr-FR" sz="1600" dirty="0"/>
          </a:p>
          <a:p>
            <a:pPr>
              <a:lnSpc>
                <a:spcPct val="90000"/>
              </a:lnSpc>
            </a:pPr>
            <a:endParaRPr lang="fr-FR" sz="1800" dirty="0" smtClean="0"/>
          </a:p>
          <a:p>
            <a:pPr>
              <a:lnSpc>
                <a:spcPct val="90000"/>
              </a:lnSpc>
            </a:pPr>
            <a:endParaRPr lang="fr-FR" sz="1800" dirty="0" smtClean="0"/>
          </a:p>
          <a:p>
            <a:pPr>
              <a:lnSpc>
                <a:spcPct val="90000"/>
              </a:lnSpc>
              <a:buNone/>
            </a:pPr>
            <a:r>
              <a:rPr lang="en-US" altLang="en-US" sz="2400" dirty="0" smtClean="0"/>
              <a:t>	Les </a:t>
            </a:r>
            <a:r>
              <a:rPr lang="en-US" altLang="en-US" sz="2400" i="1" dirty="0" err="1" smtClean="0"/>
              <a:t>z</a:t>
            </a:r>
            <a:r>
              <a:rPr lang="en-US" altLang="en-US" sz="2400" i="1" baseline="-25000" dirty="0" err="1" smtClean="0"/>
              <a:t>i</a:t>
            </a:r>
            <a:r>
              <a:rPr lang="en-US" altLang="en-US" sz="2400" dirty="0" smtClean="0"/>
              <a:t> et les </a:t>
            </a:r>
            <a:r>
              <a:rPr lang="en-US" altLang="en-US" sz="2400" i="1" dirty="0" smtClean="0"/>
              <a:t>p</a:t>
            </a:r>
            <a:r>
              <a:rPr lang="en-US" altLang="en-US" sz="2400" i="1" baseline="-25000" dirty="0" smtClean="0"/>
              <a:t>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sont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appelés</a:t>
            </a:r>
            <a:r>
              <a:rPr lang="en-US" altLang="en-US" sz="2400" dirty="0" smtClean="0"/>
              <a:t> les </a:t>
            </a:r>
            <a:r>
              <a:rPr lang="en-US" altLang="en-US" sz="2400" dirty="0" err="1" smtClean="0"/>
              <a:t>zéros</a:t>
            </a:r>
            <a:r>
              <a:rPr lang="en-US" altLang="en-US" sz="2400" dirty="0" smtClean="0"/>
              <a:t> et </a:t>
            </a:r>
            <a:r>
              <a:rPr lang="en-US" altLang="en-US" sz="2400" dirty="0" err="1" smtClean="0"/>
              <a:t>pôles</a:t>
            </a:r>
            <a:r>
              <a:rPr lang="en-US" altLang="en-US" sz="2400" dirty="0" smtClean="0"/>
              <a:t> de </a:t>
            </a:r>
            <a:r>
              <a:rPr lang="en-US" altLang="en-US" sz="2400" i="1" dirty="0" smtClean="0"/>
              <a:t>H</a:t>
            </a:r>
            <a:r>
              <a:rPr lang="en-US" altLang="en-US" sz="2400" dirty="0" smtClean="0"/>
              <a:t>(j</a:t>
            </a:r>
            <a:r>
              <a:rPr lang="en-US" altLang="en-US" sz="2400" dirty="0" smtClean="0">
                <a:sym typeface="Symbol"/>
              </a:rPr>
              <a:t></a:t>
            </a:r>
            <a:r>
              <a:rPr lang="en-US" altLang="en-US" sz="2400" dirty="0" smtClean="0"/>
              <a:t>)</a:t>
            </a:r>
          </a:p>
          <a:p>
            <a:pPr>
              <a:lnSpc>
                <a:spcPct val="90000"/>
              </a:lnSpc>
            </a:pPr>
            <a:endParaRPr lang="fr-FR" dirty="0"/>
          </a:p>
        </p:txBody>
      </p:sp>
      <p:grpSp>
        <p:nvGrpSpPr>
          <p:cNvPr id="37" name="Group 36"/>
          <p:cNvGrpSpPr/>
          <p:nvPr/>
        </p:nvGrpSpPr>
        <p:grpSpPr>
          <a:xfrm>
            <a:off x="899592" y="4789251"/>
            <a:ext cx="6912437" cy="1808101"/>
            <a:chOff x="1020234" y="4346973"/>
            <a:chExt cx="6912437" cy="1112638"/>
          </a:xfrm>
        </p:grpSpPr>
        <p:sp>
          <p:nvSpPr>
            <p:cNvPr id="147460" name="Oval 4"/>
            <p:cNvSpPr>
              <a:spLocks noChangeArrowheads="1"/>
            </p:cNvSpPr>
            <p:nvPr/>
          </p:nvSpPr>
          <p:spPr bwMode="auto">
            <a:xfrm>
              <a:off x="1020234" y="4724401"/>
              <a:ext cx="385233" cy="2702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61" name="Line 5"/>
            <p:cNvSpPr>
              <a:spLocks noChangeShapeType="1"/>
            </p:cNvSpPr>
            <p:nvPr/>
          </p:nvSpPr>
          <p:spPr bwMode="auto">
            <a:xfrm flipV="1">
              <a:off x="1212851" y="4508897"/>
              <a:ext cx="0" cy="7560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62" name="Line 6"/>
            <p:cNvSpPr>
              <a:spLocks noChangeShapeType="1"/>
            </p:cNvSpPr>
            <p:nvPr/>
          </p:nvSpPr>
          <p:spPr bwMode="auto">
            <a:xfrm>
              <a:off x="1212851" y="4508897"/>
              <a:ext cx="673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63" name="Rectangle 7"/>
            <p:cNvSpPr>
              <a:spLocks noChangeArrowheads="1"/>
            </p:cNvSpPr>
            <p:nvPr/>
          </p:nvSpPr>
          <p:spPr bwMode="auto">
            <a:xfrm>
              <a:off x="1885951" y="4400550"/>
              <a:ext cx="670983" cy="2166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64" name="Line 8"/>
            <p:cNvSpPr>
              <a:spLocks noChangeShapeType="1"/>
            </p:cNvSpPr>
            <p:nvPr/>
          </p:nvSpPr>
          <p:spPr bwMode="auto">
            <a:xfrm>
              <a:off x="2556934" y="4508897"/>
              <a:ext cx="4804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65" name="Oval 9"/>
            <p:cNvSpPr>
              <a:spLocks noChangeArrowheads="1"/>
            </p:cNvSpPr>
            <p:nvPr/>
          </p:nvSpPr>
          <p:spPr bwMode="auto">
            <a:xfrm>
              <a:off x="2940051" y="4455319"/>
              <a:ext cx="192616" cy="1071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66" name="Line 10"/>
            <p:cNvSpPr>
              <a:spLocks noChangeShapeType="1"/>
            </p:cNvSpPr>
            <p:nvPr/>
          </p:nvSpPr>
          <p:spPr bwMode="auto">
            <a:xfrm>
              <a:off x="1212851" y="5264944"/>
              <a:ext cx="18245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67" name="Oval 11"/>
            <p:cNvSpPr>
              <a:spLocks noChangeArrowheads="1"/>
            </p:cNvSpPr>
            <p:nvPr/>
          </p:nvSpPr>
          <p:spPr bwMode="auto">
            <a:xfrm>
              <a:off x="2940051" y="5211367"/>
              <a:ext cx="192616" cy="1071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68" name="Rectangle 12"/>
            <p:cNvSpPr>
              <a:spLocks noChangeArrowheads="1"/>
            </p:cNvSpPr>
            <p:nvPr/>
          </p:nvSpPr>
          <p:spPr bwMode="auto">
            <a:xfrm>
              <a:off x="3805767" y="4346973"/>
              <a:ext cx="1678963" cy="111263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69" name="Line 13"/>
            <p:cNvSpPr>
              <a:spLocks noChangeShapeType="1"/>
            </p:cNvSpPr>
            <p:nvPr/>
          </p:nvSpPr>
          <p:spPr bwMode="auto">
            <a:xfrm>
              <a:off x="3132668" y="4508897"/>
              <a:ext cx="10562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70" name="Line 14"/>
            <p:cNvSpPr>
              <a:spLocks noChangeShapeType="1"/>
            </p:cNvSpPr>
            <p:nvPr/>
          </p:nvSpPr>
          <p:spPr bwMode="auto">
            <a:xfrm>
              <a:off x="3132668" y="5264944"/>
              <a:ext cx="10562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71" name="Line 15"/>
            <p:cNvSpPr>
              <a:spLocks noChangeShapeType="1"/>
            </p:cNvSpPr>
            <p:nvPr/>
          </p:nvSpPr>
          <p:spPr bwMode="auto">
            <a:xfrm>
              <a:off x="4188884" y="4508897"/>
              <a:ext cx="0" cy="161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72" name="Line 16"/>
            <p:cNvSpPr>
              <a:spLocks noChangeShapeType="1"/>
            </p:cNvSpPr>
            <p:nvPr/>
          </p:nvSpPr>
          <p:spPr bwMode="auto">
            <a:xfrm flipV="1">
              <a:off x="4188884" y="5048250"/>
              <a:ext cx="0" cy="2166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73" name="Rectangle 17"/>
            <p:cNvSpPr>
              <a:spLocks noChangeArrowheads="1"/>
            </p:cNvSpPr>
            <p:nvPr/>
          </p:nvSpPr>
          <p:spPr bwMode="auto">
            <a:xfrm>
              <a:off x="3996268" y="4617244"/>
              <a:ext cx="385233" cy="4310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74" name="Line 18"/>
            <p:cNvSpPr>
              <a:spLocks noChangeShapeType="1"/>
            </p:cNvSpPr>
            <p:nvPr/>
          </p:nvSpPr>
          <p:spPr bwMode="auto">
            <a:xfrm>
              <a:off x="5437717" y="4508897"/>
              <a:ext cx="4804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75" name="Line 19"/>
            <p:cNvSpPr>
              <a:spLocks noChangeShapeType="1"/>
            </p:cNvSpPr>
            <p:nvPr/>
          </p:nvSpPr>
          <p:spPr bwMode="auto">
            <a:xfrm>
              <a:off x="5437717" y="5264944"/>
              <a:ext cx="4804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77" name="Oval 21"/>
            <p:cNvSpPr>
              <a:spLocks noChangeArrowheads="1"/>
            </p:cNvSpPr>
            <p:nvPr/>
          </p:nvSpPr>
          <p:spPr bwMode="auto">
            <a:xfrm>
              <a:off x="5820834" y="4455319"/>
              <a:ext cx="192617" cy="1071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78" name="Oval 22"/>
            <p:cNvSpPr>
              <a:spLocks noChangeArrowheads="1"/>
            </p:cNvSpPr>
            <p:nvPr/>
          </p:nvSpPr>
          <p:spPr bwMode="auto">
            <a:xfrm>
              <a:off x="5820834" y="5211367"/>
              <a:ext cx="192617" cy="1071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79" name="Line 23"/>
            <p:cNvSpPr>
              <a:spLocks noChangeShapeType="1"/>
            </p:cNvSpPr>
            <p:nvPr/>
          </p:nvSpPr>
          <p:spPr bwMode="auto">
            <a:xfrm>
              <a:off x="6013451" y="4508897"/>
              <a:ext cx="11514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80" name="Line 24"/>
            <p:cNvSpPr>
              <a:spLocks noChangeShapeType="1"/>
            </p:cNvSpPr>
            <p:nvPr/>
          </p:nvSpPr>
          <p:spPr bwMode="auto">
            <a:xfrm>
              <a:off x="6013451" y="5264944"/>
              <a:ext cx="11514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81" name="Line 25"/>
            <p:cNvSpPr>
              <a:spLocks noChangeShapeType="1"/>
            </p:cNvSpPr>
            <p:nvPr/>
          </p:nvSpPr>
          <p:spPr bwMode="auto">
            <a:xfrm>
              <a:off x="7164917" y="4508898"/>
              <a:ext cx="0" cy="2155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82" name="Line 26"/>
            <p:cNvSpPr>
              <a:spLocks noChangeShapeType="1"/>
            </p:cNvSpPr>
            <p:nvPr/>
          </p:nvSpPr>
          <p:spPr bwMode="auto">
            <a:xfrm flipV="1">
              <a:off x="7164917" y="5103019"/>
              <a:ext cx="0" cy="161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83" name="Rectangle 27"/>
            <p:cNvSpPr>
              <a:spLocks noChangeArrowheads="1"/>
            </p:cNvSpPr>
            <p:nvPr/>
          </p:nvSpPr>
          <p:spPr bwMode="auto">
            <a:xfrm>
              <a:off x="7012517" y="4670822"/>
              <a:ext cx="287867" cy="485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84" name="Text Box 28"/>
            <p:cNvSpPr txBox="1">
              <a:spLocks noChangeArrowheads="1"/>
            </p:cNvSpPr>
            <p:nvPr/>
          </p:nvSpPr>
          <p:spPr bwMode="auto">
            <a:xfrm>
              <a:off x="3972893" y="4670822"/>
              <a:ext cx="575733" cy="227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dirty="0" err="1" smtClean="0"/>
                <a:t>Z</a:t>
              </a:r>
              <a:r>
                <a:rPr lang="fr-FR" baseline="-25000" dirty="0" err="1" smtClean="0"/>
                <a:t>e</a:t>
              </a:r>
              <a:endParaRPr lang="fr-FR" baseline="-25000" dirty="0"/>
            </a:p>
          </p:txBody>
        </p:sp>
        <p:sp>
          <p:nvSpPr>
            <p:cNvPr id="147485" name="Text Box 29"/>
            <p:cNvSpPr txBox="1">
              <a:spLocks noChangeArrowheads="1"/>
            </p:cNvSpPr>
            <p:nvPr/>
          </p:nvSpPr>
          <p:spPr bwMode="auto">
            <a:xfrm>
              <a:off x="2100354" y="4617700"/>
              <a:ext cx="575733" cy="227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dirty="0" err="1" smtClean="0"/>
                <a:t>Z</a:t>
              </a:r>
              <a:r>
                <a:rPr lang="fr-FR" baseline="-25000" dirty="0" err="1" smtClean="0"/>
                <a:t>g</a:t>
              </a:r>
              <a:endParaRPr lang="fr-FR" baseline="-25000" dirty="0"/>
            </a:p>
          </p:txBody>
        </p:sp>
        <p:sp>
          <p:nvSpPr>
            <p:cNvPr id="147486" name="Text Box 30"/>
            <p:cNvSpPr txBox="1">
              <a:spLocks noChangeArrowheads="1"/>
            </p:cNvSpPr>
            <p:nvPr/>
          </p:nvSpPr>
          <p:spPr bwMode="auto">
            <a:xfrm>
              <a:off x="7356938" y="4780101"/>
              <a:ext cx="575733" cy="227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dirty="0" err="1"/>
                <a:t>Z</a:t>
              </a:r>
              <a:r>
                <a:rPr lang="fr-FR" baseline="-25000" dirty="0" err="1"/>
                <a:t>l</a:t>
              </a:r>
              <a:endParaRPr lang="fr-FR" baseline="-25000" dirty="0"/>
            </a:p>
          </p:txBody>
        </p:sp>
        <p:sp>
          <p:nvSpPr>
            <p:cNvPr id="147487" name="Line 31"/>
            <p:cNvSpPr>
              <a:spLocks noChangeShapeType="1"/>
            </p:cNvSpPr>
            <p:nvPr/>
          </p:nvSpPr>
          <p:spPr bwMode="auto">
            <a:xfrm flipH="1">
              <a:off x="5052485" y="4508897"/>
              <a:ext cx="3831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88" name="Line 32"/>
            <p:cNvSpPr>
              <a:spLocks noChangeShapeType="1"/>
            </p:cNvSpPr>
            <p:nvPr/>
          </p:nvSpPr>
          <p:spPr bwMode="auto">
            <a:xfrm flipH="1">
              <a:off x="5052485" y="5264944"/>
              <a:ext cx="3831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89" name="Line 33"/>
            <p:cNvSpPr>
              <a:spLocks noChangeShapeType="1"/>
            </p:cNvSpPr>
            <p:nvPr/>
          </p:nvSpPr>
          <p:spPr bwMode="auto">
            <a:xfrm>
              <a:off x="5052484" y="4508897"/>
              <a:ext cx="0" cy="161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90" name="Line 34"/>
            <p:cNvSpPr>
              <a:spLocks noChangeShapeType="1"/>
            </p:cNvSpPr>
            <p:nvPr/>
          </p:nvSpPr>
          <p:spPr bwMode="auto">
            <a:xfrm flipV="1">
              <a:off x="5052484" y="5048250"/>
              <a:ext cx="0" cy="2166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91" name="Rectangle 35"/>
            <p:cNvSpPr>
              <a:spLocks noChangeArrowheads="1"/>
            </p:cNvSpPr>
            <p:nvPr/>
          </p:nvSpPr>
          <p:spPr bwMode="auto">
            <a:xfrm>
              <a:off x="4859868" y="4617244"/>
              <a:ext cx="385233" cy="4310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92" name="Text Box 36"/>
            <p:cNvSpPr txBox="1">
              <a:spLocks noChangeArrowheads="1"/>
            </p:cNvSpPr>
            <p:nvPr/>
          </p:nvSpPr>
          <p:spPr bwMode="auto">
            <a:xfrm>
              <a:off x="4836989" y="4670822"/>
              <a:ext cx="575733" cy="227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dirty="0" err="1"/>
                <a:t>Z</a:t>
              </a:r>
              <a:r>
                <a:rPr lang="fr-FR" baseline="-25000" dirty="0" err="1"/>
                <a:t>s</a:t>
              </a:r>
              <a:endParaRPr lang="fr-FR" baseline="-25000" dirty="0"/>
            </a:p>
          </p:txBody>
        </p:sp>
        <p:sp>
          <p:nvSpPr>
            <p:cNvPr id="38" name="Text Box 29"/>
            <p:cNvSpPr txBox="1">
              <a:spLocks noChangeArrowheads="1"/>
            </p:cNvSpPr>
            <p:nvPr/>
          </p:nvSpPr>
          <p:spPr bwMode="auto">
            <a:xfrm>
              <a:off x="1452282" y="4750633"/>
              <a:ext cx="575733" cy="227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dirty="0" err="1" smtClean="0"/>
                <a:t>V</a:t>
              </a:r>
              <a:r>
                <a:rPr lang="fr-FR" baseline="-25000" dirty="0" err="1" smtClean="0"/>
                <a:t>g</a:t>
              </a:r>
              <a:endParaRPr lang="fr-FR" baseline="-25000" dirty="0"/>
            </a:p>
          </p:txBody>
        </p:sp>
        <p:sp>
          <p:nvSpPr>
            <p:cNvPr id="43" name="Text Box 30"/>
            <p:cNvSpPr txBox="1">
              <a:spLocks noChangeArrowheads="1"/>
            </p:cNvSpPr>
            <p:nvPr/>
          </p:nvSpPr>
          <p:spPr bwMode="auto">
            <a:xfrm>
              <a:off x="6060794" y="4706322"/>
              <a:ext cx="575733" cy="227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i="1" dirty="0" smtClean="0"/>
                <a:t>V</a:t>
              </a:r>
              <a:r>
                <a:rPr lang="fr-FR" i="1" baseline="-25000" dirty="0" smtClean="0"/>
                <a:t>s</a:t>
              </a:r>
              <a:endParaRPr lang="fr-FR" i="1" baseline="-25000" dirty="0"/>
            </a:p>
          </p:txBody>
        </p:sp>
        <p:sp>
          <p:nvSpPr>
            <p:cNvPr id="44" name="Text Box 28"/>
            <p:cNvSpPr txBox="1">
              <a:spLocks noChangeArrowheads="1"/>
            </p:cNvSpPr>
            <p:nvPr/>
          </p:nvSpPr>
          <p:spPr bwMode="auto">
            <a:xfrm>
              <a:off x="3108466" y="4662011"/>
              <a:ext cx="575733" cy="227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i="1" dirty="0" smtClean="0"/>
                <a:t>V</a:t>
              </a:r>
              <a:r>
                <a:rPr lang="fr-FR" i="1" baseline="-25000" dirty="0" smtClean="0"/>
                <a:t>e</a:t>
              </a:r>
              <a:endParaRPr lang="fr-FR" i="1" baseline="-25000" dirty="0"/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flipV="1">
            <a:off x="2915816" y="5229200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796136" y="5229200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827584" y="4797152"/>
            <a:ext cx="1872208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444208" y="4797152"/>
            <a:ext cx="1872208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3707904" y="2924944"/>
          <a:ext cx="4176464" cy="1420639"/>
        </p:xfrm>
        <a:graphic>
          <a:graphicData uri="http://schemas.openxmlformats.org/presentationml/2006/ole">
            <p:oleObj spid="_x0000_s36866" name="Equation" r:id="rId4" imgW="4965700" imgH="1689100" progId="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Diagramme de </a:t>
            </a:r>
            <a:r>
              <a:rPr lang="fr-CA" dirty="0" err="1" smtClean="0"/>
              <a:t>Bode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96" y="1600200"/>
            <a:ext cx="8686800" cy="4781128"/>
          </a:xfrm>
        </p:spPr>
        <p:txBody>
          <a:bodyPr>
            <a:normAutofit lnSpcReduction="10000"/>
          </a:bodyPr>
          <a:lstStyle/>
          <a:p>
            <a:r>
              <a:rPr lang="fr-CA" altLang="en-US" sz="2800" dirty="0" smtClean="0"/>
              <a:t>La forme générale de H(j</a:t>
            </a:r>
            <a:r>
              <a:rPr lang="fr-CA" altLang="en-US" sz="2800" dirty="0" smtClean="0">
                <a:sym typeface="Symbol"/>
              </a:rPr>
              <a:t></a:t>
            </a:r>
            <a:r>
              <a:rPr lang="fr-CA" altLang="en-US" sz="2800" dirty="0" smtClean="0"/>
              <a:t>) montre qu’un circuit arbitraire peut être réalisé par la mise en cascade de systèmes plus simples</a:t>
            </a:r>
          </a:p>
          <a:p>
            <a:endParaRPr lang="fr-CA" altLang="en-US" sz="2800" dirty="0" smtClean="0"/>
          </a:p>
          <a:p>
            <a:endParaRPr lang="fr-CA" altLang="en-US" sz="2800" dirty="0" smtClean="0"/>
          </a:p>
          <a:p>
            <a:endParaRPr lang="fr-CA" altLang="en-US" sz="2800" dirty="0" smtClean="0"/>
          </a:p>
          <a:p>
            <a:endParaRPr lang="fr-CA" altLang="en-US" sz="2800" dirty="0" smtClean="0"/>
          </a:p>
          <a:p>
            <a:pPr>
              <a:buNone/>
            </a:pPr>
            <a:endParaRPr lang="fr-CA" altLang="en-US" sz="2800" dirty="0" smtClean="0"/>
          </a:p>
          <a:p>
            <a:pPr>
              <a:lnSpc>
                <a:spcPct val="50000"/>
              </a:lnSpc>
              <a:buNone/>
            </a:pPr>
            <a:endParaRPr lang="fr-CA" altLang="en-US" sz="2800" dirty="0" smtClean="0"/>
          </a:p>
          <a:p>
            <a:r>
              <a:rPr lang="fr-CA" sz="2800" dirty="0" smtClean="0"/>
              <a:t>Le diagramme de </a:t>
            </a:r>
            <a:r>
              <a:rPr lang="fr-CA" sz="2800" dirty="0" err="1" smtClean="0"/>
              <a:t>Bode</a:t>
            </a:r>
            <a:r>
              <a:rPr lang="fr-CA" sz="2800" dirty="0" smtClean="0"/>
              <a:t> donne la représentation graphique simplifiée de l’amplitude et la phase de </a:t>
            </a:r>
            <a:r>
              <a:rPr lang="fr-CA" sz="2800" i="1" dirty="0" smtClean="0"/>
              <a:t>H(</a:t>
            </a:r>
            <a:r>
              <a:rPr lang="fr-CA" sz="2800" i="1" dirty="0" err="1" smtClean="0"/>
              <a:t>j</a:t>
            </a:r>
            <a:r>
              <a:rPr lang="fr-CA" sz="2800" i="1" dirty="0" err="1" smtClean="0">
                <a:latin typeface="Symbol" pitchFamily="18" charset="2"/>
              </a:rPr>
              <a:t>w</a:t>
            </a:r>
            <a:r>
              <a:rPr lang="fr-CA" sz="2800" i="1" dirty="0" smtClean="0"/>
              <a:t>)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 t="13348"/>
          <a:stretch>
            <a:fillRect/>
          </a:stretch>
        </p:blipFill>
        <p:spPr bwMode="auto">
          <a:xfrm>
            <a:off x="1187625" y="2857444"/>
            <a:ext cx="6984776" cy="2443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Diagramme</a:t>
            </a:r>
            <a:r>
              <a:rPr lang="en-CA" dirty="0" smtClean="0"/>
              <a:t> de Bode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fr-FR" sz="2800" dirty="0" smtClean="0"/>
              <a:t>On utilise des coordonnées logarithmiques pour l’axe des fréquences (</a:t>
            </a:r>
            <a:r>
              <a:rPr lang="fr-FR" sz="2800" i="1" dirty="0" smtClean="0"/>
              <a:t>f</a:t>
            </a:r>
            <a:r>
              <a:rPr lang="fr-FR" sz="2800" dirty="0" smtClean="0"/>
              <a:t>=2</a:t>
            </a:r>
            <a:r>
              <a:rPr lang="fr-FR" sz="2800" dirty="0" smtClean="0">
                <a:latin typeface="Symbol" pitchFamily="18" charset="2"/>
              </a:rPr>
              <a:t>p</a:t>
            </a:r>
            <a:r>
              <a:rPr lang="fr-FR" sz="2800" dirty="0" smtClean="0"/>
              <a:t>/</a:t>
            </a:r>
            <a:r>
              <a:rPr lang="fr-FR" sz="2800" dirty="0" smtClean="0">
                <a:latin typeface="Symbol" pitchFamily="18" charset="2"/>
              </a:rPr>
              <a:t>w</a:t>
            </a:r>
            <a:r>
              <a:rPr lang="fr-FR" sz="2800" dirty="0" smtClean="0"/>
              <a:t>) et on trace</a:t>
            </a:r>
          </a:p>
          <a:p>
            <a:pPr lvl="1"/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|H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f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)|=20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fr-FR" sz="2400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f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)|  </a:t>
            </a:r>
            <a:r>
              <a:rPr lang="fr-FR" sz="2400" dirty="0" smtClean="0">
                <a:cs typeface="Times New Roman" pitchFamily="18" charset="0"/>
              </a:rPr>
              <a:t>(unité le décibel (dB)) </a:t>
            </a:r>
          </a:p>
          <a:p>
            <a:pPr lvl="1"/>
            <a:r>
              <a:rPr lang="fr-FR" sz="24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Arial" charset="0"/>
                <a:sym typeface="Symbol" pitchFamily="18" charset="2"/>
              </a:rPr>
              <a:t>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f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2400" dirty="0" smtClean="0">
              <a:cs typeface="Times New Roman" pitchFamily="18" charset="0"/>
            </a:endParaRPr>
          </a:p>
          <a:p>
            <a:r>
              <a:rPr lang="fr-FR" sz="2800" dirty="0" smtClean="0"/>
              <a:t>La fréquence de coupure </a:t>
            </a:r>
            <a:r>
              <a:rPr lang="fr-FR" sz="2800" i="1" dirty="0" err="1" smtClean="0"/>
              <a:t>f</a:t>
            </a:r>
            <a:r>
              <a:rPr lang="fr-FR" sz="2800" i="1" baseline="-25000" dirty="0" err="1" smtClean="0"/>
              <a:t>c</a:t>
            </a:r>
            <a:r>
              <a:rPr lang="fr-FR" sz="2800" i="1" dirty="0" smtClean="0"/>
              <a:t> </a:t>
            </a:r>
            <a:r>
              <a:rPr lang="fr-FR" sz="2800" dirty="0" smtClean="0"/>
              <a:t>est la fréquence à laquelle H() baisse de 3 dB par rapport à sa valeur maximum</a:t>
            </a:r>
          </a:p>
          <a:p>
            <a:r>
              <a:rPr lang="fr-FR" sz="2800" dirty="0" smtClean="0"/>
              <a:t>La bande passante est </a:t>
            </a:r>
            <a:r>
              <a:rPr lang="fr-CA" sz="2800" dirty="0" smtClean="0"/>
              <a:t>l’intervalle</a:t>
            </a:r>
            <a:r>
              <a:rPr lang="fr-FR" sz="2800" dirty="0" smtClean="0"/>
              <a:t> de fréquences correspondant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	Ex.:	</a:t>
            </a:r>
            <a:endParaRPr lang="en-US" sz="2800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2891648" y="537396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2930825" y="5649239"/>
            <a:ext cx="2881251" cy="5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r>
              <a:rPr lang="en-CA" sz="2800" dirty="0" smtClean="0"/>
              <a:t>                              </a:t>
            </a:r>
            <a:endParaRPr lang="en-US" sz="280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63689" y="5307285"/>
            <a:ext cx="1416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H(</a:t>
            </a:r>
            <a:r>
              <a:rPr lang="fr-FR" sz="28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)|</a:t>
            </a:r>
            <a:r>
              <a:rPr lang="fr-FR" sz="2800" baseline="-25000" dirty="0" smtClean="0">
                <a:latin typeface="Times New Roman" pitchFamily="18" charset="0"/>
                <a:cs typeface="Times New Roman" pitchFamily="18" charset="0"/>
              </a:rPr>
              <a:t>dB</a:t>
            </a:r>
            <a:endParaRPr lang="fr-FR" sz="2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08104" y="5157192"/>
            <a:ext cx="4320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i="1" dirty="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851920" y="5661248"/>
            <a:ext cx="1534583" cy="864394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355976" y="5703639"/>
            <a:ext cx="1512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/>
              <a:t>-20dB/</a:t>
            </a:r>
            <a:r>
              <a:rPr lang="fr-FR" sz="2400" dirty="0" err="1"/>
              <a:t>dec</a:t>
            </a:r>
            <a:endParaRPr lang="fr-FR" sz="2400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707904" y="5085184"/>
            <a:ext cx="9609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i="1" dirty="0" err="1"/>
              <a:t>f</a:t>
            </a:r>
            <a:r>
              <a:rPr lang="fr-FR" sz="2800" i="1" baseline="-25000" dirty="0" err="1"/>
              <a:t>c</a:t>
            </a:r>
            <a:endParaRPr lang="fr-FR" sz="2800" i="1" baseline="-25000" dirty="0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2989016" y="5913312"/>
            <a:ext cx="911471" cy="1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843808" y="5968082"/>
            <a:ext cx="172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/>
              <a:t>BP=[0</a:t>
            </a:r>
            <a:r>
              <a:rPr lang="fr-FR" sz="2400" dirty="0" smtClean="0"/>
              <a:t>; </a:t>
            </a:r>
            <a:r>
              <a:rPr lang="fr-FR" sz="2400" i="1" dirty="0" err="1" smtClean="0"/>
              <a:t>f</a:t>
            </a:r>
            <a:r>
              <a:rPr lang="fr-FR" sz="2400" i="1" baseline="-25000" dirty="0" err="1" smtClean="0"/>
              <a:t>c</a:t>
            </a:r>
            <a:r>
              <a:rPr lang="fr-FR" sz="2400" dirty="0"/>
              <a:t>]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851920" y="5589240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ne 17"/>
          <p:cNvSpPr>
            <a:spLocks noChangeShapeType="1"/>
          </p:cNvSpPr>
          <p:nvPr/>
        </p:nvSpPr>
        <p:spPr bwMode="auto">
          <a:xfrm flipV="1">
            <a:off x="6924526" y="4868713"/>
            <a:ext cx="0" cy="12965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6924526" y="5667622"/>
            <a:ext cx="2016687" cy="111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7772937" y="5665986"/>
            <a:ext cx="936567" cy="446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7789085" y="5174729"/>
            <a:ext cx="4068" cy="491704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6921614" y="5156844"/>
            <a:ext cx="8858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6252054" y="4931876"/>
            <a:ext cx="9609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dirty="0">
                <a:latin typeface="Symbol" pitchFamily="18" charset="2"/>
              </a:rPr>
              <a:t>F </a:t>
            </a:r>
            <a:r>
              <a:rPr lang="fr-FR" sz="2800" baseline="-25000" dirty="0">
                <a:latin typeface="Symbol" pitchFamily="18" charset="2"/>
              </a:rPr>
              <a:t>H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878753" y="5156844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7596336" y="5733256"/>
            <a:ext cx="9609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i="1" dirty="0" err="1"/>
              <a:t>f</a:t>
            </a:r>
            <a:r>
              <a:rPr lang="fr-FR" sz="2800" i="1" baseline="-25000" dirty="0" err="1"/>
              <a:t>c</a:t>
            </a:r>
            <a:endParaRPr lang="fr-FR" sz="2800" i="1" baseline="-25000" dirty="0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8532440" y="5085184"/>
            <a:ext cx="4320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i="1" dirty="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 flipV="1">
            <a:off x="2890838" y="5661248"/>
            <a:ext cx="961082" cy="136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3" name="Text Box 3"/>
          <p:cNvSpPr txBox="1">
            <a:spLocks noChangeArrowheads="1"/>
          </p:cNvSpPr>
          <p:nvPr/>
        </p:nvSpPr>
        <p:spPr bwMode="auto">
          <a:xfrm>
            <a:off x="808038" y="1663700"/>
            <a:ext cx="78438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0363" indent="-360363">
              <a:buFontTx/>
              <a:buChar char="•"/>
            </a:pPr>
            <a:r>
              <a:rPr lang="fr-CA" altLang="en-US" sz="2800" dirty="0" smtClean="0"/>
              <a:t>L’axe de fréquences logarithmique transforme les produits d’amplitudes en sommes</a:t>
            </a:r>
          </a:p>
          <a:p>
            <a:pPr marL="360363" indent="-360363">
              <a:buFontTx/>
              <a:buChar char="•"/>
            </a:pPr>
            <a:r>
              <a:rPr lang="fr-CA" altLang="en-US" sz="2800" dirty="0" smtClean="0">
                <a:solidFill>
                  <a:schemeClr val="tx1"/>
                </a:solidFill>
              </a:rPr>
              <a:t>Par ailleurs</a:t>
            </a:r>
            <a:r>
              <a:rPr lang="fr-CA" altLang="en-US" sz="2800" dirty="0" smtClean="0"/>
              <a:t>, l’usage d’une notation par </a:t>
            </a:r>
            <a:r>
              <a:rPr lang="fr-CA" altLang="en-US" sz="2800" dirty="0" err="1" smtClean="0"/>
              <a:t>phaseurs</a:t>
            </a:r>
            <a:r>
              <a:rPr lang="fr-CA" altLang="en-US" sz="2800" dirty="0" smtClean="0"/>
              <a:t> mène à la somme algébrique des angles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Diagramme de </a:t>
            </a:r>
            <a:r>
              <a:rPr lang="fr-CA" dirty="0" err="1" smtClean="0"/>
              <a:t>Bode</a:t>
            </a:r>
            <a:endParaRPr lang="fr-CA" dirty="0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V="1">
            <a:off x="553573" y="3958611"/>
            <a:ext cx="0" cy="6496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580294" y="4096665"/>
            <a:ext cx="1965182" cy="2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r>
              <a:rPr lang="en-CA" dirty="0" smtClean="0"/>
              <a:t>                              </a:t>
            </a:r>
            <a:endParaRPr lang="en-US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47937" y="3645024"/>
            <a:ext cx="9660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sz="1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)|</a:t>
            </a:r>
            <a:r>
              <a:rPr lang="fr-FR" sz="1600" baseline="-25000" dirty="0" smtClean="0">
                <a:latin typeface="Times New Roman" pitchFamily="18" charset="0"/>
                <a:cs typeface="Times New Roman" pitchFamily="18" charset="0"/>
              </a:rPr>
              <a:t>dB</a:t>
            </a:r>
            <a:endParaRPr lang="fr-FR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338148" y="3849900"/>
            <a:ext cx="294682" cy="25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i="1" dirty="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1208534" y="4102688"/>
            <a:ext cx="1046675" cy="433499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768353" y="4123947"/>
            <a:ext cx="10754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/>
              <a:t>-20dB/</a:t>
            </a:r>
            <a:r>
              <a:rPr lang="fr-FR" sz="1600" dirty="0" err="1"/>
              <a:t>dec</a:t>
            </a:r>
            <a:endParaRPr lang="fr-FR" sz="1600" dirty="0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110307" y="3717032"/>
            <a:ext cx="655436" cy="30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smtClean="0"/>
              <a:t>f</a:t>
            </a:r>
            <a:r>
              <a:rPr lang="fr-FR" i="1" baseline="-25000" dirty="0" smtClean="0"/>
              <a:t>c1</a:t>
            </a:r>
            <a:endParaRPr lang="fr-FR" i="1" baseline="-25000" dirty="0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590550" y="4241675"/>
            <a:ext cx="609600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20943" y="4256566"/>
            <a:ext cx="11780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/>
              <a:t>BP=[0</a:t>
            </a:r>
            <a:r>
              <a:rPr lang="fr-FR" sz="1600" dirty="0" smtClean="0"/>
              <a:t>; </a:t>
            </a:r>
            <a:r>
              <a:rPr lang="fr-FR" sz="1600" i="1" dirty="0" smtClean="0"/>
              <a:t>f</a:t>
            </a:r>
            <a:r>
              <a:rPr lang="fr-FR" sz="1600" i="1" baseline="-25000" dirty="0" smtClean="0"/>
              <a:t>c1</a:t>
            </a:r>
            <a:r>
              <a:rPr lang="fr-FR" sz="1600" dirty="0" smtClean="0"/>
              <a:t>]</a:t>
            </a:r>
            <a:endParaRPr lang="fr-FR" sz="1600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208534" y="4066575"/>
            <a:ext cx="0" cy="36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ine 17"/>
          <p:cNvSpPr>
            <a:spLocks noChangeShapeType="1"/>
          </p:cNvSpPr>
          <p:nvPr/>
        </p:nvSpPr>
        <p:spPr bwMode="auto">
          <a:xfrm flipV="1">
            <a:off x="3030435" y="5370350"/>
            <a:ext cx="0" cy="6502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200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3030435" y="5771008"/>
            <a:ext cx="1375498" cy="55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2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3870263" y="5770411"/>
            <a:ext cx="377631" cy="29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2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H="1">
            <a:off x="3863122" y="5509215"/>
            <a:ext cx="712" cy="2706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200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V="1">
            <a:off x="3020319" y="5519602"/>
            <a:ext cx="841102" cy="110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200"/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2571771" y="5402026"/>
            <a:ext cx="6554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latin typeface="Symbol" pitchFamily="18" charset="2"/>
              </a:rPr>
              <a:t>F</a:t>
            </a:r>
            <a:r>
              <a:rPr lang="fr-FR" baseline="-25000" dirty="0" smtClean="0">
                <a:latin typeface="Symbol" pitchFamily="18" charset="2"/>
              </a:rPr>
              <a:t>H</a:t>
            </a:r>
            <a:r>
              <a:rPr lang="fr-FR" sz="1100" baseline="-25000" dirty="0" smtClean="0">
                <a:latin typeface="Symbol" pitchFamily="18" charset="2"/>
              </a:rPr>
              <a:t>2</a:t>
            </a:r>
            <a:endParaRPr lang="fr-FR" baseline="-25000" dirty="0">
              <a:latin typeface="Symbol" pitchFamily="18" charset="2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999216" y="5514850"/>
            <a:ext cx="98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3708319" y="5803923"/>
            <a:ext cx="655436" cy="30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smtClean="0"/>
              <a:t>f</a:t>
            </a:r>
            <a:r>
              <a:rPr lang="fr-FR" i="1" baseline="-25000" dirty="0" smtClean="0"/>
              <a:t>c2</a:t>
            </a:r>
            <a:endParaRPr lang="fr-FR" i="1" baseline="-25000" dirty="0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4127126" y="5478911"/>
            <a:ext cx="294682" cy="30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 flipV="1">
            <a:off x="553020" y="4102688"/>
            <a:ext cx="655514" cy="68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200"/>
          </a:p>
        </p:txBody>
      </p:sp>
      <p:sp>
        <p:nvSpPr>
          <p:cNvPr id="30" name="Line 4"/>
          <p:cNvSpPr>
            <a:spLocks noChangeShapeType="1"/>
          </p:cNvSpPr>
          <p:nvPr/>
        </p:nvSpPr>
        <p:spPr bwMode="auto">
          <a:xfrm flipV="1">
            <a:off x="521716" y="5659669"/>
            <a:ext cx="0" cy="6496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 flipV="1">
            <a:off x="548437" y="5797722"/>
            <a:ext cx="1965182" cy="2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r>
              <a:rPr lang="en-CA" dirty="0" smtClean="0"/>
              <a:t>                              </a:t>
            </a:r>
            <a:endParaRPr lang="en-US" dirty="0"/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416080" y="5346082"/>
            <a:ext cx="9660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)|</a:t>
            </a:r>
            <a:r>
              <a:rPr lang="fr-FR" sz="1600" baseline="-25000" dirty="0" smtClean="0">
                <a:latin typeface="Times New Roman" pitchFamily="18" charset="0"/>
                <a:cs typeface="Times New Roman" pitchFamily="18" charset="0"/>
              </a:rPr>
              <a:t>dB</a:t>
            </a:r>
            <a:endParaRPr lang="fr-FR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2306291" y="5550958"/>
            <a:ext cx="294682" cy="25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i="1" dirty="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>
            <a:off x="1332693" y="5803745"/>
            <a:ext cx="1046675" cy="433499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1883509" y="5825005"/>
            <a:ext cx="11763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/>
              <a:t>-20dB/</a:t>
            </a:r>
            <a:r>
              <a:rPr lang="fr-FR" sz="1600" dirty="0" err="1"/>
              <a:t>dec</a:t>
            </a:r>
            <a:endParaRPr lang="fr-FR" sz="1600" dirty="0"/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1187624" y="5402244"/>
            <a:ext cx="655436" cy="30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smtClean="0"/>
              <a:t>f</a:t>
            </a:r>
            <a:r>
              <a:rPr lang="fr-FR" i="1" baseline="-25000" dirty="0" smtClean="0"/>
              <a:t>c2</a:t>
            </a:r>
            <a:endParaRPr lang="fr-FR" i="1" baseline="-25000" dirty="0"/>
          </a:p>
        </p:txBody>
      </p:sp>
      <p:sp>
        <p:nvSpPr>
          <p:cNvPr id="37" name="Line 12"/>
          <p:cNvSpPr>
            <a:spLocks noChangeShapeType="1"/>
          </p:cNvSpPr>
          <p:nvPr/>
        </p:nvSpPr>
        <p:spPr bwMode="auto">
          <a:xfrm flipV="1">
            <a:off x="528639" y="5931476"/>
            <a:ext cx="804862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489086" y="5957624"/>
            <a:ext cx="11780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/>
              <a:t>BP=[0</a:t>
            </a:r>
            <a:r>
              <a:rPr lang="fr-FR" sz="1600" dirty="0" smtClean="0"/>
              <a:t>; </a:t>
            </a:r>
            <a:r>
              <a:rPr lang="fr-FR" sz="1600" i="1" dirty="0" smtClean="0"/>
              <a:t>f</a:t>
            </a:r>
            <a:r>
              <a:rPr lang="fr-FR" sz="1600" i="1" baseline="-25000" dirty="0" smtClean="0"/>
              <a:t>c2</a:t>
            </a:r>
            <a:r>
              <a:rPr lang="fr-FR" sz="1600" dirty="0" smtClean="0"/>
              <a:t>]</a:t>
            </a:r>
            <a:endParaRPr lang="fr-FR" sz="1600" dirty="0"/>
          </a:p>
        </p:txBody>
      </p:sp>
      <p:cxnSp>
        <p:nvCxnSpPr>
          <p:cNvPr id="39" name="Straight Connector 38"/>
          <p:cNvCxnSpPr>
            <a:endCxn id="50" idx="1"/>
          </p:cNvCxnSpPr>
          <p:nvPr/>
        </p:nvCxnSpPr>
        <p:spPr>
          <a:xfrm flipH="1">
            <a:off x="1339222" y="5730632"/>
            <a:ext cx="2570" cy="70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ine 17"/>
          <p:cNvSpPr>
            <a:spLocks noChangeShapeType="1"/>
          </p:cNvSpPr>
          <p:nvPr/>
        </p:nvSpPr>
        <p:spPr bwMode="auto">
          <a:xfrm flipV="1">
            <a:off x="3030435" y="3685302"/>
            <a:ext cx="0" cy="6502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200"/>
          </a:p>
        </p:txBody>
      </p:sp>
      <p:sp>
        <p:nvSpPr>
          <p:cNvPr id="41" name="Line 18"/>
          <p:cNvSpPr>
            <a:spLocks noChangeShapeType="1"/>
          </p:cNvSpPr>
          <p:nvPr/>
        </p:nvSpPr>
        <p:spPr bwMode="auto">
          <a:xfrm>
            <a:off x="3030435" y="4085959"/>
            <a:ext cx="1375498" cy="55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200"/>
          </a:p>
        </p:txBody>
      </p:sp>
      <p:sp>
        <p:nvSpPr>
          <p:cNvPr id="42" name="Line 21"/>
          <p:cNvSpPr>
            <a:spLocks noChangeShapeType="1"/>
          </p:cNvSpPr>
          <p:nvPr/>
        </p:nvSpPr>
        <p:spPr bwMode="auto">
          <a:xfrm>
            <a:off x="3609101" y="4085139"/>
            <a:ext cx="638794" cy="224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200"/>
          </a:p>
        </p:txBody>
      </p:sp>
      <p:sp>
        <p:nvSpPr>
          <p:cNvPr id="43" name="Line 22"/>
          <p:cNvSpPr>
            <a:spLocks noChangeShapeType="1"/>
          </p:cNvSpPr>
          <p:nvPr/>
        </p:nvSpPr>
        <p:spPr bwMode="auto">
          <a:xfrm>
            <a:off x="3620115" y="3838771"/>
            <a:ext cx="2774" cy="24659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200"/>
          </a:p>
        </p:txBody>
      </p:sp>
      <p:sp>
        <p:nvSpPr>
          <p:cNvPr id="44" name="Line 23"/>
          <p:cNvSpPr>
            <a:spLocks noChangeShapeType="1"/>
          </p:cNvSpPr>
          <p:nvPr/>
        </p:nvSpPr>
        <p:spPr bwMode="auto">
          <a:xfrm>
            <a:off x="3028449" y="3829801"/>
            <a:ext cx="604184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200"/>
          </a:p>
        </p:txBody>
      </p:sp>
      <p:sp>
        <p:nvSpPr>
          <p:cNvPr id="45" name="Text Box 25"/>
          <p:cNvSpPr txBox="1">
            <a:spLocks noChangeArrowheads="1"/>
          </p:cNvSpPr>
          <p:nvPr/>
        </p:nvSpPr>
        <p:spPr bwMode="auto">
          <a:xfrm>
            <a:off x="2571771" y="3716977"/>
            <a:ext cx="6554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latin typeface="Symbol" pitchFamily="18" charset="2"/>
              </a:rPr>
              <a:t>F</a:t>
            </a:r>
            <a:r>
              <a:rPr lang="fr-FR" baseline="-25000" dirty="0" smtClean="0">
                <a:latin typeface="Symbol" pitchFamily="18" charset="2"/>
              </a:rPr>
              <a:t>H</a:t>
            </a:r>
            <a:r>
              <a:rPr lang="fr-FR" sz="1100" baseline="-25000" dirty="0" smtClean="0">
                <a:latin typeface="Symbol" pitchFamily="18" charset="2"/>
              </a:rPr>
              <a:t>1</a:t>
            </a:r>
            <a:endParaRPr lang="fr-FR" baseline="-25000" dirty="0">
              <a:latin typeface="Symbol" pitchFamily="18" charset="2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2999216" y="3829801"/>
            <a:ext cx="98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3488650" y="4118875"/>
            <a:ext cx="655436" cy="30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smtClean="0"/>
              <a:t>f</a:t>
            </a:r>
            <a:r>
              <a:rPr lang="fr-FR" i="1" baseline="-25000" dirty="0" smtClean="0"/>
              <a:t>c1</a:t>
            </a:r>
            <a:endParaRPr lang="fr-FR" i="1" baseline="-25000" dirty="0"/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4127126" y="4009886"/>
            <a:ext cx="294682" cy="30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50" name="Line 23"/>
          <p:cNvSpPr>
            <a:spLocks noChangeShapeType="1"/>
          </p:cNvSpPr>
          <p:nvPr/>
        </p:nvSpPr>
        <p:spPr bwMode="auto">
          <a:xfrm flipV="1">
            <a:off x="498120" y="5801200"/>
            <a:ext cx="841102" cy="110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200"/>
          </a:p>
        </p:txBody>
      </p:sp>
      <p:sp>
        <p:nvSpPr>
          <p:cNvPr id="57" name="Line 4"/>
          <p:cNvSpPr>
            <a:spLocks noChangeShapeType="1"/>
          </p:cNvSpPr>
          <p:nvPr/>
        </p:nvSpPr>
        <p:spPr bwMode="auto">
          <a:xfrm flipV="1">
            <a:off x="5024244" y="4719153"/>
            <a:ext cx="0" cy="6496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Line 5"/>
          <p:cNvSpPr>
            <a:spLocks noChangeShapeType="1"/>
          </p:cNvSpPr>
          <p:nvPr/>
        </p:nvSpPr>
        <p:spPr bwMode="auto">
          <a:xfrm flipV="1">
            <a:off x="5050965" y="4857207"/>
            <a:ext cx="1965182" cy="2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r>
              <a:rPr lang="en-CA" dirty="0" smtClean="0"/>
              <a:t>                              </a:t>
            </a:r>
            <a:endParaRPr lang="en-US" dirty="0"/>
          </a:p>
        </p:txBody>
      </p:sp>
      <p:sp>
        <p:nvSpPr>
          <p:cNvPr id="59" name="Text Box 6"/>
          <p:cNvSpPr txBox="1">
            <a:spLocks noChangeArrowheads="1"/>
          </p:cNvSpPr>
          <p:nvPr/>
        </p:nvSpPr>
        <p:spPr bwMode="auto">
          <a:xfrm>
            <a:off x="4932040" y="4293096"/>
            <a:ext cx="966084" cy="28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H(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)|</a:t>
            </a:r>
            <a:r>
              <a:rPr lang="fr-FR" sz="1600" baseline="-25000" dirty="0" smtClean="0">
                <a:latin typeface="Times New Roman" pitchFamily="18" charset="0"/>
                <a:cs typeface="Times New Roman" pitchFamily="18" charset="0"/>
              </a:rPr>
              <a:t>dB</a:t>
            </a:r>
            <a:endParaRPr lang="fr-FR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6808819" y="4610442"/>
            <a:ext cx="294682" cy="25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i="1" dirty="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61" name="Line 9"/>
          <p:cNvSpPr>
            <a:spLocks noChangeShapeType="1"/>
          </p:cNvSpPr>
          <p:nvPr/>
        </p:nvSpPr>
        <p:spPr bwMode="auto">
          <a:xfrm>
            <a:off x="5679205" y="4863231"/>
            <a:ext cx="404963" cy="149946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" name="Text Box 10"/>
          <p:cNvSpPr txBox="1">
            <a:spLocks noChangeArrowheads="1"/>
          </p:cNvSpPr>
          <p:nvPr/>
        </p:nvSpPr>
        <p:spPr bwMode="auto">
          <a:xfrm>
            <a:off x="6012160" y="4797152"/>
            <a:ext cx="12132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/>
              <a:t>-20dB/</a:t>
            </a:r>
            <a:r>
              <a:rPr lang="fr-FR" sz="1600" dirty="0" err="1"/>
              <a:t>dec</a:t>
            </a:r>
            <a:endParaRPr lang="fr-FR" sz="1600" dirty="0"/>
          </a:p>
        </p:txBody>
      </p:sp>
      <p:sp>
        <p:nvSpPr>
          <p:cNvPr id="63" name="Text Box 11"/>
          <p:cNvSpPr txBox="1">
            <a:spLocks noChangeArrowheads="1"/>
          </p:cNvSpPr>
          <p:nvPr/>
        </p:nvSpPr>
        <p:spPr bwMode="auto">
          <a:xfrm>
            <a:off x="5580978" y="4488371"/>
            <a:ext cx="7912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smtClean="0"/>
              <a:t>f</a:t>
            </a:r>
            <a:r>
              <a:rPr lang="fr-FR" i="1" baseline="-25000" dirty="0" smtClean="0"/>
              <a:t>c1   </a:t>
            </a:r>
            <a:r>
              <a:rPr lang="fr-FR" i="1" dirty="0" smtClean="0"/>
              <a:t>f</a:t>
            </a:r>
            <a:r>
              <a:rPr lang="fr-FR" i="1" baseline="-25000" dirty="0" smtClean="0"/>
              <a:t>c2</a:t>
            </a:r>
            <a:endParaRPr lang="fr-FR" i="1" baseline="-25000" dirty="0"/>
          </a:p>
        </p:txBody>
      </p:sp>
      <p:sp>
        <p:nvSpPr>
          <p:cNvPr id="64" name="Line 12"/>
          <p:cNvSpPr>
            <a:spLocks noChangeShapeType="1"/>
          </p:cNvSpPr>
          <p:nvPr/>
        </p:nvSpPr>
        <p:spPr bwMode="auto">
          <a:xfrm>
            <a:off x="5090654" y="4989642"/>
            <a:ext cx="621677" cy="8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991614" y="5017108"/>
            <a:ext cx="11780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/>
              <a:t>BP=[0</a:t>
            </a:r>
            <a:r>
              <a:rPr lang="fr-FR" sz="1600" dirty="0" smtClean="0"/>
              <a:t>; </a:t>
            </a:r>
            <a:r>
              <a:rPr lang="fr-FR" sz="1600" i="1" dirty="0" smtClean="0"/>
              <a:t>f</a:t>
            </a:r>
            <a:r>
              <a:rPr lang="fr-FR" sz="1600" i="1" baseline="-25000" dirty="0" smtClean="0"/>
              <a:t>c1</a:t>
            </a:r>
            <a:r>
              <a:rPr lang="fr-FR" sz="1600" dirty="0" smtClean="0"/>
              <a:t>]</a:t>
            </a:r>
            <a:endParaRPr lang="fr-FR" sz="1600" dirty="0"/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6084168" y="4797152"/>
            <a:ext cx="2458" cy="72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Line 23"/>
          <p:cNvSpPr>
            <a:spLocks noChangeShapeType="1"/>
          </p:cNvSpPr>
          <p:nvPr/>
        </p:nvSpPr>
        <p:spPr bwMode="auto">
          <a:xfrm flipV="1">
            <a:off x="5023691" y="4863230"/>
            <a:ext cx="655514" cy="68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200"/>
          </a:p>
        </p:txBody>
      </p:sp>
      <p:sp>
        <p:nvSpPr>
          <p:cNvPr id="68" name="Line 17"/>
          <p:cNvSpPr>
            <a:spLocks noChangeShapeType="1"/>
          </p:cNvSpPr>
          <p:nvPr/>
        </p:nvSpPr>
        <p:spPr bwMode="auto">
          <a:xfrm flipH="1" flipV="1">
            <a:off x="7496175" y="4205288"/>
            <a:ext cx="4932" cy="8908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200"/>
          </a:p>
        </p:txBody>
      </p:sp>
      <p:sp>
        <p:nvSpPr>
          <p:cNvPr id="69" name="Line 18"/>
          <p:cNvSpPr>
            <a:spLocks noChangeShapeType="1"/>
          </p:cNvSpPr>
          <p:nvPr/>
        </p:nvSpPr>
        <p:spPr bwMode="auto">
          <a:xfrm>
            <a:off x="7501106" y="4846501"/>
            <a:ext cx="1511157" cy="122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200"/>
          </a:p>
        </p:txBody>
      </p:sp>
      <p:sp>
        <p:nvSpPr>
          <p:cNvPr id="70" name="Line 21"/>
          <p:cNvSpPr>
            <a:spLocks noChangeShapeType="1"/>
          </p:cNvSpPr>
          <p:nvPr/>
        </p:nvSpPr>
        <p:spPr bwMode="auto">
          <a:xfrm>
            <a:off x="8520112" y="4845843"/>
            <a:ext cx="321671" cy="5126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200"/>
          </a:p>
        </p:txBody>
      </p:sp>
      <p:sp>
        <p:nvSpPr>
          <p:cNvPr id="71" name="Line 22"/>
          <p:cNvSpPr>
            <a:spLocks noChangeShapeType="1"/>
          </p:cNvSpPr>
          <p:nvPr/>
        </p:nvSpPr>
        <p:spPr bwMode="auto">
          <a:xfrm>
            <a:off x="8100392" y="4365104"/>
            <a:ext cx="2774" cy="24659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200"/>
          </a:p>
        </p:txBody>
      </p:sp>
      <p:sp>
        <p:nvSpPr>
          <p:cNvPr id="72" name="Line 23"/>
          <p:cNvSpPr>
            <a:spLocks noChangeShapeType="1"/>
          </p:cNvSpPr>
          <p:nvPr/>
        </p:nvSpPr>
        <p:spPr bwMode="auto">
          <a:xfrm>
            <a:off x="8098930" y="4617467"/>
            <a:ext cx="432048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200"/>
          </a:p>
        </p:txBody>
      </p:sp>
      <p:sp>
        <p:nvSpPr>
          <p:cNvPr id="73" name="Text Box 25"/>
          <p:cNvSpPr txBox="1">
            <a:spLocks noChangeArrowheads="1"/>
          </p:cNvSpPr>
          <p:nvPr/>
        </p:nvSpPr>
        <p:spPr bwMode="auto">
          <a:xfrm>
            <a:off x="7042442" y="4477519"/>
            <a:ext cx="6554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latin typeface="Symbol" pitchFamily="18" charset="2"/>
              </a:rPr>
              <a:t>F</a:t>
            </a:r>
            <a:r>
              <a:rPr lang="fr-FR" baseline="-25000" dirty="0" smtClean="0">
                <a:latin typeface="Symbol" pitchFamily="18" charset="2"/>
              </a:rPr>
              <a:t>H</a:t>
            </a:r>
            <a:endParaRPr lang="fr-FR" baseline="-25000" dirty="0">
              <a:latin typeface="Symbol" pitchFamily="18" charset="2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7469887" y="4590343"/>
            <a:ext cx="98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8748464" y="4554404"/>
            <a:ext cx="294682" cy="30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cxnSp>
        <p:nvCxnSpPr>
          <p:cNvPr id="81" name="Straight Connector 80"/>
          <p:cNvCxnSpPr/>
          <p:nvPr/>
        </p:nvCxnSpPr>
        <p:spPr>
          <a:xfrm flipV="1">
            <a:off x="5690220" y="4797152"/>
            <a:ext cx="2458" cy="72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Line 9"/>
          <p:cNvSpPr>
            <a:spLocks noChangeShapeType="1"/>
          </p:cNvSpPr>
          <p:nvPr/>
        </p:nvSpPr>
        <p:spPr bwMode="auto">
          <a:xfrm>
            <a:off x="6084169" y="5013176"/>
            <a:ext cx="720080" cy="576064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" name="Text Box 10"/>
          <p:cNvSpPr txBox="1">
            <a:spLocks noChangeArrowheads="1"/>
          </p:cNvSpPr>
          <p:nvPr/>
        </p:nvSpPr>
        <p:spPr bwMode="auto">
          <a:xfrm>
            <a:off x="6444208" y="5085184"/>
            <a:ext cx="12132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 smtClean="0"/>
              <a:t>-40dB/</a:t>
            </a:r>
            <a:r>
              <a:rPr lang="fr-FR" sz="1600" dirty="0" err="1" smtClean="0"/>
              <a:t>dec</a:t>
            </a:r>
            <a:endParaRPr lang="fr-FR" sz="1600" dirty="0"/>
          </a:p>
        </p:txBody>
      </p:sp>
      <p:sp>
        <p:nvSpPr>
          <p:cNvPr id="84" name="Text Box 11"/>
          <p:cNvSpPr txBox="1">
            <a:spLocks noChangeArrowheads="1"/>
          </p:cNvSpPr>
          <p:nvPr/>
        </p:nvSpPr>
        <p:spPr bwMode="auto">
          <a:xfrm>
            <a:off x="7884368" y="4797152"/>
            <a:ext cx="7912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smtClean="0"/>
              <a:t>f</a:t>
            </a:r>
            <a:r>
              <a:rPr lang="fr-FR" i="1" baseline="-25000" dirty="0" smtClean="0"/>
              <a:t>c1     </a:t>
            </a:r>
            <a:r>
              <a:rPr lang="fr-FR" i="1" dirty="0" smtClean="0"/>
              <a:t>f</a:t>
            </a:r>
            <a:r>
              <a:rPr lang="fr-FR" i="1" baseline="-25000" dirty="0" smtClean="0"/>
              <a:t>c2</a:t>
            </a:r>
            <a:endParaRPr lang="fr-FR" i="1" baseline="-25000" dirty="0"/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8494340" y="4869160"/>
            <a:ext cx="2458" cy="72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8100392" y="4869160"/>
            <a:ext cx="2458" cy="72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Line 23"/>
          <p:cNvSpPr>
            <a:spLocks noChangeShapeType="1"/>
          </p:cNvSpPr>
          <p:nvPr/>
        </p:nvSpPr>
        <p:spPr bwMode="auto">
          <a:xfrm>
            <a:off x="7500417" y="4364559"/>
            <a:ext cx="604184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200"/>
          </a:p>
        </p:txBody>
      </p:sp>
      <p:sp>
        <p:nvSpPr>
          <p:cNvPr id="88" name="Line 22"/>
          <p:cNvSpPr>
            <a:spLocks noChangeShapeType="1"/>
          </p:cNvSpPr>
          <p:nvPr/>
        </p:nvSpPr>
        <p:spPr bwMode="auto">
          <a:xfrm>
            <a:off x="8517731" y="4608959"/>
            <a:ext cx="2774" cy="24659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200"/>
          </a:p>
        </p:txBody>
      </p:sp>
      <p:sp>
        <p:nvSpPr>
          <p:cNvPr id="89" name="Right Arrow 88"/>
          <p:cNvSpPr/>
          <p:nvPr/>
        </p:nvSpPr>
        <p:spPr>
          <a:xfrm>
            <a:off x="4499992" y="4653136"/>
            <a:ext cx="360040" cy="21602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3396506"/>
            <a:ext cx="8186489" cy="3344862"/>
          </a:xfrm>
        </p:spPr>
        <p:txBody>
          <a:bodyPr>
            <a:normAutofit lnSpcReduction="10000"/>
          </a:bodyPr>
          <a:lstStyle/>
          <a:p>
            <a:r>
              <a:rPr lang="fr-CA" sz="2800" dirty="0"/>
              <a:t>Il existe trois systèmes de base à a partir desquels on peut bâtir tous les autres :</a:t>
            </a:r>
          </a:p>
          <a:p>
            <a:pPr lvl="1"/>
            <a:r>
              <a:rPr lang="fr-CA" sz="2400" dirty="0"/>
              <a:t>Amplificateur à gain constant</a:t>
            </a:r>
          </a:p>
          <a:p>
            <a:pPr lvl="1"/>
            <a:r>
              <a:rPr lang="fr-CA" sz="2400" dirty="0"/>
              <a:t>Système de 1er ordre (pôle ou zéro réel)</a:t>
            </a:r>
          </a:p>
          <a:p>
            <a:pPr lvl="1"/>
            <a:r>
              <a:rPr lang="fr-CA" sz="2400" dirty="0"/>
              <a:t>Système de 2</a:t>
            </a:r>
            <a:r>
              <a:rPr lang="fr-CA" sz="2400" baseline="30000" dirty="0"/>
              <a:t>nd</a:t>
            </a:r>
            <a:r>
              <a:rPr lang="fr-CA" sz="2400" dirty="0"/>
              <a:t> ordre (pôles ou zéros imaginaires </a:t>
            </a:r>
            <a:r>
              <a:rPr lang="fr-CA" sz="2400" dirty="0" smtClean="0"/>
              <a:t>conjugués)</a:t>
            </a:r>
            <a:endParaRPr lang="fr-CA" sz="2400" dirty="0"/>
          </a:p>
          <a:p>
            <a:r>
              <a:rPr lang="fr-CA" sz="2800" dirty="0" smtClean="0"/>
              <a:t>Utiles aussi pour </a:t>
            </a:r>
            <a:r>
              <a:rPr lang="fr-CA" sz="2800" dirty="0"/>
              <a:t>décrire un système inconnu de manière </a:t>
            </a:r>
            <a:r>
              <a:rPr lang="fr-CA" sz="2800" dirty="0" smtClean="0"/>
              <a:t>approximative</a:t>
            </a:r>
            <a:endParaRPr lang="fr-CA" sz="2800" dirty="0"/>
          </a:p>
        </p:txBody>
      </p:sp>
      <p:pic>
        <p:nvPicPr>
          <p:cNvPr id="3655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4700" y="1496268"/>
            <a:ext cx="4587875" cy="1852613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CA" sz="4400" dirty="0" smtClean="0"/>
              <a:t>Systèmes LIT remarquables</a:t>
            </a:r>
            <a:endParaRPr kumimoji="0" lang="fr-C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Circuits </a:t>
            </a:r>
            <a:r>
              <a:rPr lang="en-CA" dirty="0" err="1" smtClean="0"/>
              <a:t>élementaires</a:t>
            </a:r>
            <a:r>
              <a:rPr lang="en-CA" dirty="0" smtClean="0"/>
              <a:t> </a:t>
            </a:r>
            <a:r>
              <a:rPr lang="en-CA" dirty="0" err="1" smtClean="0"/>
              <a:t>remarquables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42900"/>
            <a:ext cx="8442325" cy="990600"/>
          </a:xfrm>
        </p:spPr>
        <p:txBody>
          <a:bodyPr>
            <a:normAutofit/>
          </a:bodyPr>
          <a:lstStyle/>
          <a:p>
            <a:r>
              <a:rPr lang="fr-FR" dirty="0"/>
              <a:t>Système </a:t>
            </a:r>
            <a:r>
              <a:rPr lang="fr-FR" dirty="0" smtClean="0"/>
              <a:t>du </a:t>
            </a:r>
            <a:r>
              <a:rPr lang="fr-FR" dirty="0"/>
              <a:t>1er ordre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1676400"/>
            <a:ext cx="8239125" cy="4572000"/>
          </a:xfrm>
        </p:spPr>
        <p:txBody>
          <a:bodyPr/>
          <a:lstStyle/>
          <a:p>
            <a:r>
              <a:rPr lang="fr-CA" dirty="0"/>
              <a:t>L’équation différentielle d’entrée-sortie </a:t>
            </a:r>
            <a:r>
              <a:rPr lang="fr-CA" dirty="0" smtClean="0"/>
              <a:t>est </a:t>
            </a:r>
            <a:r>
              <a:rPr lang="fr-CA" dirty="0"/>
              <a:t>exprimée par</a:t>
            </a:r>
          </a:p>
          <a:p>
            <a:pPr>
              <a:buFontTx/>
              <a:buNone/>
            </a:pPr>
            <a:endParaRPr lang="fr-CA" dirty="0"/>
          </a:p>
          <a:p>
            <a:pPr>
              <a:lnSpc>
                <a:spcPct val="40000"/>
              </a:lnSpc>
              <a:buFontTx/>
              <a:buNone/>
            </a:pPr>
            <a:endParaRPr lang="fr-CA" dirty="0"/>
          </a:p>
          <a:p>
            <a:pPr>
              <a:spcBef>
                <a:spcPts val="1200"/>
              </a:spcBef>
            </a:pPr>
            <a:r>
              <a:rPr lang="fr-CA" dirty="0"/>
              <a:t>La réponse en fréquence correspondante est :</a:t>
            </a:r>
          </a:p>
          <a:p>
            <a:pPr>
              <a:buFontTx/>
              <a:buNone/>
            </a:pPr>
            <a:endParaRPr lang="fr-CA" dirty="0"/>
          </a:p>
          <a:p>
            <a:pPr lvl="2"/>
            <a:endParaRPr lang="fr-CA" dirty="0" smtClean="0">
              <a:sym typeface="Symbol" pitchFamily="18" charset="2"/>
            </a:endParaRPr>
          </a:p>
          <a:p>
            <a:r>
              <a:rPr lang="fr-CA" dirty="0" smtClean="0">
                <a:sym typeface="Symbol" pitchFamily="18" charset="2"/>
              </a:rPr>
              <a:t>Cas </a:t>
            </a:r>
            <a:r>
              <a:rPr lang="fr-CA" dirty="0">
                <a:sym typeface="Symbol" pitchFamily="18" charset="2"/>
              </a:rPr>
              <a:t>particuliers : </a:t>
            </a:r>
            <a:r>
              <a:rPr lang="fr-CA" sz="2800" i="1" dirty="0">
                <a:sym typeface="Symbol" pitchFamily="18" charset="2"/>
              </a:rPr>
              <a:t></a:t>
            </a:r>
            <a:r>
              <a:rPr lang="fr-CA" sz="2800" i="1" baseline="-25000" dirty="0">
                <a:sym typeface="Symbol" pitchFamily="18" charset="2"/>
              </a:rPr>
              <a:t>z</a:t>
            </a:r>
            <a:r>
              <a:rPr lang="fr-CA" sz="2800" i="1" dirty="0">
                <a:sym typeface="Symbol" pitchFamily="18" charset="2"/>
              </a:rPr>
              <a:t>=0 ou</a:t>
            </a:r>
            <a:r>
              <a:rPr lang="fr-CA" sz="2800" i="1" baseline="-25000" dirty="0">
                <a:sym typeface="Symbol" pitchFamily="18" charset="2"/>
              </a:rPr>
              <a:t> </a:t>
            </a:r>
            <a:r>
              <a:rPr lang="fr-CA" sz="2800" i="1" dirty="0">
                <a:sym typeface="Symbol" pitchFamily="18" charset="2"/>
              </a:rPr>
              <a:t></a:t>
            </a:r>
            <a:r>
              <a:rPr lang="fr-CA" sz="2800" i="1" baseline="-25000" dirty="0">
                <a:sym typeface="Symbol" pitchFamily="18" charset="2"/>
              </a:rPr>
              <a:t>p</a:t>
            </a:r>
            <a:r>
              <a:rPr lang="fr-CA" sz="2800" i="1" dirty="0">
                <a:sym typeface="Symbol" pitchFamily="18" charset="2"/>
              </a:rPr>
              <a:t>=0.</a:t>
            </a:r>
            <a:r>
              <a:rPr lang="fr-CA" sz="2800" i="1" baseline="-25000" dirty="0">
                <a:sym typeface="Symbol" pitchFamily="18" charset="2"/>
              </a:rPr>
              <a:t> </a:t>
            </a:r>
          </a:p>
        </p:txBody>
      </p:sp>
      <p:graphicFrame>
        <p:nvGraphicFramePr>
          <p:cNvPr id="279556" name="Object 4"/>
          <p:cNvGraphicFramePr>
            <a:graphicFrameLocks noChangeAspect="1"/>
          </p:cNvGraphicFramePr>
          <p:nvPr/>
        </p:nvGraphicFramePr>
        <p:xfrm>
          <a:off x="1259632" y="2780928"/>
          <a:ext cx="4536504" cy="895350"/>
        </p:xfrm>
        <a:graphic>
          <a:graphicData uri="http://schemas.openxmlformats.org/presentationml/2006/ole">
            <p:oleObj spid="_x0000_s37890" name="Equation" r:id="rId3" imgW="2222280" imgH="393480" progId="Equation.3">
              <p:embed/>
            </p:oleObj>
          </a:graphicData>
        </a:graphic>
      </p:graphicFrame>
      <p:graphicFrame>
        <p:nvGraphicFramePr>
          <p:cNvPr id="279557" name="Object 5"/>
          <p:cNvGraphicFramePr>
            <a:graphicFrameLocks noChangeAspect="1"/>
          </p:cNvGraphicFramePr>
          <p:nvPr/>
        </p:nvGraphicFramePr>
        <p:xfrm>
          <a:off x="1331640" y="4275683"/>
          <a:ext cx="2471737" cy="1025525"/>
        </p:xfrm>
        <a:graphic>
          <a:graphicData uri="http://schemas.openxmlformats.org/presentationml/2006/ole">
            <p:oleObj spid="_x0000_s37891" name="Equation" r:id="rId4" imgW="1143000" imgH="444240" progId="Equation.3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6" name="Rectangle 4"/>
          <p:cNvSpPr>
            <a:spLocks noChangeArrowheads="1"/>
          </p:cNvSpPr>
          <p:nvPr/>
        </p:nvSpPr>
        <p:spPr bwMode="auto">
          <a:xfrm>
            <a:off x="683568" y="125413"/>
            <a:ext cx="7826375" cy="990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fr-FR" sz="4400" dirty="0"/>
              <a:t>Filtre passe-bas du 1er ordre</a:t>
            </a:r>
          </a:p>
        </p:txBody>
      </p:sp>
      <p:sp>
        <p:nvSpPr>
          <p:cNvPr id="366597" name="Rectangle 5"/>
          <p:cNvSpPr>
            <a:spLocks noChangeArrowheads="1"/>
          </p:cNvSpPr>
          <p:nvPr/>
        </p:nvSpPr>
        <p:spPr bwMode="auto">
          <a:xfrm>
            <a:off x="373063" y="1268760"/>
            <a:ext cx="6159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fr-CA" sz="2800" dirty="0"/>
              <a:t>Si </a:t>
            </a:r>
            <a:r>
              <a:rPr lang="fr-CA" sz="2800" i="1" dirty="0">
                <a:sym typeface="Symbol" pitchFamily="18" charset="2"/>
              </a:rPr>
              <a:t></a:t>
            </a:r>
            <a:r>
              <a:rPr lang="fr-CA" sz="2800" i="1" baseline="-25000" dirty="0">
                <a:sym typeface="Symbol" pitchFamily="18" charset="2"/>
              </a:rPr>
              <a:t>z</a:t>
            </a:r>
            <a:r>
              <a:rPr lang="fr-CA" sz="2800" dirty="0">
                <a:sym typeface="Symbol" pitchFamily="18" charset="2"/>
              </a:rPr>
              <a:t> est nul, on a un filtre passe-bas du 1</a:t>
            </a:r>
            <a:r>
              <a:rPr lang="fr-CA" sz="2800" baseline="30000" dirty="0">
                <a:sym typeface="Symbol" pitchFamily="18" charset="2"/>
              </a:rPr>
              <a:t>er</a:t>
            </a:r>
            <a:r>
              <a:rPr lang="fr-CA" sz="2800" dirty="0">
                <a:sym typeface="Symbol" pitchFamily="18" charset="2"/>
              </a:rPr>
              <a:t> ordre</a:t>
            </a:r>
            <a:endParaRPr lang="fr-CA" sz="2800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fr-CA" sz="2800" dirty="0"/>
              <a:t>Réponses en </a:t>
            </a:r>
            <a:r>
              <a:rPr lang="fr-CA" sz="2800" dirty="0" smtClean="0"/>
              <a:t>fréquence :</a:t>
            </a:r>
            <a:endParaRPr lang="fr-CA" sz="2800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fr-CA" sz="2800" dirty="0"/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endParaRPr lang="fr-CA" sz="2800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fr-CA" sz="2800" dirty="0"/>
              <a:t>La réponse à l’échelon est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fr-CA" sz="2800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fr-CA" sz="2800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fr-CA" sz="2800" i="1" dirty="0">
                <a:sym typeface="Symbol" pitchFamily="18" charset="2"/>
              </a:rPr>
              <a:t></a:t>
            </a:r>
            <a:r>
              <a:rPr lang="fr-CA" sz="2800" i="1" baseline="-25000" dirty="0">
                <a:sym typeface="Symbol" pitchFamily="18" charset="2"/>
              </a:rPr>
              <a:t>p</a:t>
            </a:r>
            <a:r>
              <a:rPr lang="fr-CA" sz="2800" dirty="0">
                <a:sym typeface="Symbol" pitchFamily="18" charset="2"/>
              </a:rPr>
              <a:t> est la </a:t>
            </a:r>
            <a:r>
              <a:rPr lang="fr-CA" sz="2800" i="1" dirty="0">
                <a:sym typeface="Symbol" pitchFamily="18" charset="2"/>
              </a:rPr>
              <a:t>constante </a:t>
            </a:r>
            <a:r>
              <a:rPr lang="fr-CA" sz="2800" i="1" dirty="0" smtClean="0">
                <a:sym typeface="Symbol" pitchFamily="18" charset="2"/>
              </a:rPr>
              <a:t>de temps</a:t>
            </a:r>
            <a:endParaRPr lang="fr-CA" sz="3200" dirty="0"/>
          </a:p>
        </p:txBody>
      </p:sp>
      <p:graphicFrame>
        <p:nvGraphicFramePr>
          <p:cNvPr id="366599" name="Object 7"/>
          <p:cNvGraphicFramePr>
            <a:graphicFrameLocks noChangeAspect="1"/>
          </p:cNvGraphicFramePr>
          <p:nvPr/>
        </p:nvGraphicFramePr>
        <p:xfrm>
          <a:off x="1619672" y="2794422"/>
          <a:ext cx="2338388" cy="906462"/>
        </p:xfrm>
        <a:graphic>
          <a:graphicData uri="http://schemas.openxmlformats.org/presentationml/2006/ole">
            <p:oleObj spid="_x0000_s38914" name="Equation" r:id="rId3" imgW="1143000" imgH="444240" progId="Equation.3">
              <p:embed/>
            </p:oleObj>
          </a:graphicData>
        </a:graphic>
      </p:graphicFrame>
      <p:graphicFrame>
        <p:nvGraphicFramePr>
          <p:cNvPr id="366603" name="Object 11"/>
          <p:cNvGraphicFramePr>
            <a:graphicFrameLocks noChangeAspect="1"/>
          </p:cNvGraphicFramePr>
          <p:nvPr/>
        </p:nvGraphicFramePr>
        <p:xfrm>
          <a:off x="1585913" y="4450110"/>
          <a:ext cx="2506662" cy="1066800"/>
        </p:xfrm>
        <a:graphic>
          <a:graphicData uri="http://schemas.openxmlformats.org/presentationml/2006/ole">
            <p:oleObj spid="_x0000_s38916" name="Equation" r:id="rId4" imgW="1307880" imgH="558720" progId="Equation.3">
              <p:embed/>
            </p:oleObj>
          </a:graphicData>
        </a:graphic>
      </p:graphicFrame>
      <p:pic>
        <p:nvPicPr>
          <p:cNvPr id="36660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7963" y="1045693"/>
            <a:ext cx="2235816" cy="2527323"/>
          </a:xfrm>
          <a:prstGeom prst="rect">
            <a:avLst/>
          </a:prstGeom>
          <a:noFill/>
        </p:spPr>
      </p:pic>
      <p:pic>
        <p:nvPicPr>
          <p:cNvPr id="36660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4722" y="3518169"/>
            <a:ext cx="2225945" cy="1524061"/>
          </a:xfrm>
          <a:prstGeom prst="rect">
            <a:avLst/>
          </a:prstGeom>
          <a:noFill/>
        </p:spPr>
      </p:pic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601149" y="5093781"/>
            <a:ext cx="2322189" cy="1624519"/>
            <a:chOff x="3878" y="3719"/>
            <a:chExt cx="1882" cy="1229"/>
          </a:xfrm>
        </p:grpSpPr>
        <p:pic>
          <p:nvPicPr>
            <p:cNvPr id="366604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V="1">
              <a:off x="3878" y="3743"/>
              <a:ext cx="1804" cy="1153"/>
            </a:xfrm>
            <a:prstGeom prst="rect">
              <a:avLst/>
            </a:prstGeom>
            <a:noFill/>
          </p:spPr>
        </p:pic>
        <p:sp>
          <p:nvSpPr>
            <p:cNvPr id="366605" name="Text Box 13"/>
            <p:cNvSpPr txBox="1">
              <a:spLocks noChangeArrowheads="1"/>
            </p:cNvSpPr>
            <p:nvPr/>
          </p:nvSpPr>
          <p:spPr bwMode="auto">
            <a:xfrm>
              <a:off x="4300" y="3754"/>
              <a:ext cx="234" cy="1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A" sz="1600" b="1" i="1"/>
                <a:t>   </a:t>
              </a:r>
            </a:p>
          </p:txBody>
        </p:sp>
        <p:sp>
          <p:nvSpPr>
            <p:cNvPr id="366606" name="Text Box 14"/>
            <p:cNvSpPr txBox="1">
              <a:spLocks noChangeArrowheads="1"/>
            </p:cNvSpPr>
            <p:nvPr/>
          </p:nvSpPr>
          <p:spPr bwMode="auto">
            <a:xfrm>
              <a:off x="3878" y="4450"/>
              <a:ext cx="205" cy="3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fr-CA" sz="1600" b="1" i="1" u="sng"/>
                <a:t> </a:t>
              </a:r>
            </a:p>
            <a:p>
              <a:endParaRPr lang="fr-CA" sz="1600" b="1" i="1"/>
            </a:p>
          </p:txBody>
        </p:sp>
        <p:sp>
          <p:nvSpPr>
            <p:cNvPr id="366607" name="Text Box 15"/>
            <p:cNvSpPr txBox="1">
              <a:spLocks noChangeArrowheads="1"/>
            </p:cNvSpPr>
            <p:nvPr/>
          </p:nvSpPr>
          <p:spPr bwMode="auto">
            <a:xfrm>
              <a:off x="5644" y="3858"/>
              <a:ext cx="116" cy="1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A" sz="1600" b="1" i="1"/>
                <a:t> </a:t>
              </a:r>
            </a:p>
          </p:txBody>
        </p:sp>
        <p:sp>
          <p:nvSpPr>
            <p:cNvPr id="366609" name="Line 17"/>
            <p:cNvSpPr>
              <a:spLocks noChangeShapeType="1"/>
            </p:cNvSpPr>
            <p:nvPr/>
          </p:nvSpPr>
          <p:spPr bwMode="auto">
            <a:xfrm>
              <a:off x="3962" y="4563"/>
              <a:ext cx="1619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610" name="Text Box 18"/>
            <p:cNvSpPr txBox="1">
              <a:spLocks noChangeArrowheads="1"/>
            </p:cNvSpPr>
            <p:nvPr/>
          </p:nvSpPr>
          <p:spPr bwMode="auto">
            <a:xfrm>
              <a:off x="3893" y="3832"/>
              <a:ext cx="204" cy="3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fr-CA" sz="1600" b="1" i="1" u="sng"/>
                <a:t> </a:t>
              </a:r>
            </a:p>
            <a:p>
              <a:endParaRPr lang="fr-CA" sz="1600" b="1" i="1"/>
            </a:p>
          </p:txBody>
        </p:sp>
        <p:sp>
          <p:nvSpPr>
            <p:cNvPr id="366611" name="Text Box 19"/>
            <p:cNvSpPr txBox="1">
              <a:spLocks noChangeArrowheads="1"/>
            </p:cNvSpPr>
            <p:nvPr/>
          </p:nvSpPr>
          <p:spPr bwMode="auto">
            <a:xfrm>
              <a:off x="4012" y="4578"/>
              <a:ext cx="204" cy="3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fr-CA" sz="1600" b="1" i="1" u="sng"/>
                <a:t> </a:t>
              </a:r>
            </a:p>
            <a:p>
              <a:endParaRPr lang="fr-CA" sz="1600" b="1" i="1"/>
            </a:p>
          </p:txBody>
        </p:sp>
        <p:sp>
          <p:nvSpPr>
            <p:cNvPr id="366612" name="Text Box 20"/>
            <p:cNvSpPr txBox="1">
              <a:spLocks noChangeArrowheads="1"/>
            </p:cNvSpPr>
            <p:nvPr/>
          </p:nvSpPr>
          <p:spPr bwMode="auto">
            <a:xfrm>
              <a:off x="4207" y="4607"/>
              <a:ext cx="306" cy="1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A" sz="1600" b="1" i="1"/>
                <a:t>  RC</a:t>
              </a:r>
            </a:p>
          </p:txBody>
        </p:sp>
        <p:sp>
          <p:nvSpPr>
            <p:cNvPr id="366613" name="Text Box 21"/>
            <p:cNvSpPr txBox="1">
              <a:spLocks noChangeArrowheads="1"/>
            </p:cNvSpPr>
            <p:nvPr/>
          </p:nvSpPr>
          <p:spPr bwMode="auto">
            <a:xfrm>
              <a:off x="5530" y="4592"/>
              <a:ext cx="116" cy="1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A" sz="1600" b="1" i="1" dirty="0"/>
                <a:t>t</a:t>
              </a:r>
            </a:p>
          </p:txBody>
        </p:sp>
        <p:sp>
          <p:nvSpPr>
            <p:cNvPr id="366614" name="Line 22"/>
            <p:cNvSpPr>
              <a:spLocks noChangeShapeType="1"/>
            </p:cNvSpPr>
            <p:nvPr/>
          </p:nvSpPr>
          <p:spPr bwMode="auto">
            <a:xfrm>
              <a:off x="4360" y="4492"/>
              <a:ext cx="5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615" name="Text Box 23"/>
            <p:cNvSpPr txBox="1">
              <a:spLocks noChangeArrowheads="1"/>
            </p:cNvSpPr>
            <p:nvPr/>
          </p:nvSpPr>
          <p:spPr bwMode="auto">
            <a:xfrm>
              <a:off x="4135" y="3719"/>
              <a:ext cx="195" cy="1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A" sz="1200" b="1" i="1"/>
                <a:t>y(t)</a:t>
              </a:r>
            </a:p>
          </p:txBody>
        </p:sp>
        <p:sp>
          <p:nvSpPr>
            <p:cNvPr id="366616" name="Line 24"/>
            <p:cNvSpPr>
              <a:spLocks noChangeShapeType="1"/>
            </p:cNvSpPr>
            <p:nvPr/>
          </p:nvSpPr>
          <p:spPr bwMode="auto">
            <a:xfrm flipV="1">
              <a:off x="4107" y="3730"/>
              <a:ext cx="0" cy="87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6619" name="Rectangle 27"/>
          <p:cNvSpPr>
            <a:spLocks noChangeArrowheads="1"/>
          </p:cNvSpPr>
          <p:nvPr/>
        </p:nvSpPr>
        <p:spPr bwMode="auto">
          <a:xfrm>
            <a:off x="8599488" y="5210175"/>
            <a:ext cx="182562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0"/>
            <a:ext cx="7621587" cy="1284288"/>
          </a:xfrm>
        </p:spPr>
        <p:txBody>
          <a:bodyPr>
            <a:normAutofit/>
          </a:bodyPr>
          <a:lstStyle/>
          <a:p>
            <a:r>
              <a:rPr lang="fr-FR" dirty="0" smtClean="0"/>
              <a:t>Diagramme </a:t>
            </a:r>
            <a:r>
              <a:rPr lang="fr-FR" dirty="0"/>
              <a:t>de </a:t>
            </a:r>
            <a:r>
              <a:rPr lang="fr-FR" dirty="0" err="1" smtClean="0"/>
              <a:t>Bode</a:t>
            </a:r>
            <a:endParaRPr lang="fr-FR" dirty="0"/>
          </a:p>
        </p:txBody>
      </p:sp>
      <p:sp>
        <p:nvSpPr>
          <p:cNvPr id="313353" name="Text Box 9"/>
          <p:cNvSpPr txBox="1">
            <a:spLocks noChangeArrowheads="1"/>
          </p:cNvSpPr>
          <p:nvPr/>
        </p:nvSpPr>
        <p:spPr bwMode="auto">
          <a:xfrm>
            <a:off x="442913" y="1714500"/>
            <a:ext cx="44719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800" dirty="0" smtClean="0"/>
              <a:t>Si </a:t>
            </a:r>
            <a:r>
              <a:rPr lang="en-US" altLang="en-US" sz="2800" dirty="0"/>
              <a:t>on pose </a:t>
            </a:r>
            <a:r>
              <a:rPr lang="fr-CA" sz="2800" i="1" dirty="0">
                <a:sym typeface="Symbol" pitchFamily="18" charset="2"/>
              </a:rPr>
              <a:t></a:t>
            </a:r>
            <a:r>
              <a:rPr lang="fr-CA" sz="2800" i="1" baseline="-25000" dirty="0">
                <a:sym typeface="Symbol" pitchFamily="18" charset="2"/>
              </a:rPr>
              <a:t>p</a:t>
            </a:r>
            <a:r>
              <a:rPr lang="fr-CA" sz="2800" dirty="0">
                <a:sym typeface="Symbol" pitchFamily="18" charset="2"/>
              </a:rPr>
              <a:t>=-1/</a:t>
            </a:r>
            <a:r>
              <a:rPr lang="fr-CA" sz="2800" i="1" dirty="0">
                <a:sym typeface="Symbol" pitchFamily="18" charset="2"/>
              </a:rPr>
              <a:t>P</a:t>
            </a:r>
            <a:r>
              <a:rPr lang="fr-CA" sz="2800" i="1" baseline="-25000" dirty="0">
                <a:sym typeface="Symbol" pitchFamily="18" charset="2"/>
              </a:rPr>
              <a:t>k</a:t>
            </a:r>
            <a:r>
              <a:rPr lang="fr-CA" sz="2800" dirty="0">
                <a:sym typeface="Symbol" pitchFamily="18" charset="2"/>
              </a:rPr>
              <a:t>, on a :</a:t>
            </a:r>
            <a:endParaRPr lang="en-US" altLang="en-US" sz="2800" dirty="0">
              <a:sym typeface="Symbol" pitchFamily="18" charset="2"/>
            </a:endParaRPr>
          </a:p>
        </p:txBody>
      </p:sp>
      <p:graphicFrame>
        <p:nvGraphicFramePr>
          <p:cNvPr id="313354" name="Object 10"/>
          <p:cNvGraphicFramePr>
            <a:graphicFrameLocks noChangeAspect="1"/>
          </p:cNvGraphicFramePr>
          <p:nvPr/>
        </p:nvGraphicFramePr>
        <p:xfrm>
          <a:off x="1466850" y="2636912"/>
          <a:ext cx="1930400" cy="1130300"/>
        </p:xfrm>
        <a:graphic>
          <a:graphicData uri="http://schemas.openxmlformats.org/presentationml/2006/ole">
            <p:oleObj spid="_x0000_s39938" name="Equation" r:id="rId3" imgW="1930400" imgH="1130300" progId="">
              <p:embed/>
            </p:oleObj>
          </a:graphicData>
        </a:graphic>
      </p:graphicFrame>
      <p:pic>
        <p:nvPicPr>
          <p:cNvPr id="31335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154113"/>
            <a:ext cx="3529013" cy="5332412"/>
          </a:xfrm>
          <a:prstGeom prst="rect">
            <a:avLst/>
          </a:prstGeom>
          <a:noFill/>
        </p:spPr>
      </p:pic>
      <p:sp>
        <p:nvSpPr>
          <p:cNvPr id="313357" name="Text Box 13"/>
          <p:cNvSpPr txBox="1">
            <a:spLocks noChangeArrowheads="1"/>
          </p:cNvSpPr>
          <p:nvPr/>
        </p:nvSpPr>
        <p:spPr bwMode="auto">
          <a:xfrm>
            <a:off x="6199188" y="1363663"/>
            <a:ext cx="387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200"/>
              <a:t>dB</a:t>
            </a:r>
          </a:p>
        </p:txBody>
      </p:sp>
      <p:graphicFrame>
        <p:nvGraphicFramePr>
          <p:cNvPr id="313358" name="Object 14"/>
          <p:cNvGraphicFramePr>
            <a:graphicFrameLocks noChangeAspect="1"/>
          </p:cNvGraphicFramePr>
          <p:nvPr/>
        </p:nvGraphicFramePr>
        <p:xfrm>
          <a:off x="1185863" y="3992563"/>
          <a:ext cx="3211512" cy="2339975"/>
        </p:xfrm>
        <a:graphic>
          <a:graphicData uri="http://schemas.openxmlformats.org/presentationml/2006/ole">
            <p:oleObj spid="_x0000_s39939" name="Equation" r:id="rId5" imgW="1777680" imgH="1320480" progId="Equation.3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5" y="152400"/>
            <a:ext cx="7706816" cy="1166813"/>
          </a:xfrm>
        </p:spPr>
        <p:txBody>
          <a:bodyPr>
            <a:noAutofit/>
          </a:bodyPr>
          <a:lstStyle/>
          <a:p>
            <a:r>
              <a:rPr lang="fr-CA" dirty="0"/>
              <a:t>Autres comportements d’un système </a:t>
            </a:r>
            <a:r>
              <a:rPr lang="fr-CA" dirty="0" smtClean="0"/>
              <a:t>du </a:t>
            </a:r>
            <a:r>
              <a:rPr lang="fr-CA" dirty="0"/>
              <a:t>1er ordre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989263"/>
            <a:ext cx="8001000" cy="3335337"/>
          </a:xfrm>
        </p:spPr>
        <p:txBody>
          <a:bodyPr/>
          <a:lstStyle/>
          <a:p>
            <a:r>
              <a:rPr lang="fr-CA" sz="2800" dirty="0"/>
              <a:t>Si </a:t>
            </a:r>
            <a:r>
              <a:rPr lang="fr-CA" sz="2800" i="1" dirty="0">
                <a:sym typeface="Symbol" pitchFamily="18" charset="2"/>
              </a:rPr>
              <a:t></a:t>
            </a:r>
            <a:r>
              <a:rPr lang="fr-CA" sz="2800" i="1" baseline="-25000" dirty="0">
                <a:sym typeface="Symbol" pitchFamily="18" charset="2"/>
              </a:rPr>
              <a:t>p</a:t>
            </a:r>
            <a:r>
              <a:rPr lang="fr-CA" sz="2800" dirty="0">
                <a:sym typeface="Symbol" pitchFamily="18" charset="2"/>
              </a:rPr>
              <a:t> est nul, on a un filtre passe-haut du 1</a:t>
            </a:r>
            <a:r>
              <a:rPr lang="fr-CA" sz="2800" baseline="30000" dirty="0">
                <a:sym typeface="Symbol" pitchFamily="18" charset="2"/>
              </a:rPr>
              <a:t>er</a:t>
            </a:r>
            <a:r>
              <a:rPr lang="fr-CA" sz="2800" dirty="0">
                <a:sym typeface="Symbol" pitchFamily="18" charset="2"/>
              </a:rPr>
              <a:t> ordre</a:t>
            </a:r>
          </a:p>
          <a:p>
            <a:r>
              <a:rPr lang="fr-CA" sz="2800" dirty="0">
                <a:sym typeface="Symbol" pitchFamily="18" charset="2"/>
              </a:rPr>
              <a:t>Si </a:t>
            </a:r>
            <a:r>
              <a:rPr lang="fr-CA" sz="2800" i="1" dirty="0">
                <a:sym typeface="Symbol" pitchFamily="18" charset="2"/>
              </a:rPr>
              <a:t></a:t>
            </a:r>
            <a:r>
              <a:rPr lang="fr-CA" sz="2800" i="1" baseline="-25000" dirty="0">
                <a:sym typeface="Symbol" pitchFamily="18" charset="2"/>
              </a:rPr>
              <a:t>z</a:t>
            </a:r>
            <a:r>
              <a:rPr lang="fr-CA" sz="2800" dirty="0">
                <a:sym typeface="Symbol" pitchFamily="18" charset="2"/>
              </a:rPr>
              <a:t> et </a:t>
            </a:r>
            <a:r>
              <a:rPr lang="fr-CA" sz="2800" i="1" dirty="0">
                <a:sym typeface="Symbol" pitchFamily="18" charset="2"/>
              </a:rPr>
              <a:t></a:t>
            </a:r>
            <a:r>
              <a:rPr lang="fr-CA" sz="2800" i="1" baseline="-25000" dirty="0">
                <a:sym typeface="Symbol" pitchFamily="18" charset="2"/>
              </a:rPr>
              <a:t>p</a:t>
            </a:r>
            <a:r>
              <a:rPr lang="fr-CA" sz="2800" dirty="0">
                <a:sym typeface="Symbol" pitchFamily="18" charset="2"/>
              </a:rPr>
              <a:t> sont tous les deux différents de zéro, le comportement dépend de la position de </a:t>
            </a:r>
            <a:r>
              <a:rPr lang="fr-CA" sz="2800" i="1" dirty="0">
                <a:sym typeface="Symbol" pitchFamily="18" charset="2"/>
              </a:rPr>
              <a:t></a:t>
            </a:r>
            <a:r>
              <a:rPr lang="fr-CA" sz="2800" i="1" baseline="-25000" dirty="0">
                <a:sym typeface="Symbol" pitchFamily="18" charset="2"/>
              </a:rPr>
              <a:t>z</a:t>
            </a:r>
            <a:r>
              <a:rPr lang="fr-CA" sz="2800" dirty="0">
                <a:sym typeface="Symbol" pitchFamily="18" charset="2"/>
              </a:rPr>
              <a:t> par rapport à </a:t>
            </a:r>
            <a:r>
              <a:rPr lang="fr-CA" sz="2800" i="1" dirty="0">
                <a:sym typeface="Symbol" pitchFamily="18" charset="2"/>
              </a:rPr>
              <a:t></a:t>
            </a:r>
            <a:r>
              <a:rPr lang="fr-CA" sz="2800" i="1" baseline="-25000" dirty="0">
                <a:sym typeface="Symbol" pitchFamily="18" charset="2"/>
              </a:rPr>
              <a:t>p</a:t>
            </a:r>
            <a:r>
              <a:rPr lang="fr-CA" sz="2800" dirty="0">
                <a:sym typeface="Symbol" pitchFamily="18" charset="2"/>
              </a:rPr>
              <a:t>.</a:t>
            </a:r>
          </a:p>
        </p:txBody>
      </p:sp>
      <p:graphicFrame>
        <p:nvGraphicFramePr>
          <p:cNvPr id="421892" name="Object 4"/>
          <p:cNvGraphicFramePr>
            <a:graphicFrameLocks noChangeAspect="1"/>
          </p:cNvGraphicFramePr>
          <p:nvPr/>
        </p:nvGraphicFramePr>
        <p:xfrm>
          <a:off x="3059832" y="1844824"/>
          <a:ext cx="2808312" cy="1112837"/>
        </p:xfrm>
        <a:graphic>
          <a:graphicData uri="http://schemas.openxmlformats.org/presentationml/2006/ole">
            <p:oleObj spid="_x0000_s40962" name="Equation" r:id="rId3" imgW="1143000" imgH="44424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708920"/>
            <a:ext cx="4032448" cy="182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Signal </a:t>
            </a:r>
            <a:r>
              <a:rPr lang="en-CA" dirty="0" err="1" smtClean="0"/>
              <a:t>sinusoïdal</a:t>
            </a:r>
            <a:endParaRPr lang="en-US" dirty="0"/>
          </a:p>
        </p:txBody>
      </p:sp>
      <p:sp>
        <p:nvSpPr>
          <p:cNvPr id="4" name="AutoShape 3"/>
          <p:cNvSpPr txBox="1">
            <a:spLocks noChangeAspect="1" noChangeArrowheads="1"/>
          </p:cNvSpPr>
          <p:nvPr/>
        </p:nvSpPr>
        <p:spPr>
          <a:xfrm>
            <a:off x="395537" y="1556792"/>
            <a:ext cx="8136903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fr-FR" sz="2800" dirty="0" smtClean="0"/>
              <a:t>Tension ou courant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périodique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comprenant un terme continu (constant) et un terme sinusoïdal de période T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800" dirty="0" smtClean="0"/>
              <a:t>	V(t) = V + v(t) </a:t>
            </a:r>
            <a:r>
              <a:rPr lang="en-US" sz="2800" i="1" dirty="0" smtClean="0"/>
              <a:t>= 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M</a:t>
            </a:r>
            <a:r>
              <a:rPr lang="en-US" sz="2800" dirty="0" smtClean="0"/>
              <a:t> </a:t>
            </a:r>
            <a:r>
              <a:rPr lang="en-US" sz="2800" dirty="0" err="1" smtClean="0"/>
              <a:t>cos</a:t>
            </a:r>
            <a:r>
              <a:rPr lang="en-US" sz="2800" dirty="0" smtClean="0"/>
              <a:t>(</a:t>
            </a:r>
            <a:r>
              <a:rPr lang="el-GR" sz="2800" dirty="0" smtClean="0">
                <a:cs typeface="Arial" charset="0"/>
              </a:rPr>
              <a:t>ω</a:t>
            </a:r>
            <a:r>
              <a:rPr lang="en-US" sz="2800" i="1" dirty="0" smtClean="0">
                <a:cs typeface="Arial" charset="0"/>
              </a:rPr>
              <a:t>t</a:t>
            </a:r>
            <a:r>
              <a:rPr lang="en-US" sz="2800" dirty="0" smtClean="0">
                <a:cs typeface="Arial" charset="0"/>
              </a:rPr>
              <a:t>+</a:t>
            </a:r>
            <a:r>
              <a:rPr lang="el-GR" sz="2800" dirty="0" smtClean="0">
                <a:cs typeface="Arial" charset="0"/>
              </a:rPr>
              <a:t>θ</a:t>
            </a:r>
            <a:r>
              <a:rPr lang="en-US" sz="2800" dirty="0" smtClean="0">
                <a:cs typeface="Arial" charset="0"/>
              </a:rPr>
              <a:t>)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5475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/>
              <a:t>V</a:t>
            </a:r>
            <a:r>
              <a:rPr lang="en-US" sz="2400" baseline="-25000" dirty="0" smtClean="0"/>
              <a:t>M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: amplitude de crête;  </a:t>
            </a:r>
          </a:p>
          <a:p>
            <a:pPr marL="625475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l-GR" sz="2400" dirty="0" smtClean="0">
                <a:cs typeface="Arial" charset="0"/>
              </a:rPr>
              <a:t>ω</a:t>
            </a:r>
            <a:r>
              <a:rPr lang="en-CA" sz="2400" dirty="0" smtClean="0">
                <a:cs typeface="Arial" charset="0"/>
              </a:rPr>
              <a:t>= </a:t>
            </a:r>
            <a:r>
              <a:rPr lang="fr-FR" sz="2400" dirty="0" smtClean="0"/>
              <a:t>2</a:t>
            </a:r>
            <a:r>
              <a:rPr lang="fr-FR" sz="2400" dirty="0" smtClean="0">
                <a:latin typeface="Symbol" pitchFamily="18" charset="2"/>
              </a:rPr>
              <a:t>p/</a:t>
            </a:r>
            <a:r>
              <a:rPr lang="fr-FR" sz="2400" dirty="0" smtClean="0"/>
              <a:t>T</a:t>
            </a:r>
            <a:r>
              <a:rPr lang="en-CA" sz="2400" dirty="0" smtClean="0">
                <a:cs typeface="Arial" charset="0"/>
              </a:rPr>
              <a:t> : </a:t>
            </a:r>
            <a:r>
              <a:rPr lang="fr-FR" sz="2400" dirty="0" smtClean="0"/>
              <a:t>pulsation en radian/s</a:t>
            </a:r>
          </a:p>
          <a:p>
            <a:pPr marL="625475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l-GR" sz="2400" dirty="0" smtClean="0">
                <a:cs typeface="Arial" charset="0"/>
              </a:rPr>
              <a:t>θ </a:t>
            </a:r>
            <a:r>
              <a:rPr lang="fr-FR" sz="2400" dirty="0" smtClean="0"/>
              <a:t>: phase à l’origine en radians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 =1/T: fréquence en Hz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Système </a:t>
            </a:r>
            <a:r>
              <a:rPr lang="fr-FR" dirty="0" smtClean="0"/>
              <a:t>du </a:t>
            </a:r>
            <a:r>
              <a:rPr lang="fr-FR" dirty="0"/>
              <a:t>2nd ordre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556792"/>
            <a:ext cx="8148389" cy="5142458"/>
          </a:xfrm>
        </p:spPr>
        <p:txBody>
          <a:bodyPr>
            <a:normAutofit/>
          </a:bodyPr>
          <a:lstStyle/>
          <a:p>
            <a:r>
              <a:rPr lang="fr-CA" sz="2800" dirty="0" smtClean="0"/>
              <a:t>Décrit </a:t>
            </a:r>
            <a:r>
              <a:rPr lang="fr-CA" sz="2800" dirty="0"/>
              <a:t>par une équation différentielle du second ordre :</a:t>
            </a:r>
          </a:p>
          <a:p>
            <a:endParaRPr lang="fr-CA" sz="2800" dirty="0"/>
          </a:p>
          <a:p>
            <a:endParaRPr lang="fr-CA" sz="2800" dirty="0"/>
          </a:p>
          <a:p>
            <a:endParaRPr lang="fr-CA" sz="2800" dirty="0"/>
          </a:p>
          <a:p>
            <a:r>
              <a:rPr lang="fr-CA" sz="2800" dirty="0" smtClean="0"/>
              <a:t>Peut </a:t>
            </a:r>
            <a:r>
              <a:rPr lang="fr-CA" sz="2800" dirty="0"/>
              <a:t>réaliser les fonctions de 1</a:t>
            </a:r>
            <a:r>
              <a:rPr lang="fr-CA" sz="2800" baseline="30000" dirty="0"/>
              <a:t>er</a:t>
            </a:r>
            <a:r>
              <a:rPr lang="fr-CA" sz="2800" dirty="0"/>
              <a:t> ordre en accentuant les effets.</a:t>
            </a:r>
          </a:p>
          <a:p>
            <a:r>
              <a:rPr lang="fr-CA" sz="2800" dirty="0" smtClean="0"/>
              <a:t>Possède un comportement oscillatoire pour certaines valeurs de paramètres</a:t>
            </a:r>
            <a:endParaRPr lang="fr-CA" sz="2800" dirty="0"/>
          </a:p>
        </p:txBody>
      </p:sp>
      <p:graphicFrame>
        <p:nvGraphicFramePr>
          <p:cNvPr id="355330" name="Object 2"/>
          <p:cNvGraphicFramePr>
            <a:graphicFrameLocks noChangeAspect="1"/>
          </p:cNvGraphicFramePr>
          <p:nvPr/>
        </p:nvGraphicFramePr>
        <p:xfrm>
          <a:off x="2332038" y="2132856"/>
          <a:ext cx="4886325" cy="2098675"/>
        </p:xfrm>
        <a:graphic>
          <a:graphicData uri="http://schemas.openxmlformats.org/presentationml/2006/ole">
            <p:oleObj spid="_x0000_s45058" name="Equation" r:id="rId3" imgW="2286000" imgH="990360" progId="Equation.3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Système du 2nd ordre</a:t>
            </a:r>
            <a:endParaRPr lang="fr-FR" dirty="0"/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52588"/>
            <a:ext cx="8001000" cy="4672012"/>
          </a:xfrm>
        </p:spPr>
        <p:txBody>
          <a:bodyPr/>
          <a:lstStyle/>
          <a:p>
            <a:pPr>
              <a:buFontTx/>
              <a:buNone/>
            </a:pPr>
            <a:r>
              <a:rPr lang="fr-CA" sz="2800" dirty="0"/>
              <a:t>L’équation entrée-sortie typique est</a:t>
            </a:r>
          </a:p>
          <a:p>
            <a:pPr>
              <a:buFontTx/>
              <a:buNone/>
            </a:pPr>
            <a:endParaRPr lang="fr-CA" dirty="0"/>
          </a:p>
          <a:p>
            <a:pPr>
              <a:lnSpc>
                <a:spcPct val="50000"/>
              </a:lnSpc>
              <a:buFontTx/>
              <a:buNone/>
            </a:pPr>
            <a:endParaRPr lang="fr-CA" dirty="0"/>
          </a:p>
          <a:p>
            <a:pPr>
              <a:spcBef>
                <a:spcPts val="0"/>
              </a:spcBef>
              <a:spcAft>
                <a:spcPts val="1800"/>
              </a:spcAft>
              <a:buFontTx/>
              <a:buNone/>
            </a:pPr>
            <a:r>
              <a:rPr lang="fr-CA" sz="2800" dirty="0" smtClean="0"/>
              <a:t>Qu’on écrit souvent 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CA" sz="2000" dirty="0" smtClean="0">
                <a:sym typeface="Symbol" pitchFamily="18" charset="2"/>
              </a:rPr>
              <a:t> : facteur d’amortissement; détermine la vitesse de réaction du système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CA" sz="2000" dirty="0" smtClean="0">
                <a:sym typeface="Symbol" pitchFamily="18" charset="2"/>
              </a:rPr>
              <a:t></a:t>
            </a:r>
            <a:r>
              <a:rPr lang="fr-CA" sz="2000" i="1" baseline="-25000" dirty="0" smtClean="0">
                <a:sym typeface="Symbol" pitchFamily="18" charset="2"/>
              </a:rPr>
              <a:t>n </a:t>
            </a:r>
            <a:r>
              <a:rPr lang="fr-CA" sz="2000" dirty="0" smtClean="0">
                <a:sym typeface="Symbol" pitchFamily="18" charset="2"/>
              </a:rPr>
              <a:t>: fréquence naturelle; détermine la fréquence des oscillations en mode oscillatoire</a:t>
            </a:r>
          </a:p>
          <a:p>
            <a:pPr>
              <a:buFontTx/>
              <a:buNone/>
            </a:pPr>
            <a:endParaRPr lang="fr-CA" sz="2800" dirty="0"/>
          </a:p>
        </p:txBody>
      </p:sp>
      <p:graphicFrame>
        <p:nvGraphicFramePr>
          <p:cNvPr id="306180" name="Object 4"/>
          <p:cNvGraphicFramePr>
            <a:graphicFrameLocks noChangeAspect="1"/>
          </p:cNvGraphicFramePr>
          <p:nvPr/>
        </p:nvGraphicFramePr>
        <p:xfrm>
          <a:off x="1259632" y="2204864"/>
          <a:ext cx="3897113" cy="875154"/>
        </p:xfrm>
        <a:graphic>
          <a:graphicData uri="http://schemas.openxmlformats.org/presentationml/2006/ole">
            <p:oleObj spid="_x0000_s46082" name="Equation" r:id="rId3" imgW="2425680" imgH="482400" progId="Equation.3">
              <p:embed/>
            </p:oleObj>
          </a:graphicData>
        </a:graphic>
      </p:graphicFrame>
      <p:graphicFrame>
        <p:nvGraphicFramePr>
          <p:cNvPr id="306181" name="Object 5"/>
          <p:cNvGraphicFramePr>
            <a:graphicFrameLocks noChangeAspect="1"/>
          </p:cNvGraphicFramePr>
          <p:nvPr/>
        </p:nvGraphicFramePr>
        <p:xfrm>
          <a:off x="3923928" y="2924944"/>
          <a:ext cx="4407520" cy="897977"/>
        </p:xfrm>
        <a:graphic>
          <a:graphicData uri="http://schemas.openxmlformats.org/presentationml/2006/ole">
            <p:oleObj spid="_x0000_s46083" name="Equation" r:id="rId4" imgW="2501640" imgH="482400" progId="Equation.3">
              <p:embed/>
            </p:oleObj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1043609" y="5353508"/>
          <a:ext cx="792088" cy="651805"/>
        </p:xfrm>
        <a:graphic>
          <a:graphicData uri="http://schemas.openxmlformats.org/presentationml/2006/ole">
            <p:oleObj spid="_x0000_s46084" name="Equation" r:id="rId5" imgW="520560" imgH="431640" progId="Equation.3">
              <p:embed/>
            </p:oleObj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2051720" y="5373216"/>
          <a:ext cx="1060648" cy="687841"/>
        </p:xfrm>
        <a:graphic>
          <a:graphicData uri="http://schemas.openxmlformats.org/presentationml/2006/ole">
            <p:oleObj spid="_x0000_s46085" name="Equation" r:id="rId6" imgW="660240" imgH="431640" progId="Equation.3">
              <p:embed/>
            </p:oleObj>
          </a:graphicData>
        </a:graphic>
      </p:graphicFrame>
      <p:pic>
        <p:nvPicPr>
          <p:cNvPr id="12" name="Picture 8"/>
          <p:cNvPicPr preferRelativeResize="0">
            <a:picLocks noChangeAspect="1" noChangeArrowheads="1"/>
          </p:cNvPicPr>
          <p:nvPr/>
        </p:nvPicPr>
        <p:blipFill>
          <a:blip r:embed="rId7" cstate="print"/>
          <a:srcRect l="48473" b="49103"/>
          <a:stretch>
            <a:fillRect/>
          </a:stretch>
        </p:blipFill>
        <p:spPr bwMode="auto">
          <a:xfrm>
            <a:off x="5508104" y="4797152"/>
            <a:ext cx="2506010" cy="1937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30" name="Picture 6"/>
          <p:cNvPicPr preferRelativeResize="0">
            <a:picLocks noChangeAspect="1" noChangeArrowheads="1"/>
          </p:cNvPicPr>
          <p:nvPr/>
        </p:nvPicPr>
        <p:blipFill>
          <a:blip r:embed="rId2" cstate="print"/>
          <a:srcRect l="48473" b="49103"/>
          <a:stretch>
            <a:fillRect/>
          </a:stretch>
        </p:blipFill>
        <p:spPr bwMode="auto">
          <a:xfrm>
            <a:off x="3090863" y="4005064"/>
            <a:ext cx="3212357" cy="2483049"/>
          </a:xfrm>
          <a:prstGeom prst="rect">
            <a:avLst/>
          </a:prstGeom>
          <a:noFill/>
        </p:spPr>
      </p:pic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Système du 2nd ordre</a:t>
            </a:r>
            <a:endParaRPr lang="fr-FR" dirty="0"/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7" y="1493838"/>
            <a:ext cx="8280920" cy="3087290"/>
          </a:xfrm>
        </p:spPr>
        <p:txBody>
          <a:bodyPr>
            <a:normAutofit/>
          </a:bodyPr>
          <a:lstStyle/>
          <a:p>
            <a:r>
              <a:rPr lang="fr-CA" sz="2800" dirty="0"/>
              <a:t>Pour 0 &lt; </a:t>
            </a:r>
            <a:r>
              <a:rPr lang="fr-CA" sz="2800" dirty="0">
                <a:sym typeface="Symbol" pitchFamily="18" charset="2"/>
              </a:rPr>
              <a:t></a:t>
            </a:r>
            <a:r>
              <a:rPr lang="fr-CA" sz="2800" dirty="0"/>
              <a:t> &lt; 1, le système est </a:t>
            </a:r>
            <a:r>
              <a:rPr lang="fr-CA" sz="2800" i="1" dirty="0"/>
              <a:t>sous-amorti. </a:t>
            </a:r>
            <a:r>
              <a:rPr lang="fr-CA" sz="2800" dirty="0"/>
              <a:t>La réponse </a:t>
            </a:r>
            <a:r>
              <a:rPr lang="fr-CA" sz="2800" dirty="0" err="1" smtClean="0"/>
              <a:t>àá</a:t>
            </a:r>
            <a:r>
              <a:rPr lang="fr-CA" sz="2800" dirty="0" smtClean="0"/>
              <a:t> un échelon </a:t>
            </a:r>
            <a:r>
              <a:rPr lang="fr-CA" sz="2800" dirty="0"/>
              <a:t>a un comportement oscillatoire</a:t>
            </a:r>
          </a:p>
          <a:p>
            <a:r>
              <a:rPr lang="fr-CA" sz="2800" dirty="0"/>
              <a:t>Pour </a:t>
            </a:r>
            <a:r>
              <a:rPr lang="fr-CA" sz="2800" dirty="0">
                <a:sym typeface="Symbol" pitchFamily="18" charset="2"/>
              </a:rPr>
              <a:t></a:t>
            </a:r>
            <a:r>
              <a:rPr lang="fr-CA" sz="2800" dirty="0"/>
              <a:t> &gt; 1, le système est </a:t>
            </a:r>
            <a:r>
              <a:rPr lang="fr-CA" sz="2800" i="1" dirty="0"/>
              <a:t>sur-amorti</a:t>
            </a:r>
            <a:r>
              <a:rPr lang="fr-CA" sz="2800" dirty="0"/>
              <a:t>. Le </a:t>
            </a:r>
            <a:r>
              <a:rPr lang="fr-CA" sz="2800" dirty="0" err="1" smtClean="0"/>
              <a:t>compor-tement</a:t>
            </a:r>
            <a:r>
              <a:rPr lang="fr-CA" sz="2800" dirty="0" smtClean="0"/>
              <a:t> ressemble à celui </a:t>
            </a:r>
            <a:r>
              <a:rPr lang="fr-CA" sz="2800" dirty="0"/>
              <a:t>d’un système du 1er ordre</a:t>
            </a:r>
          </a:p>
          <a:p>
            <a:r>
              <a:rPr lang="fr-CA" sz="2800" dirty="0">
                <a:sym typeface="Symbol" pitchFamily="18" charset="2"/>
              </a:rPr>
              <a:t>Un système avec </a:t>
            </a:r>
            <a:r>
              <a:rPr lang="fr-CA" sz="2800" dirty="0"/>
              <a:t> = 1 est </a:t>
            </a:r>
            <a:r>
              <a:rPr lang="fr-CA" sz="2800" i="1" dirty="0" err="1"/>
              <a:t>critiquement</a:t>
            </a:r>
            <a:r>
              <a:rPr lang="fr-CA" sz="2800" dirty="0"/>
              <a:t> amorti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8" name="Rectangle 4"/>
          <p:cNvSpPr>
            <a:spLocks noChangeArrowheads="1"/>
          </p:cNvSpPr>
          <p:nvPr/>
        </p:nvSpPr>
        <p:spPr bwMode="auto">
          <a:xfrm>
            <a:off x="762000" y="188640"/>
            <a:ext cx="7772400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altLang="en-US" sz="4400" dirty="0"/>
              <a:t>Ex. : </a:t>
            </a:r>
            <a:r>
              <a:rPr lang="en-US" altLang="en-US" sz="4400" dirty="0" err="1"/>
              <a:t>Filtre</a:t>
            </a:r>
            <a:r>
              <a:rPr lang="en-US" altLang="en-US" sz="4400" dirty="0"/>
              <a:t> RLC </a:t>
            </a:r>
            <a:r>
              <a:rPr lang="en-US" altLang="en-US" sz="4400" dirty="0" err="1"/>
              <a:t>Passe</a:t>
            </a:r>
            <a:r>
              <a:rPr lang="en-US" altLang="en-US" sz="4400" dirty="0"/>
              <a:t> </a:t>
            </a:r>
            <a:r>
              <a:rPr lang="en-US" altLang="en-US" sz="4400" dirty="0" err="1"/>
              <a:t>bande</a:t>
            </a:r>
            <a:endParaRPr lang="en-US" altLang="en-US" sz="4400" dirty="0"/>
          </a:p>
        </p:txBody>
      </p:sp>
      <p:pic>
        <p:nvPicPr>
          <p:cNvPr id="3440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63" y="1501775"/>
            <a:ext cx="4232275" cy="2233613"/>
          </a:xfrm>
          <a:prstGeom prst="rect">
            <a:avLst/>
          </a:prstGeom>
          <a:noFill/>
        </p:spPr>
      </p:pic>
      <p:graphicFrame>
        <p:nvGraphicFramePr>
          <p:cNvPr id="344070" name="Object 6"/>
          <p:cNvGraphicFramePr>
            <a:graphicFrameLocks noChangeAspect="1"/>
          </p:cNvGraphicFramePr>
          <p:nvPr/>
        </p:nvGraphicFramePr>
        <p:xfrm>
          <a:off x="512763" y="4791075"/>
          <a:ext cx="4699000" cy="1384300"/>
        </p:xfrm>
        <a:graphic>
          <a:graphicData uri="http://schemas.openxmlformats.org/presentationml/2006/ole">
            <p:oleObj spid="_x0000_s50178" name="Equation" r:id="rId4" imgW="4699000" imgH="1384300" progId="">
              <p:embed/>
            </p:oleObj>
          </a:graphicData>
        </a:graphic>
      </p:graphicFrame>
      <p:pic>
        <p:nvPicPr>
          <p:cNvPr id="34407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1963" y="993775"/>
            <a:ext cx="3117850" cy="3289300"/>
          </a:xfrm>
          <a:prstGeom prst="rect">
            <a:avLst/>
          </a:prstGeom>
          <a:noFill/>
        </p:spPr>
      </p:pic>
      <p:pic>
        <p:nvPicPr>
          <p:cNvPr id="34407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2963" y="4346575"/>
            <a:ext cx="2595562" cy="2160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62585" y="1484784"/>
            <a:ext cx="6589735" cy="5185520"/>
            <a:chOff x="862585" y="1371601"/>
            <a:chExt cx="7475737" cy="5946775"/>
          </a:xfrm>
        </p:grpSpPr>
        <p:pic>
          <p:nvPicPr>
            <p:cNvPr id="23558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2585" y="1371601"/>
              <a:ext cx="7475737" cy="594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594" name="Text Box 42"/>
            <p:cNvSpPr txBox="1">
              <a:spLocks noChangeArrowheads="1"/>
            </p:cNvSpPr>
            <p:nvPr/>
          </p:nvSpPr>
          <p:spPr bwMode="auto">
            <a:xfrm>
              <a:off x="4312925" y="2286000"/>
              <a:ext cx="615491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-3 dB</a:t>
              </a:r>
            </a:p>
          </p:txBody>
        </p:sp>
        <p:sp>
          <p:nvSpPr>
            <p:cNvPr id="23589" name="Text Box 37"/>
            <p:cNvSpPr txBox="1">
              <a:spLocks noChangeArrowheads="1"/>
            </p:cNvSpPr>
            <p:nvPr/>
          </p:nvSpPr>
          <p:spPr bwMode="auto">
            <a:xfrm>
              <a:off x="1293878" y="2638425"/>
              <a:ext cx="615491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-5 dB</a:t>
              </a:r>
            </a:p>
          </p:txBody>
        </p:sp>
        <p:sp>
          <p:nvSpPr>
            <p:cNvPr id="23588" name="Line 36"/>
            <p:cNvSpPr>
              <a:spLocks noChangeShapeType="1"/>
            </p:cNvSpPr>
            <p:nvPr/>
          </p:nvSpPr>
          <p:spPr bwMode="auto">
            <a:xfrm>
              <a:off x="3522222" y="2209800"/>
              <a:ext cx="2443991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Line 31"/>
            <p:cNvSpPr>
              <a:spLocks noChangeShapeType="1"/>
            </p:cNvSpPr>
            <p:nvPr/>
          </p:nvSpPr>
          <p:spPr bwMode="auto">
            <a:xfrm>
              <a:off x="5966213" y="2209800"/>
              <a:ext cx="1653288" cy="17526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Line 27"/>
            <p:cNvSpPr>
              <a:spLocks noChangeShapeType="1"/>
            </p:cNvSpPr>
            <p:nvPr/>
          </p:nvSpPr>
          <p:spPr bwMode="auto">
            <a:xfrm flipH="1">
              <a:off x="2084580" y="2209800"/>
              <a:ext cx="1437642" cy="15240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Line 38"/>
            <p:cNvSpPr>
              <a:spLocks noChangeShapeType="1"/>
            </p:cNvSpPr>
            <p:nvPr/>
          </p:nvSpPr>
          <p:spPr bwMode="auto">
            <a:xfrm>
              <a:off x="1940816" y="2590800"/>
              <a:ext cx="5822449" cy="0"/>
            </a:xfrm>
            <a:prstGeom prst="line">
              <a:avLst/>
            </a:prstGeom>
            <a:noFill/>
            <a:ln w="2857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Line 39"/>
            <p:cNvSpPr>
              <a:spLocks noChangeShapeType="1"/>
            </p:cNvSpPr>
            <p:nvPr/>
          </p:nvSpPr>
          <p:spPr bwMode="auto">
            <a:xfrm>
              <a:off x="3378458" y="2590800"/>
              <a:ext cx="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Line 40"/>
            <p:cNvSpPr>
              <a:spLocks noChangeShapeType="1"/>
            </p:cNvSpPr>
            <p:nvPr/>
          </p:nvSpPr>
          <p:spPr bwMode="auto">
            <a:xfrm>
              <a:off x="6109977" y="2590800"/>
              <a:ext cx="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93" name="Text Box 41"/>
            <p:cNvSpPr txBox="1">
              <a:spLocks noChangeArrowheads="1"/>
            </p:cNvSpPr>
            <p:nvPr/>
          </p:nvSpPr>
          <p:spPr bwMode="auto">
            <a:xfrm>
              <a:off x="4082303" y="2300289"/>
              <a:ext cx="1847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Système du 2nd ordre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952438" y="18033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4835568" y="18795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4835568" y="3174900"/>
            <a:ext cx="278543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952438" y="3098700"/>
            <a:ext cx="28573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952438" y="3826866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952438" y="5122266"/>
            <a:ext cx="28573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835568" y="3826866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4835569" y="5122266"/>
            <a:ext cx="285881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952437" y="2108100"/>
            <a:ext cx="102581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1978255" y="2108100"/>
            <a:ext cx="0" cy="990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6228283" y="2108100"/>
            <a:ext cx="0" cy="1066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6228284" y="2108100"/>
            <a:ext cx="139271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1904875" y="4131666"/>
            <a:ext cx="0" cy="990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2857313" y="4131666"/>
            <a:ext cx="0" cy="990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5716124" y="4131666"/>
            <a:ext cx="0" cy="990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6668561" y="4131666"/>
            <a:ext cx="0" cy="990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1904875" y="4131666"/>
            <a:ext cx="9524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 flipH="1">
            <a:off x="4835568" y="4131666"/>
            <a:ext cx="88055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6668561" y="4131666"/>
            <a:ext cx="9524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1816521" y="1412776"/>
            <a:ext cx="16176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Passe</a:t>
            </a:r>
            <a:r>
              <a:rPr lang="en-US" sz="2800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-bas</a:t>
            </a:r>
            <a:endParaRPr lang="en-US" sz="2800" i="1" u="sng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 flipH="1">
            <a:off x="1025818" y="2260500"/>
            <a:ext cx="22013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 flipH="1">
            <a:off x="1025818" y="2260500"/>
            <a:ext cx="513657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 flipH="1">
            <a:off x="1099197" y="2336700"/>
            <a:ext cx="658919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 flipH="1">
            <a:off x="1392716" y="2489100"/>
            <a:ext cx="51216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 flipH="1">
            <a:off x="1684737" y="2793900"/>
            <a:ext cx="22013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 flipH="1">
            <a:off x="6301663" y="2184300"/>
            <a:ext cx="220139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 flipH="1">
            <a:off x="6301663" y="2260500"/>
            <a:ext cx="44027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 flipH="1">
            <a:off x="6301663" y="2260500"/>
            <a:ext cx="80567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 flipH="1">
            <a:off x="6521802" y="2260500"/>
            <a:ext cx="952438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 flipH="1">
            <a:off x="6448422" y="3022500"/>
            <a:ext cx="7338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 flipH="1">
            <a:off x="6741941" y="2412900"/>
            <a:ext cx="87905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 flipH="1">
            <a:off x="7254101" y="2641500"/>
            <a:ext cx="44027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 flipH="1">
            <a:off x="1978256" y="4207866"/>
            <a:ext cx="22013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 flipH="1">
            <a:off x="1978255" y="4207866"/>
            <a:ext cx="513657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 flipH="1">
            <a:off x="2125015" y="4284066"/>
            <a:ext cx="658919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9" name="Line 39"/>
          <p:cNvSpPr>
            <a:spLocks noChangeShapeType="1"/>
          </p:cNvSpPr>
          <p:nvPr/>
        </p:nvSpPr>
        <p:spPr bwMode="auto">
          <a:xfrm flipH="1">
            <a:off x="2491913" y="4588866"/>
            <a:ext cx="292021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0" name="Line 40"/>
          <p:cNvSpPr>
            <a:spLocks noChangeShapeType="1"/>
          </p:cNvSpPr>
          <p:nvPr/>
        </p:nvSpPr>
        <p:spPr bwMode="auto">
          <a:xfrm flipH="1">
            <a:off x="4908948" y="4207866"/>
            <a:ext cx="146759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1" name="Line 41"/>
          <p:cNvSpPr>
            <a:spLocks noChangeShapeType="1"/>
          </p:cNvSpPr>
          <p:nvPr/>
        </p:nvSpPr>
        <p:spPr bwMode="auto">
          <a:xfrm flipH="1">
            <a:off x="4908948" y="4207866"/>
            <a:ext cx="44027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 flipH="1">
            <a:off x="6741940" y="4207866"/>
            <a:ext cx="145262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3" name="Line 43"/>
          <p:cNvSpPr>
            <a:spLocks noChangeShapeType="1"/>
          </p:cNvSpPr>
          <p:nvPr/>
        </p:nvSpPr>
        <p:spPr bwMode="auto">
          <a:xfrm flipH="1">
            <a:off x="6741940" y="4207866"/>
            <a:ext cx="365401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 flipH="1">
            <a:off x="6741940" y="4207866"/>
            <a:ext cx="658919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5" name="Line 45"/>
          <p:cNvSpPr>
            <a:spLocks noChangeShapeType="1"/>
          </p:cNvSpPr>
          <p:nvPr/>
        </p:nvSpPr>
        <p:spPr bwMode="auto">
          <a:xfrm flipH="1">
            <a:off x="6887203" y="4360266"/>
            <a:ext cx="660416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6" name="Line 46"/>
          <p:cNvSpPr>
            <a:spLocks noChangeShapeType="1"/>
          </p:cNvSpPr>
          <p:nvPr/>
        </p:nvSpPr>
        <p:spPr bwMode="auto">
          <a:xfrm flipH="1">
            <a:off x="7180721" y="4588866"/>
            <a:ext cx="44027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7" name="Line 47"/>
          <p:cNvSpPr>
            <a:spLocks noChangeShapeType="1"/>
          </p:cNvSpPr>
          <p:nvPr/>
        </p:nvSpPr>
        <p:spPr bwMode="auto">
          <a:xfrm flipH="1">
            <a:off x="7474240" y="4817466"/>
            <a:ext cx="22013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8" name="Line 48"/>
          <p:cNvSpPr>
            <a:spLocks noChangeShapeType="1"/>
          </p:cNvSpPr>
          <p:nvPr/>
        </p:nvSpPr>
        <p:spPr bwMode="auto">
          <a:xfrm flipH="1">
            <a:off x="4908947" y="4284066"/>
            <a:ext cx="66041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9" name="Line 49"/>
          <p:cNvSpPr>
            <a:spLocks noChangeShapeType="1"/>
          </p:cNvSpPr>
          <p:nvPr/>
        </p:nvSpPr>
        <p:spPr bwMode="auto">
          <a:xfrm flipH="1">
            <a:off x="5129087" y="4512666"/>
            <a:ext cx="513657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0" name="Line 50"/>
          <p:cNvSpPr>
            <a:spLocks noChangeShapeType="1"/>
          </p:cNvSpPr>
          <p:nvPr/>
        </p:nvSpPr>
        <p:spPr bwMode="auto">
          <a:xfrm flipH="1">
            <a:off x="5422605" y="4817466"/>
            <a:ext cx="22013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1" name="Text Box 51"/>
          <p:cNvSpPr txBox="1">
            <a:spLocks noChangeArrowheads="1"/>
          </p:cNvSpPr>
          <p:nvPr/>
        </p:nvSpPr>
        <p:spPr bwMode="auto">
          <a:xfrm>
            <a:off x="5407630" y="1412776"/>
            <a:ext cx="17827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2800" i="1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Passe</a:t>
            </a:r>
            <a:r>
              <a:rPr lang="en-CA" sz="2800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-haut</a:t>
            </a:r>
            <a:endParaRPr lang="en-US" sz="2800" i="1" u="sng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92" name="Line 52"/>
          <p:cNvSpPr>
            <a:spLocks noChangeShapeType="1"/>
          </p:cNvSpPr>
          <p:nvPr/>
        </p:nvSpPr>
        <p:spPr bwMode="auto">
          <a:xfrm>
            <a:off x="1978256" y="3098700"/>
            <a:ext cx="175811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3" name="Line 53"/>
          <p:cNvSpPr>
            <a:spLocks noChangeShapeType="1"/>
          </p:cNvSpPr>
          <p:nvPr/>
        </p:nvSpPr>
        <p:spPr bwMode="auto">
          <a:xfrm>
            <a:off x="4835569" y="3174900"/>
            <a:ext cx="139271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4" name="Line 54"/>
          <p:cNvSpPr>
            <a:spLocks noChangeShapeType="1"/>
          </p:cNvSpPr>
          <p:nvPr/>
        </p:nvSpPr>
        <p:spPr bwMode="auto">
          <a:xfrm>
            <a:off x="952437" y="5122266"/>
            <a:ext cx="9524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5" name="Line 55"/>
          <p:cNvSpPr>
            <a:spLocks noChangeShapeType="1"/>
          </p:cNvSpPr>
          <p:nvPr/>
        </p:nvSpPr>
        <p:spPr bwMode="auto">
          <a:xfrm>
            <a:off x="2857313" y="5122266"/>
            <a:ext cx="102581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6" name="Line 56"/>
          <p:cNvSpPr>
            <a:spLocks noChangeShapeType="1"/>
          </p:cNvSpPr>
          <p:nvPr/>
        </p:nvSpPr>
        <p:spPr bwMode="auto">
          <a:xfrm>
            <a:off x="5716123" y="5122266"/>
            <a:ext cx="9524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7" name="Text Box 57"/>
          <p:cNvSpPr txBox="1">
            <a:spLocks noChangeArrowheads="1"/>
          </p:cNvSpPr>
          <p:nvPr/>
        </p:nvSpPr>
        <p:spPr bwMode="auto">
          <a:xfrm>
            <a:off x="1743141" y="3360142"/>
            <a:ext cx="20184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Passe-bande</a:t>
            </a:r>
            <a:endParaRPr lang="en-US" sz="2800" i="1" u="sng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98" name="Text Box 58"/>
          <p:cNvSpPr txBox="1">
            <a:spLocks noChangeArrowheads="1"/>
          </p:cNvSpPr>
          <p:nvPr/>
        </p:nvSpPr>
        <p:spPr bwMode="auto">
          <a:xfrm>
            <a:off x="5407630" y="3360142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800"/>
          </a:p>
        </p:txBody>
      </p:sp>
      <p:sp>
        <p:nvSpPr>
          <p:cNvPr id="10299" name="Text Box 59"/>
          <p:cNvSpPr txBox="1">
            <a:spLocks noChangeArrowheads="1"/>
          </p:cNvSpPr>
          <p:nvPr/>
        </p:nvSpPr>
        <p:spPr bwMode="auto">
          <a:xfrm>
            <a:off x="5407630" y="3360142"/>
            <a:ext cx="21162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Coupe-</a:t>
            </a:r>
            <a:r>
              <a:rPr lang="en-US" sz="2800" i="1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bande</a:t>
            </a:r>
            <a:endParaRPr lang="en-US" sz="2800" i="1" u="sng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306" name="Line 66"/>
          <p:cNvSpPr>
            <a:spLocks noChangeShapeType="1"/>
          </p:cNvSpPr>
          <p:nvPr/>
        </p:nvSpPr>
        <p:spPr bwMode="auto">
          <a:xfrm>
            <a:off x="952438" y="2108100"/>
            <a:ext cx="7338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23" name="Freeform 83"/>
          <p:cNvSpPr>
            <a:spLocks/>
          </p:cNvSpPr>
          <p:nvPr/>
        </p:nvSpPr>
        <p:spPr bwMode="auto">
          <a:xfrm>
            <a:off x="979393" y="2143026"/>
            <a:ext cx="2815382" cy="949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4" y="29"/>
              </a:cxn>
              <a:cxn ang="0">
                <a:pos x="423" y="73"/>
              </a:cxn>
              <a:cxn ang="0">
                <a:pos x="466" y="95"/>
              </a:cxn>
              <a:cxn ang="0">
                <a:pos x="612" y="211"/>
              </a:cxn>
              <a:cxn ang="0">
                <a:pos x="656" y="255"/>
              </a:cxn>
              <a:cxn ang="0">
                <a:pos x="700" y="284"/>
              </a:cxn>
              <a:cxn ang="0">
                <a:pos x="875" y="386"/>
              </a:cxn>
              <a:cxn ang="0">
                <a:pos x="984" y="459"/>
              </a:cxn>
              <a:cxn ang="0">
                <a:pos x="1137" y="510"/>
              </a:cxn>
              <a:cxn ang="0">
                <a:pos x="1385" y="576"/>
              </a:cxn>
              <a:cxn ang="0">
                <a:pos x="1662" y="590"/>
              </a:cxn>
              <a:cxn ang="0">
                <a:pos x="1728" y="598"/>
              </a:cxn>
              <a:cxn ang="0">
                <a:pos x="1844" y="590"/>
              </a:cxn>
            </a:cxnLst>
            <a:rect l="0" t="0" r="r" b="b"/>
            <a:pathLst>
              <a:path w="1844" h="598">
                <a:moveTo>
                  <a:pt x="0" y="0"/>
                </a:moveTo>
                <a:cubicBezTo>
                  <a:pt x="91" y="22"/>
                  <a:pt x="192" y="24"/>
                  <a:pt x="284" y="29"/>
                </a:cubicBezTo>
                <a:cubicBezTo>
                  <a:pt x="329" y="43"/>
                  <a:pt x="382" y="52"/>
                  <a:pt x="423" y="73"/>
                </a:cubicBezTo>
                <a:cubicBezTo>
                  <a:pt x="479" y="102"/>
                  <a:pt x="409" y="74"/>
                  <a:pt x="466" y="95"/>
                </a:cubicBezTo>
                <a:cubicBezTo>
                  <a:pt x="515" y="133"/>
                  <a:pt x="566" y="170"/>
                  <a:pt x="612" y="211"/>
                </a:cubicBezTo>
                <a:cubicBezTo>
                  <a:pt x="628" y="225"/>
                  <a:pt x="641" y="240"/>
                  <a:pt x="656" y="255"/>
                </a:cubicBezTo>
                <a:cubicBezTo>
                  <a:pt x="668" y="267"/>
                  <a:pt x="700" y="284"/>
                  <a:pt x="700" y="284"/>
                </a:cubicBezTo>
                <a:cubicBezTo>
                  <a:pt x="735" y="338"/>
                  <a:pt x="820" y="355"/>
                  <a:pt x="875" y="386"/>
                </a:cubicBezTo>
                <a:cubicBezTo>
                  <a:pt x="913" y="407"/>
                  <a:pt x="947" y="436"/>
                  <a:pt x="984" y="459"/>
                </a:cubicBezTo>
                <a:cubicBezTo>
                  <a:pt x="1027" y="486"/>
                  <a:pt x="1088" y="496"/>
                  <a:pt x="1137" y="510"/>
                </a:cubicBezTo>
                <a:cubicBezTo>
                  <a:pt x="1219" y="534"/>
                  <a:pt x="1300" y="566"/>
                  <a:pt x="1385" y="576"/>
                </a:cubicBezTo>
                <a:cubicBezTo>
                  <a:pt x="1471" y="586"/>
                  <a:pt x="1582" y="587"/>
                  <a:pt x="1662" y="590"/>
                </a:cubicBezTo>
                <a:cubicBezTo>
                  <a:pt x="1684" y="593"/>
                  <a:pt x="1706" y="598"/>
                  <a:pt x="1728" y="598"/>
                </a:cubicBezTo>
                <a:cubicBezTo>
                  <a:pt x="1767" y="598"/>
                  <a:pt x="1844" y="590"/>
                  <a:pt x="1844" y="590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29" name="Freeform 89"/>
          <p:cNvSpPr>
            <a:spLocks/>
          </p:cNvSpPr>
          <p:nvPr/>
        </p:nvSpPr>
        <p:spPr bwMode="auto">
          <a:xfrm>
            <a:off x="967413" y="4138017"/>
            <a:ext cx="2972624" cy="1019175"/>
          </a:xfrm>
          <a:custGeom>
            <a:avLst/>
            <a:gdLst/>
            <a:ahLst/>
            <a:cxnLst>
              <a:cxn ang="0">
                <a:pos x="0" y="612"/>
              </a:cxn>
              <a:cxn ang="0">
                <a:pos x="219" y="605"/>
              </a:cxn>
              <a:cxn ang="0">
                <a:pos x="299" y="568"/>
              </a:cxn>
              <a:cxn ang="0">
                <a:pos x="365" y="532"/>
              </a:cxn>
              <a:cxn ang="0">
                <a:pos x="540" y="379"/>
              </a:cxn>
              <a:cxn ang="0">
                <a:pos x="693" y="182"/>
              </a:cxn>
              <a:cxn ang="0">
                <a:pos x="766" y="80"/>
              </a:cxn>
              <a:cxn ang="0">
                <a:pos x="832" y="36"/>
              </a:cxn>
              <a:cxn ang="0">
                <a:pos x="883" y="29"/>
              </a:cxn>
              <a:cxn ang="0">
                <a:pos x="1007" y="0"/>
              </a:cxn>
              <a:cxn ang="0">
                <a:pos x="1276" y="233"/>
              </a:cxn>
              <a:cxn ang="0">
                <a:pos x="1349" y="350"/>
              </a:cxn>
              <a:cxn ang="0">
                <a:pos x="1393" y="393"/>
              </a:cxn>
              <a:cxn ang="0">
                <a:pos x="1422" y="408"/>
              </a:cxn>
              <a:cxn ang="0">
                <a:pos x="1488" y="474"/>
              </a:cxn>
              <a:cxn ang="0">
                <a:pos x="1575" y="532"/>
              </a:cxn>
              <a:cxn ang="0">
                <a:pos x="1626" y="568"/>
              </a:cxn>
              <a:cxn ang="0">
                <a:pos x="1881" y="634"/>
              </a:cxn>
              <a:cxn ang="0">
                <a:pos x="1947" y="619"/>
              </a:cxn>
            </a:cxnLst>
            <a:rect l="0" t="0" r="r" b="b"/>
            <a:pathLst>
              <a:path w="1947" h="642">
                <a:moveTo>
                  <a:pt x="0" y="612"/>
                </a:moveTo>
                <a:cubicBezTo>
                  <a:pt x="75" y="620"/>
                  <a:pt x="145" y="614"/>
                  <a:pt x="219" y="605"/>
                </a:cubicBezTo>
                <a:cubicBezTo>
                  <a:pt x="245" y="587"/>
                  <a:pt x="272" y="584"/>
                  <a:pt x="299" y="568"/>
                </a:cubicBezTo>
                <a:cubicBezTo>
                  <a:pt x="359" y="532"/>
                  <a:pt x="322" y="546"/>
                  <a:pt x="365" y="532"/>
                </a:cubicBezTo>
                <a:cubicBezTo>
                  <a:pt x="407" y="477"/>
                  <a:pt x="494" y="435"/>
                  <a:pt x="540" y="379"/>
                </a:cubicBezTo>
                <a:cubicBezTo>
                  <a:pt x="592" y="316"/>
                  <a:pt x="645" y="248"/>
                  <a:pt x="693" y="182"/>
                </a:cubicBezTo>
                <a:cubicBezTo>
                  <a:pt x="716" y="151"/>
                  <a:pt x="736" y="106"/>
                  <a:pt x="766" y="80"/>
                </a:cubicBezTo>
                <a:cubicBezTo>
                  <a:pt x="786" y="63"/>
                  <a:pt x="810" y="51"/>
                  <a:pt x="832" y="36"/>
                </a:cubicBezTo>
                <a:cubicBezTo>
                  <a:pt x="846" y="26"/>
                  <a:pt x="866" y="32"/>
                  <a:pt x="883" y="29"/>
                </a:cubicBezTo>
                <a:cubicBezTo>
                  <a:pt x="925" y="22"/>
                  <a:pt x="966" y="10"/>
                  <a:pt x="1007" y="0"/>
                </a:cubicBezTo>
                <a:cubicBezTo>
                  <a:pt x="1124" y="39"/>
                  <a:pt x="1206" y="138"/>
                  <a:pt x="1276" y="233"/>
                </a:cubicBezTo>
                <a:cubicBezTo>
                  <a:pt x="1304" y="270"/>
                  <a:pt x="1318" y="315"/>
                  <a:pt x="1349" y="350"/>
                </a:cubicBezTo>
                <a:cubicBezTo>
                  <a:pt x="1363" y="365"/>
                  <a:pt x="1375" y="384"/>
                  <a:pt x="1393" y="393"/>
                </a:cubicBezTo>
                <a:cubicBezTo>
                  <a:pt x="1403" y="398"/>
                  <a:pt x="1414" y="401"/>
                  <a:pt x="1422" y="408"/>
                </a:cubicBezTo>
                <a:cubicBezTo>
                  <a:pt x="1446" y="428"/>
                  <a:pt x="1462" y="457"/>
                  <a:pt x="1488" y="474"/>
                </a:cubicBezTo>
                <a:cubicBezTo>
                  <a:pt x="1514" y="490"/>
                  <a:pt x="1555" y="512"/>
                  <a:pt x="1575" y="532"/>
                </a:cubicBezTo>
                <a:cubicBezTo>
                  <a:pt x="1601" y="558"/>
                  <a:pt x="1591" y="553"/>
                  <a:pt x="1626" y="568"/>
                </a:cubicBezTo>
                <a:cubicBezTo>
                  <a:pt x="1707" y="603"/>
                  <a:pt x="1797" y="612"/>
                  <a:pt x="1881" y="634"/>
                </a:cubicBezTo>
                <a:cubicBezTo>
                  <a:pt x="1944" y="627"/>
                  <a:pt x="1927" y="642"/>
                  <a:pt x="1947" y="619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32" name="Freeform 92"/>
          <p:cNvSpPr>
            <a:spLocks/>
          </p:cNvSpPr>
          <p:nvPr/>
        </p:nvSpPr>
        <p:spPr bwMode="auto">
          <a:xfrm>
            <a:off x="4858031" y="2143025"/>
            <a:ext cx="2733017" cy="1030288"/>
          </a:xfrm>
          <a:custGeom>
            <a:avLst/>
            <a:gdLst/>
            <a:ahLst/>
            <a:cxnLst>
              <a:cxn ang="0">
                <a:pos x="4" y="649"/>
              </a:cxn>
              <a:cxn ang="0">
                <a:pos x="216" y="634"/>
              </a:cxn>
              <a:cxn ang="0">
                <a:pos x="558" y="554"/>
              </a:cxn>
              <a:cxn ang="0">
                <a:pos x="733" y="445"/>
              </a:cxn>
              <a:cxn ang="0">
                <a:pos x="799" y="394"/>
              </a:cxn>
              <a:cxn ang="0">
                <a:pos x="821" y="379"/>
              </a:cxn>
              <a:cxn ang="0">
                <a:pos x="850" y="335"/>
              </a:cxn>
              <a:cxn ang="0">
                <a:pos x="872" y="321"/>
              </a:cxn>
              <a:cxn ang="0">
                <a:pos x="937" y="255"/>
              </a:cxn>
              <a:cxn ang="0">
                <a:pos x="974" y="211"/>
              </a:cxn>
              <a:cxn ang="0">
                <a:pos x="1025" y="160"/>
              </a:cxn>
              <a:cxn ang="0">
                <a:pos x="1105" y="102"/>
              </a:cxn>
              <a:cxn ang="0">
                <a:pos x="1171" y="58"/>
              </a:cxn>
              <a:cxn ang="0">
                <a:pos x="1411" y="22"/>
              </a:cxn>
              <a:cxn ang="0">
                <a:pos x="1543" y="0"/>
              </a:cxn>
              <a:cxn ang="0">
                <a:pos x="1791" y="0"/>
              </a:cxn>
            </a:cxnLst>
            <a:rect l="0" t="0" r="r" b="b"/>
            <a:pathLst>
              <a:path w="1791" h="649">
                <a:moveTo>
                  <a:pt x="4" y="649"/>
                </a:moveTo>
                <a:cubicBezTo>
                  <a:pt x="88" y="619"/>
                  <a:pt x="0" y="648"/>
                  <a:pt x="216" y="634"/>
                </a:cubicBezTo>
                <a:cubicBezTo>
                  <a:pt x="332" y="627"/>
                  <a:pt x="448" y="589"/>
                  <a:pt x="558" y="554"/>
                </a:cubicBezTo>
                <a:cubicBezTo>
                  <a:pt x="614" y="516"/>
                  <a:pt x="680" y="491"/>
                  <a:pt x="733" y="445"/>
                </a:cubicBezTo>
                <a:cubicBezTo>
                  <a:pt x="793" y="393"/>
                  <a:pt x="703" y="458"/>
                  <a:pt x="799" y="394"/>
                </a:cubicBezTo>
                <a:cubicBezTo>
                  <a:pt x="806" y="389"/>
                  <a:pt x="821" y="379"/>
                  <a:pt x="821" y="379"/>
                </a:cubicBezTo>
                <a:cubicBezTo>
                  <a:pt x="831" y="364"/>
                  <a:pt x="840" y="350"/>
                  <a:pt x="850" y="335"/>
                </a:cubicBezTo>
                <a:cubicBezTo>
                  <a:pt x="855" y="328"/>
                  <a:pt x="865" y="327"/>
                  <a:pt x="872" y="321"/>
                </a:cubicBezTo>
                <a:cubicBezTo>
                  <a:pt x="895" y="301"/>
                  <a:pt x="920" y="281"/>
                  <a:pt x="937" y="255"/>
                </a:cubicBezTo>
                <a:cubicBezTo>
                  <a:pt x="992" y="174"/>
                  <a:pt x="905" y="299"/>
                  <a:pt x="974" y="211"/>
                </a:cubicBezTo>
                <a:cubicBezTo>
                  <a:pt x="1015" y="159"/>
                  <a:pt x="983" y="175"/>
                  <a:pt x="1025" y="160"/>
                </a:cubicBezTo>
                <a:cubicBezTo>
                  <a:pt x="1041" y="137"/>
                  <a:pt x="1078" y="110"/>
                  <a:pt x="1105" y="102"/>
                </a:cubicBezTo>
                <a:cubicBezTo>
                  <a:pt x="1156" y="68"/>
                  <a:pt x="1134" y="83"/>
                  <a:pt x="1171" y="58"/>
                </a:cubicBezTo>
                <a:cubicBezTo>
                  <a:pt x="1211" y="31"/>
                  <a:pt x="1364" y="26"/>
                  <a:pt x="1411" y="22"/>
                </a:cubicBezTo>
                <a:cubicBezTo>
                  <a:pt x="1454" y="7"/>
                  <a:pt x="1499" y="10"/>
                  <a:pt x="1543" y="0"/>
                </a:cubicBezTo>
                <a:cubicBezTo>
                  <a:pt x="1782" y="7"/>
                  <a:pt x="1706" y="40"/>
                  <a:pt x="1791" y="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37" name="Freeform 97"/>
          <p:cNvSpPr>
            <a:spLocks/>
          </p:cNvSpPr>
          <p:nvPr/>
        </p:nvSpPr>
        <p:spPr bwMode="auto">
          <a:xfrm>
            <a:off x="4819095" y="4149130"/>
            <a:ext cx="2727027" cy="960437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204" y="29"/>
              </a:cxn>
              <a:cxn ang="0">
                <a:pos x="248" y="36"/>
              </a:cxn>
              <a:cxn ang="0">
                <a:pos x="292" y="66"/>
              </a:cxn>
              <a:cxn ang="0">
                <a:pos x="314" y="73"/>
              </a:cxn>
              <a:cxn ang="0">
                <a:pos x="532" y="255"/>
              </a:cxn>
              <a:cxn ang="0">
                <a:pos x="707" y="488"/>
              </a:cxn>
              <a:cxn ang="0">
                <a:pos x="780" y="569"/>
              </a:cxn>
              <a:cxn ang="0">
                <a:pos x="919" y="605"/>
              </a:cxn>
              <a:cxn ang="0">
                <a:pos x="1035" y="583"/>
              </a:cxn>
              <a:cxn ang="0">
                <a:pos x="1079" y="554"/>
              </a:cxn>
              <a:cxn ang="0">
                <a:pos x="1167" y="423"/>
              </a:cxn>
              <a:cxn ang="0">
                <a:pos x="1189" y="357"/>
              </a:cxn>
              <a:cxn ang="0">
                <a:pos x="1291" y="255"/>
              </a:cxn>
              <a:cxn ang="0">
                <a:pos x="1349" y="175"/>
              </a:cxn>
              <a:cxn ang="0">
                <a:pos x="1429" y="109"/>
              </a:cxn>
              <a:cxn ang="0">
                <a:pos x="1531" y="51"/>
              </a:cxn>
              <a:cxn ang="0">
                <a:pos x="1786" y="0"/>
              </a:cxn>
            </a:cxnLst>
            <a:rect l="0" t="0" r="r" b="b"/>
            <a:pathLst>
              <a:path w="1786" h="605">
                <a:moveTo>
                  <a:pt x="0" y="7"/>
                </a:moveTo>
                <a:cubicBezTo>
                  <a:pt x="70" y="14"/>
                  <a:pt x="134" y="24"/>
                  <a:pt x="204" y="29"/>
                </a:cubicBezTo>
                <a:cubicBezTo>
                  <a:pt x="219" y="31"/>
                  <a:pt x="234" y="30"/>
                  <a:pt x="248" y="36"/>
                </a:cubicBezTo>
                <a:cubicBezTo>
                  <a:pt x="264" y="43"/>
                  <a:pt x="275" y="61"/>
                  <a:pt x="292" y="66"/>
                </a:cubicBezTo>
                <a:cubicBezTo>
                  <a:pt x="299" y="68"/>
                  <a:pt x="307" y="71"/>
                  <a:pt x="314" y="73"/>
                </a:cubicBezTo>
                <a:cubicBezTo>
                  <a:pt x="392" y="126"/>
                  <a:pt x="452" y="204"/>
                  <a:pt x="532" y="255"/>
                </a:cubicBezTo>
                <a:cubicBezTo>
                  <a:pt x="586" y="335"/>
                  <a:pt x="647" y="411"/>
                  <a:pt x="707" y="488"/>
                </a:cubicBezTo>
                <a:cubicBezTo>
                  <a:pt x="730" y="517"/>
                  <a:pt x="746" y="550"/>
                  <a:pt x="780" y="569"/>
                </a:cubicBezTo>
                <a:cubicBezTo>
                  <a:pt x="819" y="590"/>
                  <a:pt x="877" y="597"/>
                  <a:pt x="919" y="605"/>
                </a:cubicBezTo>
                <a:cubicBezTo>
                  <a:pt x="955" y="602"/>
                  <a:pt x="1001" y="602"/>
                  <a:pt x="1035" y="583"/>
                </a:cubicBezTo>
                <a:cubicBezTo>
                  <a:pt x="1050" y="574"/>
                  <a:pt x="1079" y="554"/>
                  <a:pt x="1079" y="554"/>
                </a:cubicBezTo>
                <a:cubicBezTo>
                  <a:pt x="1109" y="510"/>
                  <a:pt x="1128" y="462"/>
                  <a:pt x="1167" y="423"/>
                </a:cubicBezTo>
                <a:cubicBezTo>
                  <a:pt x="1174" y="401"/>
                  <a:pt x="1176" y="376"/>
                  <a:pt x="1189" y="357"/>
                </a:cubicBezTo>
                <a:cubicBezTo>
                  <a:pt x="1216" y="316"/>
                  <a:pt x="1257" y="289"/>
                  <a:pt x="1291" y="255"/>
                </a:cubicBezTo>
                <a:cubicBezTo>
                  <a:pt x="1305" y="210"/>
                  <a:pt x="1312" y="200"/>
                  <a:pt x="1349" y="175"/>
                </a:cubicBezTo>
                <a:cubicBezTo>
                  <a:pt x="1369" y="146"/>
                  <a:pt x="1402" y="133"/>
                  <a:pt x="1429" y="109"/>
                </a:cubicBezTo>
                <a:cubicBezTo>
                  <a:pt x="1480" y="64"/>
                  <a:pt x="1468" y="63"/>
                  <a:pt x="1531" y="51"/>
                </a:cubicBezTo>
                <a:cubicBezTo>
                  <a:pt x="1617" y="6"/>
                  <a:pt x="1687" y="0"/>
                  <a:pt x="1786" y="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Filtres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8" name="Rectangle 3"/>
          <p:cNvSpPr txBox="1">
            <a:spLocks noChangeArrowheads="1"/>
          </p:cNvSpPr>
          <p:nvPr/>
        </p:nvSpPr>
        <p:spPr>
          <a:xfrm>
            <a:off x="395536" y="5229200"/>
            <a:ext cx="8505577" cy="136815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C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réponses</a:t>
            </a:r>
            <a:r>
              <a:rPr kumimoji="0" lang="fr-CA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phase ne sont pas indiquées</a:t>
            </a:r>
            <a:endParaRPr kumimoji="0" lang="fr-C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C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deux premiers</a:t>
            </a:r>
            <a:r>
              <a:rPr kumimoji="0" lang="fr-CA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filtre demandent des circuits de 1</a:t>
            </a:r>
            <a:r>
              <a:rPr kumimoji="0" lang="fr-CA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</a:t>
            </a:r>
            <a:r>
              <a:rPr kumimoji="0" lang="fr-CA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ordre et plus, les autres de 2</a:t>
            </a:r>
            <a:r>
              <a:rPr kumimoji="0" lang="fr-CA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ème</a:t>
            </a:r>
            <a:r>
              <a:rPr kumimoji="0" lang="fr-CA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ordre et plus</a:t>
            </a:r>
            <a:endParaRPr kumimoji="0" lang="fr-C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684" name="Picture 4" descr="8212n11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34876"/>
            <a:ext cx="7086600" cy="57785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30622"/>
            <a:ext cx="8229600" cy="7780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Filtres du 1</a:t>
            </a:r>
            <a:r>
              <a:rPr kumimoji="0" lang="fr-FR" sz="4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er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ordre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3731" name="Picture 3" descr="8212n11_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7026275" cy="5197475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30622"/>
            <a:ext cx="8229600" cy="7780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Filtres du 2nd ordre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4755" name="Picture 3" descr="8212n11_1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6629400" cy="5026025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30622"/>
            <a:ext cx="8229600" cy="7780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Filtres du 2nd ordre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03" name="Picture 3" descr="8212n11_1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057400"/>
            <a:ext cx="1816100" cy="1411288"/>
          </a:xfrm>
          <a:prstGeom prst="rect">
            <a:avLst/>
          </a:prstGeom>
          <a:noFill/>
        </p:spPr>
      </p:pic>
      <p:pic>
        <p:nvPicPr>
          <p:cNvPr id="716804" name="Picture 4" descr="8212n11_18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057400"/>
            <a:ext cx="2033588" cy="1374775"/>
          </a:xfrm>
          <a:prstGeom prst="rect">
            <a:avLst/>
          </a:prstGeom>
          <a:noFill/>
        </p:spPr>
      </p:pic>
      <p:pic>
        <p:nvPicPr>
          <p:cNvPr id="716805" name="Picture 5" descr="8212n11_18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057400"/>
            <a:ext cx="2033588" cy="1423988"/>
          </a:xfrm>
          <a:prstGeom prst="rect">
            <a:avLst/>
          </a:prstGeom>
          <a:noFill/>
        </p:spPr>
      </p:pic>
      <p:pic>
        <p:nvPicPr>
          <p:cNvPr id="716806" name="Picture 6" descr="8212n11_18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657600"/>
            <a:ext cx="2033588" cy="1358900"/>
          </a:xfrm>
          <a:prstGeom prst="rect">
            <a:avLst/>
          </a:prstGeom>
          <a:noFill/>
        </p:spPr>
      </p:pic>
      <p:pic>
        <p:nvPicPr>
          <p:cNvPr id="716807" name="Picture 7" descr="8212n11_18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3657600"/>
            <a:ext cx="2033588" cy="1527175"/>
          </a:xfrm>
          <a:prstGeom prst="rect">
            <a:avLst/>
          </a:prstGeom>
          <a:noFill/>
        </p:spPr>
      </p:pic>
      <p:pic>
        <p:nvPicPr>
          <p:cNvPr id="716808" name="Picture 8" descr="8212n11_18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3657600"/>
            <a:ext cx="2541588" cy="1527175"/>
          </a:xfrm>
          <a:prstGeom prst="rect">
            <a:avLst/>
          </a:prstGeom>
          <a:noFill/>
        </p:spPr>
      </p:pic>
      <p:pic>
        <p:nvPicPr>
          <p:cNvPr id="716809" name="Picture 9" descr="8212n11_18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4953000"/>
            <a:ext cx="2044700" cy="1550988"/>
          </a:xfrm>
          <a:prstGeom prst="rect">
            <a:avLst/>
          </a:prstGeom>
          <a:noFill/>
        </p:spPr>
      </p:pic>
      <p:pic>
        <p:nvPicPr>
          <p:cNvPr id="716810" name="Picture 10" descr="8212n11_18h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1400" y="5257800"/>
            <a:ext cx="1679575" cy="1500188"/>
          </a:xfrm>
          <a:prstGeom prst="rect">
            <a:avLst/>
          </a:prstGeom>
          <a:noFill/>
        </p:spPr>
      </p:pic>
      <p:pic>
        <p:nvPicPr>
          <p:cNvPr id="716811" name="Picture 11" descr="8212n11_18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0" y="5181600"/>
            <a:ext cx="1981200" cy="1524000"/>
          </a:xfrm>
          <a:prstGeom prst="rect">
            <a:avLst/>
          </a:prstGeom>
          <a:noFill/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57200" y="130622"/>
            <a:ext cx="8229600" cy="11381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Filtres du 2nd ordre à base de</a:t>
            </a:r>
            <a:r>
              <a:rPr kumimoji="0" lang="fr-FR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résonateurs RLC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573016"/>
            <a:ext cx="662940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008" y="1628800"/>
            <a:ext cx="7772400" cy="48482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3138488" algn="l"/>
              </a:tabLst>
            </a:pPr>
            <a:r>
              <a:rPr lang="fr-CA" sz="2800" dirty="0" smtClean="0">
                <a:solidFill>
                  <a:srgbClr val="000000"/>
                </a:solidFill>
                <a:cs typeface="Times" charset="0"/>
              </a:rPr>
              <a:t>Trois façons de résumer l’amplitude : crête, crête-à crête et efficace</a:t>
            </a:r>
          </a:p>
          <a:p>
            <a:pPr>
              <a:spcBef>
                <a:spcPts val="600"/>
              </a:spcBef>
              <a:tabLst>
                <a:tab pos="3138488" algn="l"/>
              </a:tabLst>
            </a:pPr>
            <a:r>
              <a:rPr lang="fr-CA" sz="2800" dirty="0" smtClean="0">
                <a:solidFill>
                  <a:srgbClr val="000000"/>
                </a:solidFill>
                <a:cs typeface="Times" charset="0"/>
              </a:rPr>
              <a:t>La tension efficace correspond à celle d’un signal continu de même énergie :</a:t>
            </a:r>
          </a:p>
          <a:p>
            <a:pPr>
              <a:buNone/>
              <a:tabLst>
                <a:tab pos="3138488" algn="l"/>
              </a:tabLst>
            </a:pPr>
            <a:r>
              <a:rPr lang="fr-CA" sz="2400" dirty="0" smtClean="0">
                <a:solidFill>
                  <a:srgbClr val="000000"/>
                </a:solidFill>
                <a:cs typeface="Times" charset="0"/>
              </a:rPr>
              <a:t>	 </a:t>
            </a: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V="1">
            <a:off x="2895600" y="3933056"/>
            <a:ext cx="0" cy="990600"/>
          </a:xfrm>
          <a:prstGeom prst="line">
            <a:avLst/>
          </a:prstGeom>
          <a:noFill/>
          <a:ln w="50800" cap="sq">
            <a:solidFill>
              <a:srgbClr val="BC0A00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3810000" y="3933056"/>
            <a:ext cx="0" cy="1981200"/>
          </a:xfrm>
          <a:prstGeom prst="line">
            <a:avLst/>
          </a:prstGeom>
          <a:noFill/>
          <a:ln w="50800" cap="sq">
            <a:solidFill>
              <a:srgbClr val="BC0A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V="1">
            <a:off x="4800600" y="4390256"/>
            <a:ext cx="0" cy="533400"/>
          </a:xfrm>
          <a:prstGeom prst="line">
            <a:avLst/>
          </a:prstGeom>
          <a:noFill/>
          <a:ln w="50800" cap="sq">
            <a:solidFill>
              <a:srgbClr val="BC0A00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699792" y="3471391"/>
            <a:ext cx="2743200" cy="461665"/>
          </a:xfrm>
          <a:prstGeom prst="rect">
            <a:avLst/>
          </a:prstGeom>
          <a:noFill/>
          <a:ln w="508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fr-CA" sz="2400" b="1" dirty="0" err="1" smtClean="0">
                <a:solidFill>
                  <a:srgbClr val="060300"/>
                </a:solidFill>
              </a:rPr>
              <a:t>V</a:t>
            </a:r>
            <a:r>
              <a:rPr lang="fr-CA" sz="2400" b="1" baseline="-25000" dirty="0" err="1" smtClean="0">
                <a:solidFill>
                  <a:srgbClr val="060300"/>
                </a:solidFill>
              </a:rPr>
              <a:t>c</a:t>
            </a:r>
            <a:r>
              <a:rPr lang="fr-CA" sz="2400" b="1" dirty="0" smtClean="0">
                <a:solidFill>
                  <a:srgbClr val="060300"/>
                </a:solidFill>
              </a:rPr>
              <a:t>         </a:t>
            </a:r>
            <a:r>
              <a:rPr lang="fr-CA" sz="2400" b="1" dirty="0" err="1" smtClean="0">
                <a:solidFill>
                  <a:srgbClr val="060300"/>
                </a:solidFill>
              </a:rPr>
              <a:t>V</a:t>
            </a:r>
            <a:r>
              <a:rPr lang="fr-CA" sz="2400" b="1" baseline="-25000" dirty="0" err="1" smtClean="0">
                <a:solidFill>
                  <a:srgbClr val="060300"/>
                </a:solidFill>
              </a:rPr>
              <a:t>c</a:t>
            </a:r>
            <a:r>
              <a:rPr lang="fr-CA" sz="2400" b="1" baseline="-25000" dirty="0" smtClean="0">
                <a:solidFill>
                  <a:srgbClr val="060300"/>
                </a:solidFill>
              </a:rPr>
              <a:t>-c</a:t>
            </a:r>
            <a:r>
              <a:rPr lang="fr-CA" sz="2400" b="1" dirty="0" smtClean="0">
                <a:solidFill>
                  <a:srgbClr val="060300"/>
                </a:solidFill>
              </a:rPr>
              <a:t>        </a:t>
            </a:r>
            <a:r>
              <a:rPr lang="fr-CA" sz="2400" b="1" dirty="0" err="1" smtClean="0">
                <a:solidFill>
                  <a:srgbClr val="060300"/>
                </a:solidFill>
              </a:rPr>
              <a:t>V</a:t>
            </a:r>
            <a:r>
              <a:rPr lang="fr-CA" sz="2400" b="1" baseline="-25000" dirty="0" err="1" smtClean="0">
                <a:solidFill>
                  <a:srgbClr val="060300"/>
                </a:solidFill>
              </a:rPr>
              <a:t>eff</a:t>
            </a:r>
            <a:endParaRPr lang="fr-CA" sz="2400" b="1" dirty="0">
              <a:solidFill>
                <a:srgbClr val="06030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CA" smtClean="0"/>
              <a:t>Propriétés de la forme sinusoidale</a:t>
            </a:r>
            <a:endParaRPr lang="fr-CA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841719" y="2900239"/>
          <a:ext cx="2250561" cy="672777"/>
        </p:xfrm>
        <a:graphic>
          <a:graphicData uri="http://schemas.openxmlformats.org/presentationml/2006/ole">
            <p:oleObj spid="_x0000_s5122" name="Equation" r:id="rId4" imgW="88884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Avance</a:t>
            </a:r>
            <a:r>
              <a:rPr lang="en-US" dirty="0" smtClean="0"/>
              <a:t> et retard de phase</a:t>
            </a:r>
            <a:endParaRPr lang="en-US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420888"/>
            <a:ext cx="7848872" cy="114895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cs typeface="Times New Roman" pitchFamily="18" charset="0"/>
              </a:rPr>
              <a:t>est</a:t>
            </a:r>
            <a:r>
              <a:rPr lang="en-US" sz="2800" dirty="0" smtClean="0">
                <a:cs typeface="Times New Roman" pitchFamily="18" charset="0"/>
              </a:rPr>
              <a:t> en </a:t>
            </a:r>
            <a:r>
              <a:rPr lang="en-US" sz="2800" dirty="0" err="1" smtClean="0">
                <a:cs typeface="Times New Roman" pitchFamily="18" charset="0"/>
              </a:rPr>
              <a:t>avance</a:t>
            </a:r>
            <a:r>
              <a:rPr lang="en-US" sz="2800" dirty="0" smtClean="0">
                <a:cs typeface="Times New Roman" pitchFamily="18" charset="0"/>
              </a:rPr>
              <a:t> de phase sur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de </a:t>
            </a:r>
            <a:r>
              <a:rPr lang="en-US" sz="2800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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cs typeface="Times New Roman" pitchFamily="18" charset="0"/>
              </a:rPr>
              <a:t>est</a:t>
            </a:r>
            <a:r>
              <a:rPr lang="en-US" sz="2800" dirty="0" smtClean="0">
                <a:cs typeface="Times New Roman" pitchFamily="18" charset="0"/>
              </a:rPr>
              <a:t> en retard de phase sur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by </a:t>
            </a:r>
            <a:r>
              <a:rPr lang="en-US" sz="2800" dirty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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US" dirty="0">
              <a:sym typeface="Symbol" pitchFamily="18" charset="2"/>
            </a:endParaRPr>
          </a:p>
        </p:txBody>
      </p:sp>
      <p:graphicFrame>
        <p:nvGraphicFramePr>
          <p:cNvPr id="218116" name="Object 4"/>
          <p:cNvGraphicFramePr>
            <a:graphicFrameLocks noChangeAspect="1"/>
          </p:cNvGraphicFramePr>
          <p:nvPr/>
        </p:nvGraphicFramePr>
        <p:xfrm>
          <a:off x="539553" y="1665331"/>
          <a:ext cx="3744415" cy="636002"/>
        </p:xfrm>
        <a:graphic>
          <a:graphicData uri="http://schemas.openxmlformats.org/presentationml/2006/ole">
            <p:oleObj spid="_x0000_s1026" name="Equation" r:id="rId3" imgW="1409400" imgH="241200" progId="Equation.3">
              <p:embed/>
            </p:oleObj>
          </a:graphicData>
        </a:graphic>
      </p:graphicFrame>
      <p:graphicFrame>
        <p:nvGraphicFramePr>
          <p:cNvPr id="218117" name="Object 5"/>
          <p:cNvGraphicFramePr>
            <a:graphicFrameLocks noChangeAspect="1"/>
          </p:cNvGraphicFramePr>
          <p:nvPr/>
        </p:nvGraphicFramePr>
        <p:xfrm>
          <a:off x="4716016" y="1628800"/>
          <a:ext cx="3884138" cy="648072"/>
        </p:xfrm>
        <a:graphic>
          <a:graphicData uri="http://schemas.openxmlformats.org/presentationml/2006/ole">
            <p:oleObj spid="_x0000_s1027" name="Equation" r:id="rId4" imgW="1434960" imgH="241200" progId="Equation.3">
              <p:embed/>
            </p:oleObj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1547664" y="4509120"/>
          <a:ext cx="6768752" cy="1837940"/>
        </p:xfrm>
        <a:graphic>
          <a:graphicData uri="http://schemas.openxmlformats.org/presentationml/2006/ole">
            <p:oleObj spid="_x0000_s1028" name="Worksheet" r:id="rId5" imgW="5315019" imgH="3390792" progId="Excel.Sheet.8">
              <p:embed/>
            </p:oleObj>
          </a:graphicData>
        </a:graphic>
      </p:graphicFrame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1907704" y="4293096"/>
            <a:ext cx="1296143" cy="6480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51520" y="3861048"/>
            <a:ext cx="17281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Arial" charset="0"/>
              </a:rPr>
              <a:t>Vert</a:t>
            </a:r>
            <a:r>
              <a:rPr lang="en-US" dirty="0" smtClean="0">
                <a:latin typeface="Arial" charset="0"/>
              </a:rPr>
              <a:t> en </a:t>
            </a:r>
            <a:r>
              <a:rPr lang="en-US" dirty="0" err="1" smtClean="0">
                <a:latin typeface="Arial" charset="0"/>
              </a:rPr>
              <a:t>avance</a:t>
            </a:r>
            <a:r>
              <a:rPr lang="en-US" dirty="0" smtClean="0">
                <a:latin typeface="Arial" charset="0"/>
              </a:rPr>
              <a:t> sur bleu et rouge</a:t>
            </a:r>
            <a:endParaRPr lang="en-US" dirty="0">
              <a:latin typeface="Arial" charset="0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>
            <a:off x="6588224" y="4221088"/>
            <a:ext cx="539044" cy="7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020272" y="3573016"/>
            <a:ext cx="148052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charset="0"/>
              </a:rPr>
              <a:t>Rouge en retard sur bleu et </a:t>
            </a:r>
            <a:r>
              <a:rPr lang="en-US" dirty="0" err="1" smtClean="0">
                <a:latin typeface="Arial" charset="0"/>
              </a:rPr>
              <a:t>vert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R, L et C en régime AC</a:t>
            </a:r>
            <a:endParaRPr lang="fr-CA" dirty="0"/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sz="half" idx="1"/>
          </p:nvPr>
        </p:nvGraphicFramePr>
        <p:xfrm>
          <a:off x="457200" y="2057400"/>
          <a:ext cx="8153400" cy="4205420"/>
        </p:xfrm>
        <a:graphic>
          <a:graphicData uri="http://schemas.openxmlformats.org/drawingml/2006/table">
            <a:tbl>
              <a:tblPr/>
              <a:tblGrid>
                <a:gridCol w="946448"/>
                <a:gridCol w="1872208"/>
                <a:gridCol w="3024336"/>
                <a:gridCol w="2310408"/>
              </a:tblGrid>
              <a:tr h="1408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 = C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dV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 en avance sur  V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by 90°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8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 = L dI/dt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 en avance sur 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by 90°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1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 = I 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 and I sont en phase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 cstate="print"/>
          <a:srcRect l="43853" t="12706" r="4726" b="23977"/>
          <a:stretch>
            <a:fillRect/>
          </a:stretch>
        </p:blipFill>
        <p:spPr bwMode="auto">
          <a:xfrm>
            <a:off x="3347864" y="2177751"/>
            <a:ext cx="2880320" cy="1107233"/>
          </a:xfrm>
          <a:prstGeom prst="rect">
            <a:avLst/>
          </a:prstGeom>
          <a:noFill/>
        </p:spPr>
      </p:pic>
      <p:pic>
        <p:nvPicPr>
          <p:cNvPr id="6" name="Picture 5" descr="msotw9_temp0"/>
          <p:cNvPicPr/>
          <p:nvPr/>
        </p:nvPicPr>
        <p:blipFill>
          <a:blip r:embed="rId3" cstate="print">
            <a:lum contrast="12000"/>
          </a:blip>
          <a:srcRect l="4607" t="14327" r="4218" b="4584"/>
          <a:stretch>
            <a:fillRect/>
          </a:stretch>
        </p:blipFill>
        <p:spPr bwMode="auto">
          <a:xfrm>
            <a:off x="3347864" y="3571529"/>
            <a:ext cx="2777088" cy="122562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6" descr="msotw9_temp0"/>
          <p:cNvPicPr>
            <a:picLocks noChangeAspect="1" noChangeArrowheads="1"/>
          </p:cNvPicPr>
          <p:nvPr/>
        </p:nvPicPr>
        <p:blipFill>
          <a:blip r:embed="rId4" cstate="print">
            <a:lum bright="-6000" contrast="36000"/>
          </a:blip>
          <a:srcRect l="41538" r="1538" b="56710"/>
          <a:stretch>
            <a:fillRect/>
          </a:stretch>
        </p:blipFill>
        <p:spPr>
          <a:xfrm>
            <a:off x="3707904" y="5085184"/>
            <a:ext cx="2520280" cy="108012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Série</a:t>
            </a:r>
            <a:r>
              <a:rPr lang="en-CA" dirty="0" smtClean="0"/>
              <a:t> de Fourier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fr-CA" sz="2800" dirty="0" smtClean="0"/>
              <a:t>Permet de représenter tout signal périodique par une combinaison de signaux sinusoïdaux :</a:t>
            </a:r>
          </a:p>
          <a:p>
            <a:endParaRPr lang="fr-CA" sz="2800" dirty="0" smtClean="0"/>
          </a:p>
          <a:p>
            <a:endParaRPr lang="fr-CA" sz="2800" dirty="0" smtClean="0"/>
          </a:p>
          <a:p>
            <a:endParaRPr lang="fr-CA" sz="2800" dirty="0" smtClean="0"/>
          </a:p>
          <a:p>
            <a:endParaRPr lang="fr-CA" sz="2800" dirty="0" smtClean="0"/>
          </a:p>
          <a:p>
            <a:pPr>
              <a:buNone/>
            </a:pPr>
            <a:r>
              <a:rPr lang="fr-CA" sz="2800" dirty="0" smtClean="0"/>
              <a:t>	où </a:t>
            </a:r>
            <a:endParaRPr lang="fr-CA" sz="2800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827584" y="3501008"/>
          <a:ext cx="3556877" cy="1872208"/>
        </p:xfrm>
        <a:graphic>
          <a:graphicData uri="http://schemas.openxmlformats.org/presentationml/2006/ole">
            <p:oleObj spid="_x0000_s8194" name="Equation" r:id="rId3" imgW="1688760" imgH="888840" progId="Equation.3">
              <p:embed/>
            </p:oleObj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484783"/>
            <a:ext cx="4359304" cy="5119005"/>
          </a:xfrm>
          <a:prstGeom prst="rect">
            <a:avLst/>
          </a:prstGeom>
          <a:noFill/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47663" y="5373215"/>
          <a:ext cx="1124255" cy="792089"/>
        </p:xfrm>
        <a:graphic>
          <a:graphicData uri="http://schemas.openxmlformats.org/presentationml/2006/ole">
            <p:oleObj spid="_x0000_s8195" name="Equation" r:id="rId5" imgW="55872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Série</a:t>
            </a:r>
            <a:r>
              <a:rPr lang="en-CA" dirty="0" smtClean="0"/>
              <a:t> de Fourier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820472" cy="5040560"/>
          </a:xfrm>
        </p:spPr>
        <p:txBody>
          <a:bodyPr>
            <a:normAutofit/>
          </a:bodyPr>
          <a:lstStyle/>
          <a:p>
            <a:r>
              <a:rPr lang="fr-CA" sz="2800" dirty="0" smtClean="0"/>
              <a:t>L’égalité d’Euler pour les nombres complexes (</a:t>
            </a:r>
            <a:r>
              <a:rPr lang="fr-CA" sz="2800" i="1" dirty="0" smtClean="0"/>
              <a:t>sin</a:t>
            </a:r>
            <a:r>
              <a:rPr lang="fr-CA" sz="2800" dirty="0" smtClean="0"/>
              <a:t>(</a:t>
            </a:r>
            <a:r>
              <a:rPr lang="fr-CA" sz="2800" i="1" dirty="0" smtClean="0">
                <a:latin typeface="Symbol" pitchFamily="18" charset="2"/>
                <a:sym typeface="Symbol"/>
              </a:rPr>
              <a:t></a:t>
            </a:r>
            <a:r>
              <a:rPr lang="fr-CA" sz="2800" dirty="0" smtClean="0"/>
              <a:t>)+</a:t>
            </a:r>
            <a:r>
              <a:rPr lang="fr-CA" sz="2800" i="1" dirty="0" err="1" smtClean="0">
                <a:sym typeface="Symbol"/>
              </a:rPr>
              <a:t>j</a:t>
            </a:r>
            <a:r>
              <a:rPr lang="fr-CA" sz="2800" i="1" dirty="0" err="1" smtClean="0"/>
              <a:t>cos</a:t>
            </a:r>
            <a:r>
              <a:rPr lang="fr-CA" sz="2800" dirty="0" smtClean="0"/>
              <a:t>(</a:t>
            </a:r>
            <a:r>
              <a:rPr lang="fr-CA" sz="2800" i="1" dirty="0" smtClean="0">
                <a:latin typeface="Symbol" pitchFamily="18" charset="2"/>
                <a:sym typeface="Symbol"/>
              </a:rPr>
              <a:t></a:t>
            </a:r>
            <a:r>
              <a:rPr lang="fr-CA" sz="2800" dirty="0" smtClean="0"/>
              <a:t>)=</a:t>
            </a:r>
            <a:r>
              <a:rPr lang="fr-CA" sz="2800" i="1" dirty="0" err="1" smtClean="0"/>
              <a:t>e</a:t>
            </a:r>
            <a:r>
              <a:rPr lang="fr-CA" sz="2800" i="1" baseline="30000" dirty="0" err="1" smtClean="0"/>
              <a:t>j</a:t>
            </a:r>
            <a:r>
              <a:rPr lang="fr-CA" sz="2800" i="1" baseline="30000" dirty="0" smtClean="0">
                <a:latin typeface="Symbol" pitchFamily="18" charset="2"/>
                <a:sym typeface="Symbol"/>
              </a:rPr>
              <a:t></a:t>
            </a:r>
            <a:r>
              <a:rPr lang="fr-CA" sz="2800" dirty="0" smtClean="0">
                <a:latin typeface="Symbol" pitchFamily="18" charset="2"/>
                <a:sym typeface="Symbol"/>
              </a:rPr>
              <a:t>) </a:t>
            </a:r>
            <a:r>
              <a:rPr lang="fr-CA" sz="2800" dirty="0" smtClean="0">
                <a:sym typeface="Symbol"/>
              </a:rPr>
              <a:t>permet d’écrire</a:t>
            </a:r>
          </a:p>
          <a:p>
            <a:endParaRPr lang="fr-CA" sz="2800" baseline="30000" dirty="0" smtClean="0">
              <a:sym typeface="Symbol"/>
            </a:endParaRPr>
          </a:p>
          <a:p>
            <a:endParaRPr lang="fr-CA" sz="2800" baseline="30000" dirty="0" smtClean="0">
              <a:sym typeface="Symbol"/>
            </a:endParaRPr>
          </a:p>
          <a:p>
            <a:pPr>
              <a:lnSpc>
                <a:spcPct val="50000"/>
              </a:lnSpc>
              <a:spcBef>
                <a:spcPts val="2400"/>
              </a:spcBef>
            </a:pPr>
            <a:r>
              <a:rPr lang="fr-CA" sz="2800" dirty="0" smtClean="0">
                <a:sym typeface="Symbol"/>
              </a:rPr>
              <a:t>Cela donne la forme usuelle de la série de Fourier :</a:t>
            </a:r>
          </a:p>
          <a:p>
            <a:pPr>
              <a:spcBef>
                <a:spcPts val="0"/>
              </a:spcBef>
            </a:pPr>
            <a:endParaRPr lang="fr-CA" sz="2800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fr-CA" sz="2800" baseline="30000" dirty="0" smtClean="0"/>
              <a:t>					</a:t>
            </a:r>
            <a:r>
              <a:rPr lang="fr-CA" sz="2400" dirty="0" smtClean="0"/>
              <a:t>où</a:t>
            </a:r>
          </a:p>
          <a:p>
            <a:pPr>
              <a:spcBef>
                <a:spcPts val="0"/>
              </a:spcBef>
              <a:buNone/>
            </a:pPr>
            <a:endParaRPr lang="fr-CA" sz="2400" dirty="0" smtClean="0"/>
          </a:p>
          <a:p>
            <a:pPr>
              <a:spcBef>
                <a:spcPts val="0"/>
              </a:spcBef>
            </a:pPr>
            <a:r>
              <a:rPr lang="fr-CA" sz="2800" dirty="0" smtClean="0"/>
              <a:t>Chaque terme se distingue par une amplitude </a:t>
            </a:r>
            <a:r>
              <a:rPr lang="fr-CA" sz="2800" i="1" dirty="0" err="1" smtClean="0"/>
              <a:t>c</a:t>
            </a:r>
            <a:r>
              <a:rPr lang="fr-CA" sz="2800" i="1" baseline="-25000" dirty="0" err="1" smtClean="0"/>
              <a:t>k</a:t>
            </a:r>
            <a:r>
              <a:rPr lang="fr-CA" sz="2800" dirty="0" smtClean="0"/>
              <a:t> et un angle de phase </a:t>
            </a:r>
            <a:r>
              <a:rPr lang="fr-CA" sz="2800" i="1" dirty="0" smtClean="0">
                <a:sym typeface="Symbol"/>
              </a:rPr>
              <a:t></a:t>
            </a:r>
          </a:p>
          <a:p>
            <a:pPr>
              <a:spcBef>
                <a:spcPts val="0"/>
              </a:spcBef>
            </a:pPr>
            <a:r>
              <a:rPr lang="fr-CA" sz="2800" dirty="0" smtClean="0">
                <a:sym typeface="Symbol"/>
              </a:rPr>
              <a:t>Conséquence importante : L`action d’un circuit sur un signal quelconque peut être décrite en termes de </a:t>
            </a:r>
            <a:r>
              <a:rPr lang="fr-CA" sz="2800" i="1" dirty="0" err="1" smtClean="0"/>
              <a:t>c</a:t>
            </a:r>
            <a:r>
              <a:rPr lang="fr-CA" sz="2800" i="1" baseline="-25000" dirty="0" err="1" smtClean="0"/>
              <a:t>k</a:t>
            </a:r>
            <a:r>
              <a:rPr lang="fr-CA" sz="2800" dirty="0" smtClean="0"/>
              <a:t> et </a:t>
            </a:r>
            <a:r>
              <a:rPr lang="fr-CA" sz="2800" i="1" dirty="0" smtClean="0">
                <a:sym typeface="Symbol"/>
              </a:rPr>
              <a:t></a:t>
            </a:r>
            <a:endParaRPr lang="fr-CA" sz="2800" dirty="0" smtClean="0"/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1465263" y="2421384"/>
          <a:ext cx="2705574" cy="935608"/>
        </p:xfrm>
        <a:graphic>
          <a:graphicData uri="http://schemas.openxmlformats.org/presentationml/2006/ole">
            <p:oleObj spid="_x0000_s9220" name="Equation" r:id="rId3" imgW="1206360" imgH="419040" progId="Equation.3">
              <p:embed/>
            </p:oleObj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716462" y="2421384"/>
          <a:ext cx="2696799" cy="1007616"/>
        </p:xfrm>
        <a:graphic>
          <a:graphicData uri="http://schemas.openxmlformats.org/presentationml/2006/ole">
            <p:oleObj spid="_x0000_s9221" name="Equation" r:id="rId4" imgW="1180800" imgH="444240" progId="Equation.3">
              <p:embed/>
            </p:oleObj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899592" y="3662660"/>
          <a:ext cx="2807005" cy="1114996"/>
        </p:xfrm>
        <a:graphic>
          <a:graphicData uri="http://schemas.openxmlformats.org/presentationml/2006/ole">
            <p:oleObj spid="_x0000_s9223" name="Equation" r:id="rId5" imgW="1079280" imgH="431640" progId="Equation.3">
              <p:embed/>
            </p:oleObj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4860032" y="3662660"/>
          <a:ext cx="3214688" cy="1206500"/>
        </p:xfrm>
        <a:graphic>
          <a:graphicData uri="http://schemas.openxmlformats.org/presentationml/2006/ole">
            <p:oleObj spid="_x0000_s9225" name="Equation" r:id="rId6" imgW="1282680" imgH="48240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+mn-lt"/>
              </a:rPr>
              <a:t> Analyse de circuit en régime AC</a:t>
            </a:r>
            <a:endParaRPr lang="fr-FR" dirty="0">
              <a:latin typeface="+mn-lt"/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800" dirty="0" smtClean="0"/>
              <a:t>Les lois de Kirchhoff demeurent valides, mais elles mènent à des équations différentielles pour les circuits contenant L et C.</a:t>
            </a:r>
            <a:endParaRPr lang="fr-FR" sz="2000" dirty="0"/>
          </a:p>
          <a:p>
            <a:pPr lvl="1"/>
            <a:r>
              <a:rPr lang="fr-FR" sz="2400" dirty="0" smtClean="0"/>
              <a:t>Les méthodes des nœuds et des mailles sont difficilement applicables directement à cause des dérivées</a:t>
            </a:r>
          </a:p>
          <a:p>
            <a:r>
              <a:rPr lang="fr-FR" sz="2800" dirty="0" smtClean="0"/>
              <a:t>Ex.</a:t>
            </a:r>
            <a:endParaRPr lang="fr-FR" sz="3600" dirty="0" smtClean="0"/>
          </a:p>
        </p:txBody>
      </p:sp>
      <p:graphicFrame>
        <p:nvGraphicFramePr>
          <p:cNvPr id="41" name="Object 38"/>
          <p:cNvGraphicFramePr>
            <a:graphicFrameLocks noChangeAspect="1"/>
          </p:cNvGraphicFramePr>
          <p:nvPr/>
        </p:nvGraphicFramePr>
        <p:xfrm>
          <a:off x="3923928" y="4077072"/>
          <a:ext cx="3492500" cy="973137"/>
        </p:xfrm>
        <a:graphic>
          <a:graphicData uri="http://schemas.openxmlformats.org/presentationml/2006/ole">
            <p:oleObj spid="_x0000_s6147" name="Equation" r:id="rId3" imgW="1307880" imgH="393480" progId="Equation.3">
              <p:embed/>
            </p:oleObj>
          </a:graphicData>
        </a:graphic>
      </p:graphicFrame>
      <p:graphicFrame>
        <p:nvGraphicFramePr>
          <p:cNvPr id="44" name="Object 47"/>
          <p:cNvGraphicFramePr>
            <a:graphicFrameLocks noChangeAspect="1"/>
          </p:cNvGraphicFramePr>
          <p:nvPr/>
        </p:nvGraphicFramePr>
        <p:xfrm>
          <a:off x="3575050" y="4941888"/>
          <a:ext cx="5359400" cy="935037"/>
        </p:xfrm>
        <a:graphic>
          <a:graphicData uri="http://schemas.openxmlformats.org/presentationml/2006/ole">
            <p:oleObj spid="_x0000_s6148" name="Equation" r:id="rId4" imgW="1701720" imgH="342720" progId="Equation.3">
              <p:embed/>
            </p:oleObj>
          </a:graphicData>
        </a:graphic>
      </p:graphicFrame>
      <p:graphicFrame>
        <p:nvGraphicFramePr>
          <p:cNvPr id="6149" name="Object 31"/>
          <p:cNvGraphicFramePr>
            <a:graphicFrameLocks noChangeAspect="1"/>
          </p:cNvGraphicFramePr>
          <p:nvPr/>
        </p:nvGraphicFramePr>
        <p:xfrm>
          <a:off x="323528" y="4221088"/>
          <a:ext cx="3124200" cy="2220912"/>
        </p:xfrm>
        <a:graphic>
          <a:graphicData uri="http://schemas.openxmlformats.org/presentationml/2006/ole">
            <p:oleObj spid="_x0000_s6149" name="图片" r:id="rId5" imgW="2439000" imgH="173412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13301</TotalTime>
  <Words>1616</Words>
  <Application>Microsoft Office PowerPoint</Application>
  <PresentationFormat>On-screen Show (4:3)</PresentationFormat>
  <Paragraphs>365</Paragraphs>
  <Slides>39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Office Theme</vt:lpstr>
      <vt:lpstr>Equation</vt:lpstr>
      <vt:lpstr>Worksheet</vt:lpstr>
      <vt:lpstr>图片</vt:lpstr>
      <vt:lpstr>公式</vt:lpstr>
      <vt:lpstr>Microsoft Equation 3.0</vt:lpstr>
      <vt:lpstr>SmartDraw</vt:lpstr>
      <vt:lpstr>Courant alternatif et circuits en régime C.A.</vt:lpstr>
      <vt:lpstr>Courant alternatif (AC)</vt:lpstr>
      <vt:lpstr>Signal sinusoïdal</vt:lpstr>
      <vt:lpstr>Propriétés de la forme sinusoidale</vt:lpstr>
      <vt:lpstr>Avance et retard de phase</vt:lpstr>
      <vt:lpstr>R, L et C en régime AC</vt:lpstr>
      <vt:lpstr>Série de Fourier</vt:lpstr>
      <vt:lpstr>Série de Fourier</vt:lpstr>
      <vt:lpstr> Analyse de circuit en régime AC</vt:lpstr>
      <vt:lpstr>Constante de temps</vt:lpstr>
      <vt:lpstr>Réponse d’un circuit à un échelon </vt:lpstr>
      <vt:lpstr>Réponse temporelle d’un circuit de 1er ordre contenant L ou C</vt:lpstr>
      <vt:lpstr>Réponse temporelle de circuits arbitraires</vt:lpstr>
      <vt:lpstr>Phaseur</vt:lpstr>
      <vt:lpstr>Phaseurs de composants R, L et C</vt:lpstr>
      <vt:lpstr>Impédance et loi d’Ohm généralisée</vt:lpstr>
      <vt:lpstr>Analyse des circuits avec Z</vt:lpstr>
      <vt:lpstr>Exemple d’analyse </vt:lpstr>
      <vt:lpstr>Analyse par diagramme de phase</vt:lpstr>
      <vt:lpstr>Exemple de calcul de phaseur</vt:lpstr>
      <vt:lpstr>Fonction de réponse en fréquence</vt:lpstr>
      <vt:lpstr>Diagramme de Bode</vt:lpstr>
      <vt:lpstr>Diagramme de Bode</vt:lpstr>
      <vt:lpstr>Diagramme de Bode</vt:lpstr>
      <vt:lpstr>Circuits élementaires remarquables</vt:lpstr>
      <vt:lpstr>Système du 1er ordre</vt:lpstr>
      <vt:lpstr>Slide 27</vt:lpstr>
      <vt:lpstr>Diagramme de Bode</vt:lpstr>
      <vt:lpstr>Autres comportements d’un système du 1er ordre</vt:lpstr>
      <vt:lpstr>Système du 2nd ordre</vt:lpstr>
      <vt:lpstr>Système du 2nd ordre</vt:lpstr>
      <vt:lpstr>Système du 2nd ordre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>UQAM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Boukadoum, A. Mounir</dc:creator>
  <cp:lastModifiedBy>Boukadoum, A. Mounir</cp:lastModifiedBy>
  <cp:revision>870</cp:revision>
  <dcterms:created xsi:type="dcterms:W3CDTF">2012-10-21T23:49:09Z</dcterms:created>
  <dcterms:modified xsi:type="dcterms:W3CDTF">2012-11-08T09:55:38Z</dcterms:modified>
</cp:coreProperties>
</file>