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8" r:id="rId6"/>
    <p:sldId id="269" r:id="rId7"/>
    <p:sldId id="271" r:id="rId8"/>
    <p:sldId id="260" r:id="rId9"/>
    <p:sldId id="261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kadoum, A. Mounir" initials="B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2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8" autoAdjust="0"/>
    <p:restoredTop sz="9466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EFF3A-46E2-494B-A41D-8302E2687193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74C5-798B-4393-B4F7-4BAB3C864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74C5-798B-4393-B4F7-4BAB3C86415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74C5-798B-4393-B4F7-4BAB3C8641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2D46-A4B0-468D-8FB7-641BC43DDF3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45E8-A212-448E-A8E6-73E91C84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Composants</a:t>
            </a:r>
            <a:r>
              <a:rPr lang="en-CA" dirty="0" smtClean="0"/>
              <a:t> à semi-</a:t>
            </a:r>
            <a:r>
              <a:rPr lang="en-CA" dirty="0" err="1" smtClean="0"/>
              <a:t>conducteurs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Diodes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3093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solidFill>
                  <a:schemeClr val="bg1">
                    <a:lumMod val="75000"/>
                  </a:schemeClr>
                </a:solidFill>
              </a:rPr>
              <a:t>Adapté de plusieurs sources sur Internet</a:t>
            </a:r>
            <a:endParaRPr lang="fr-CA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 descr="http://image.made-in-china.com/2f0j00cvjQCRkMADoq/Diodes-Transistors-and-Bridge-Rectif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1944216" cy="1677996"/>
          </a:xfrm>
          <a:prstGeom prst="rect">
            <a:avLst/>
          </a:prstGeom>
          <a:noFill/>
        </p:spPr>
      </p:pic>
      <p:pic>
        <p:nvPicPr>
          <p:cNvPr id="34818" name="Picture 2" descr="http://www.softwareforeducation.com/wikileki/images/4/4b/Di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2102421" cy="172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A82A9-5253-4F48-9B11-A201D90B75F4}" type="slidenum">
              <a:rPr lang="en-US"/>
              <a:pPr/>
              <a:t>10</a:t>
            </a:fld>
            <a:endParaRPr lang="en-US"/>
          </a:p>
        </p:txBody>
      </p:sp>
      <p:pic>
        <p:nvPicPr>
          <p:cNvPr id="12291" name="Picture 3" descr="8212n03_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45257"/>
            <a:ext cx="3276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8212n03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1457"/>
            <a:ext cx="2743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8212n03_0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45457"/>
            <a:ext cx="350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8212n03_0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193057"/>
            <a:ext cx="35814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8212n03_03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793257"/>
            <a:ext cx="31242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7200" y="4945657"/>
            <a:ext cx="44028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Durant le cycle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, la diode conduit; </a:t>
            </a:r>
            <a:r>
              <a:rPr lang="en-US" sz="2800" dirty="0" err="1" smtClean="0"/>
              <a:t>sinon</a:t>
            </a:r>
            <a:r>
              <a:rPr lang="en-US" sz="2800" dirty="0" smtClean="0"/>
              <a:t>, </a:t>
            </a:r>
            <a:r>
              <a:rPr lang="en-US" sz="2800" dirty="0" err="1" smtClean="0"/>
              <a:t>elle</a:t>
            </a:r>
            <a:r>
              <a:rPr lang="en-US" sz="2800" dirty="0" smtClean="0"/>
              <a:t> </a:t>
            </a:r>
            <a:r>
              <a:rPr lang="en-US" sz="2800" dirty="0" err="1" smtClean="0"/>
              <a:t>bloque</a:t>
            </a:r>
            <a:r>
              <a:rPr lang="en-US" sz="2800" dirty="0" smtClean="0"/>
              <a:t> le passage du courant</a:t>
            </a:r>
            <a:endParaRPr lang="en-US" sz="28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Circuit </a:t>
            </a:r>
            <a:r>
              <a:rPr lang="en-CA" dirty="0" err="1" smtClean="0"/>
              <a:t>redresseur</a:t>
            </a:r>
            <a:r>
              <a:rPr lang="en-CA" dirty="0" smtClean="0"/>
              <a:t> à diode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linéaire</a:t>
            </a:r>
            <a:r>
              <a:rPr lang="en-US" dirty="0" smtClean="0"/>
              <a:t> de la diode 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920880" cy="4114800"/>
          </a:xfrm>
        </p:spPr>
        <p:txBody>
          <a:bodyPr>
            <a:normAutofit/>
          </a:bodyPr>
          <a:lstStyle/>
          <a:p>
            <a:pPr eaLnBrk="1" hangingPunct="1"/>
            <a:endParaRPr lang="fr-CA" sz="2800" dirty="0" smtClean="0"/>
          </a:p>
          <a:p>
            <a:r>
              <a:rPr lang="fr-CA" sz="2800" dirty="0" smtClean="0"/>
              <a:t>À </a:t>
            </a:r>
            <a:r>
              <a:rPr lang="fr-CA" sz="2800" i="1" dirty="0" smtClean="0"/>
              <a:t>V</a:t>
            </a:r>
            <a:r>
              <a:rPr lang="fr-CA" sz="2800" i="1" baseline="-25000" dirty="0" smtClean="0"/>
              <a:t>D</a:t>
            </a:r>
            <a:r>
              <a:rPr lang="fr-CA" sz="2800" dirty="0" smtClean="0"/>
              <a:t> &gt; </a:t>
            </a:r>
            <a:r>
              <a:rPr lang="fr-CA" sz="2800" i="1" dirty="0" smtClean="0"/>
              <a:t>V</a:t>
            </a:r>
            <a:r>
              <a:rPr lang="fr-CA" sz="2800" i="1" baseline="-25000" dirty="0" smtClean="0"/>
              <a:t>D0</a:t>
            </a:r>
            <a:r>
              <a:rPr lang="fr-CA" sz="2800" dirty="0" smtClean="0"/>
              <a:t> :                                   </a:t>
            </a:r>
            <a:r>
              <a:rPr lang="fr-CA" sz="2000" dirty="0" smtClean="0"/>
              <a:t>(1</a:t>
            </a:r>
            <a:r>
              <a:rPr lang="fr-CA" sz="2000" dirty="0" smtClean="0">
                <a:sym typeface="Symbol"/>
              </a:rPr>
              <a:t></a:t>
            </a:r>
            <a:r>
              <a:rPr lang="fr-CA" sz="2000" dirty="0" smtClean="0"/>
              <a:t>~50</a:t>
            </a:r>
            <a:r>
              <a:rPr lang="fr-CA" sz="2000" dirty="0" smtClean="0">
                <a:sym typeface="Symbol"/>
              </a:rPr>
              <a:t>)</a:t>
            </a:r>
            <a:endParaRPr lang="fr-CA" sz="28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24138" y="1989138"/>
          <a:ext cx="2660650" cy="895350"/>
        </p:xfrm>
        <a:graphic>
          <a:graphicData uri="http://schemas.openxmlformats.org/presentationml/2006/ole">
            <p:oleObj spid="_x0000_s3074" name="Equation" r:id="rId3" imgW="1282680" imgH="431640" progId="Equation.3">
              <p:embed/>
            </p:oleObj>
          </a:graphicData>
        </a:graphic>
      </p:graphicFrame>
      <p:pic>
        <p:nvPicPr>
          <p:cNvPr id="8" name="Picture 3" descr="8212n03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2880320" cy="290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851920" y="3241625"/>
            <a:ext cx="4752528" cy="2730930"/>
            <a:chOff x="3923928" y="3717032"/>
            <a:chExt cx="4752528" cy="2730930"/>
          </a:xfrm>
        </p:grpSpPr>
        <p:pic>
          <p:nvPicPr>
            <p:cNvPr id="19460" name="Picture 3" descr="8212n03_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3717032"/>
              <a:ext cx="4752528" cy="27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5076056" y="5805264"/>
              <a:ext cx="21602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292080" y="4869160"/>
              <a:ext cx="0" cy="9361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96136" y="4869160"/>
              <a:ext cx="144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=</a:t>
              </a:r>
              <a:endParaRPr lang="en-US" dirty="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Modèle linéaire de la diode 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smtClean="0"/>
              <a:t>À faible courant et basse frèquence d’operation, on néglige souvent la </a:t>
            </a:r>
            <a:r>
              <a:rPr lang="fr-CA" sz="2800" i="1" smtClean="0"/>
              <a:t>r</a:t>
            </a:r>
            <a:r>
              <a:rPr lang="fr-CA" sz="2800" i="1" baseline="-25000" smtClean="0"/>
              <a:t>D</a:t>
            </a:r>
            <a:r>
              <a:rPr lang="fr-CA" sz="2800" baseline="-25000" smtClean="0"/>
              <a:t> </a:t>
            </a:r>
            <a:r>
              <a:rPr lang="fr-CA" sz="2800" smtClean="0"/>
              <a:t>et la pente devient verticale</a:t>
            </a:r>
            <a:endParaRPr lang="fr-CA" sz="2800"/>
          </a:p>
        </p:txBody>
      </p:sp>
      <p:pic>
        <p:nvPicPr>
          <p:cNvPr id="4" name="Picture 3" descr="8212n03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606" y="3068960"/>
            <a:ext cx="58706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8212n03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60" y="2794991"/>
            <a:ext cx="2806172" cy="29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42210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=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8212n03_25b"/>
          <p:cNvPicPr>
            <a:picLocks noChangeAspect="1" noChangeArrowheads="1"/>
          </p:cNvPicPr>
          <p:nvPr/>
        </p:nvPicPr>
        <p:blipFill>
          <a:blip r:embed="rId2" cstate="print"/>
          <a:srcRect b="5765"/>
          <a:stretch>
            <a:fillRect/>
          </a:stretch>
        </p:blipFill>
        <p:spPr bwMode="auto">
          <a:xfrm>
            <a:off x="4659188" y="1570856"/>
            <a:ext cx="4305300" cy="502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43608" y="1484784"/>
            <a:ext cx="2736304" cy="2376264"/>
            <a:chOff x="2483768" y="1772816"/>
            <a:chExt cx="2557030" cy="2171105"/>
          </a:xfrm>
        </p:grpSpPr>
        <p:pic>
          <p:nvPicPr>
            <p:cNvPr id="8" name="Picture 3" descr="8212n03_25a"/>
            <p:cNvPicPr>
              <a:picLocks noChangeAspect="1" noChangeArrowheads="1"/>
            </p:cNvPicPr>
            <p:nvPr/>
          </p:nvPicPr>
          <p:blipFill>
            <a:blip r:embed="rId3" cstate="print"/>
            <a:srcRect r="18864" b="16946"/>
            <a:stretch>
              <a:fillRect/>
            </a:stretch>
          </p:blipFill>
          <p:spPr bwMode="auto">
            <a:xfrm>
              <a:off x="2483768" y="1772816"/>
              <a:ext cx="180020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8212n03_26"/>
            <p:cNvPicPr>
              <a:picLocks noChangeAspect="1" noChangeArrowheads="1"/>
            </p:cNvPicPr>
            <p:nvPr/>
          </p:nvPicPr>
          <p:blipFill>
            <a:blip r:embed="rId4" cstate="print"/>
            <a:srcRect l="47522" t="16837"/>
            <a:stretch>
              <a:fillRect/>
            </a:stretch>
          </p:blipFill>
          <p:spPr bwMode="auto">
            <a:xfrm>
              <a:off x="4084612" y="2212181"/>
              <a:ext cx="956186" cy="173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37887-7ADE-4D2F-8E59-BC9CFC770D22}" type="slidenum">
              <a:rPr lang="en-US"/>
              <a:pPr/>
              <a:t>13</a:t>
            </a:fld>
            <a:endParaRPr lang="en-US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23528" y="3933056"/>
            <a:ext cx="45365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fr-CA" sz="2600" dirty="0" smtClean="0"/>
              <a:t>Pour </a:t>
            </a:r>
            <a:r>
              <a:rPr lang="fr-CA" sz="2600" i="1" dirty="0" smtClean="0"/>
              <a:t>V</a:t>
            </a:r>
            <a:r>
              <a:rPr lang="fr-CA" sz="2600" i="1" baseline="-25000" dirty="0" smtClean="0"/>
              <a:t>D</a:t>
            </a:r>
            <a:r>
              <a:rPr lang="fr-CA" sz="2600" i="1" dirty="0" smtClean="0"/>
              <a:t>=V</a:t>
            </a:r>
            <a:r>
              <a:rPr lang="fr-CA" sz="2600" i="1" baseline="-25000" dirty="0" smtClean="0"/>
              <a:t>Q</a:t>
            </a:r>
            <a:r>
              <a:rPr lang="fr-CA" sz="2600" dirty="0" smtClean="0"/>
              <a:t>&gt;</a:t>
            </a:r>
            <a:r>
              <a:rPr lang="fr-CA" sz="2600" i="1" dirty="0" smtClean="0"/>
              <a:t>V</a:t>
            </a:r>
            <a:r>
              <a:rPr lang="fr-CA" sz="2600" i="1" baseline="-25000" dirty="0" smtClean="0"/>
              <a:t>D0</a:t>
            </a:r>
            <a:r>
              <a:rPr lang="fr-CA" sz="2600" dirty="0" smtClean="0"/>
              <a:t> , une tension variable </a:t>
            </a:r>
            <a:r>
              <a:rPr lang="fr-CA" sz="2600" i="1" dirty="0" smtClean="0"/>
              <a:t>v</a:t>
            </a:r>
            <a:r>
              <a:rPr lang="fr-CA" sz="2600" dirty="0" smtClean="0"/>
              <a:t>(</a:t>
            </a:r>
            <a:r>
              <a:rPr lang="fr-CA" sz="2600" i="1" dirty="0" smtClean="0"/>
              <a:t>t</a:t>
            </a:r>
            <a:r>
              <a:rPr lang="fr-CA" sz="2600" dirty="0" smtClean="0"/>
              <a:t>) génère une variation de courant d’amplitude proportionnelle</a:t>
            </a:r>
            <a:endParaRPr lang="fr-CA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faible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signal avec 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modèle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linéaire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5661248"/>
            <a:ext cx="66967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fr-CA" sz="2600" dirty="0" smtClean="0"/>
              <a:t>Le point  Q=(V</a:t>
            </a:r>
            <a:r>
              <a:rPr lang="fr-CA" sz="2600" baseline="-25000" dirty="0" smtClean="0"/>
              <a:t>Q</a:t>
            </a:r>
            <a:r>
              <a:rPr lang="fr-CA" sz="2600" dirty="0" smtClean="0"/>
              <a:t>, I</a:t>
            </a:r>
            <a:r>
              <a:rPr lang="fr-CA" sz="2600" baseline="-25000" dirty="0" smtClean="0"/>
              <a:t>Q</a:t>
            </a:r>
            <a:r>
              <a:rPr lang="fr-CA" sz="2600" dirty="0" smtClean="0"/>
              <a:t>) sert de référence        (point de repos)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Analyse en </a:t>
            </a:r>
            <a:r>
              <a:rPr lang="en-CA" dirty="0" err="1" smtClean="0"/>
              <a:t>faible</a:t>
            </a:r>
            <a:r>
              <a:rPr lang="en-CA" dirty="0" smtClean="0"/>
              <a:t> signal AC et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 </a:t>
            </a:r>
            <a:r>
              <a:rPr lang="en-CA" dirty="0" err="1" smtClean="0"/>
              <a:t>pratique</a:t>
            </a:r>
            <a:r>
              <a:rPr lang="en-CA" dirty="0" smtClean="0"/>
              <a:t>, on </a:t>
            </a:r>
            <a:r>
              <a:rPr lang="en-CA" dirty="0" err="1" smtClean="0"/>
              <a:t>sépare</a:t>
            </a:r>
            <a:r>
              <a:rPr lang="en-CA" dirty="0" smtClean="0"/>
              <a:t> les </a:t>
            </a:r>
            <a:r>
              <a:rPr lang="en-CA" dirty="0" err="1" smtClean="0"/>
              <a:t>courants</a:t>
            </a:r>
            <a:r>
              <a:rPr lang="en-CA" dirty="0" smtClean="0"/>
              <a:t> AC et DC </a:t>
            </a:r>
            <a:r>
              <a:rPr lang="en-CA" dirty="0" err="1" smtClean="0"/>
              <a:t>lors</a:t>
            </a:r>
            <a:r>
              <a:rPr lang="en-CA" dirty="0" smtClean="0"/>
              <a:t> de </a:t>
            </a:r>
            <a:r>
              <a:rPr lang="en-CA" dirty="0" err="1" smtClean="0"/>
              <a:t>l’analyse</a:t>
            </a:r>
            <a:endParaRPr lang="en-US" dirty="0"/>
          </a:p>
        </p:txBody>
      </p:sp>
      <p:pic>
        <p:nvPicPr>
          <p:cNvPr id="4" name="Picture 3" descr="8212n03_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5321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212n03_2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1064"/>
            <a:ext cx="4003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212n03_2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719464"/>
            <a:ext cx="3233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8212n03_2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67064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211960" y="3212976"/>
            <a:ext cx="504056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638148">
            <a:off x="3972267" y="4470580"/>
            <a:ext cx="588206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44636">
            <a:off x="4644292" y="4535074"/>
            <a:ext cx="837452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5519E-496C-4DBE-A916-CE6B806D3B96}" type="slidenum">
              <a:rPr lang="en-US"/>
              <a:pPr/>
              <a:t>15</a:t>
            </a:fld>
            <a:endParaRPr lang="en-US"/>
          </a:p>
        </p:txBody>
      </p:sp>
      <p:pic>
        <p:nvPicPr>
          <p:cNvPr id="28676" name="Picture 3" descr="8212n03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0772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Rectificateurs</a:t>
            </a: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à diodes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Forment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base des circuits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d’alimentation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5" descr="8212n03_3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68960"/>
            <a:ext cx="4572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 smtClean="0">
                <a:cs typeface="Times New Roman" pitchFamily="18" charset="0"/>
              </a:rPr>
              <a:t>(a) Schéma électrique  (b) circuit </a:t>
            </a:r>
            <a:r>
              <a:rPr lang="fr-CA" sz="2400" dirty="0" err="1" smtClean="0">
                <a:cs typeface="Times New Roman" pitchFamily="18" charset="0"/>
              </a:rPr>
              <a:t>equivalent</a:t>
            </a:r>
            <a:r>
              <a:rPr lang="fr-CA" sz="2400" dirty="0" smtClean="0">
                <a:cs typeface="Times New Roman" pitchFamily="18" charset="0"/>
              </a:rPr>
              <a:t> (c) fonction de transfert v</a:t>
            </a:r>
            <a:r>
              <a:rPr lang="fr-CA" sz="2400" baseline="-25000" dirty="0" smtClean="0">
                <a:cs typeface="Times New Roman" pitchFamily="18" charset="0"/>
              </a:rPr>
              <a:t>o</a:t>
            </a:r>
            <a:r>
              <a:rPr lang="fr-CA" sz="2400" dirty="0" smtClean="0">
                <a:cs typeface="Times New Roman" pitchFamily="18" charset="0"/>
              </a:rPr>
              <a:t>-v</a:t>
            </a:r>
            <a:r>
              <a:rPr lang="fr-CA" sz="2400" baseline="-25000" dirty="0" smtClean="0">
                <a:cs typeface="Times New Roman" pitchFamily="18" charset="0"/>
              </a:rPr>
              <a:t>s </a:t>
            </a:r>
            <a:r>
              <a:rPr lang="fr-CA" sz="2400" dirty="0" smtClean="0">
                <a:cs typeface="Times New Roman" pitchFamily="18" charset="0"/>
              </a:rPr>
              <a:t> (d) formes d’ondes associées en supposant </a:t>
            </a:r>
            <a:r>
              <a:rPr lang="fr-CA" sz="2400" i="1" dirty="0" err="1" smtClean="0">
                <a:cs typeface="Times New Roman" pitchFamily="18" charset="0"/>
              </a:rPr>
              <a:t>r</a:t>
            </a:r>
            <a:r>
              <a:rPr lang="fr-CA" sz="2400" i="1" baseline="-30000" dirty="0" err="1" smtClean="0">
                <a:cs typeface="Times New Roman" pitchFamily="18" charset="0"/>
              </a:rPr>
              <a:t>D</a:t>
            </a:r>
            <a:r>
              <a:rPr lang="fr-CA" sz="2400" i="1" dirty="0" smtClean="0">
                <a:cs typeface="Times New Roman" pitchFamily="18" charset="0"/>
              </a:rPr>
              <a:t> </a:t>
            </a:r>
            <a:r>
              <a:rPr lang="fr-CA" sz="2400" dirty="0" smtClean="0">
                <a:cs typeface="Times New Roman" pitchFamily="18" charset="0"/>
                <a:sym typeface="Lucida Console" pitchFamily="49" charset="0"/>
              </a:rPr>
              <a:t>&lt;&lt;</a:t>
            </a:r>
            <a:r>
              <a:rPr lang="fr-CA" sz="2400" i="1" dirty="0" smtClean="0">
                <a:cs typeface="Times New Roman" pitchFamily="18" charset="0"/>
              </a:rPr>
              <a:t> R</a:t>
            </a:r>
            <a:endParaRPr lang="fr-CA" sz="2400" dirty="0"/>
          </a:p>
        </p:txBody>
      </p:sp>
      <p:pic>
        <p:nvPicPr>
          <p:cNvPr id="29700" name="Picture 3" descr="8212n03_3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16757"/>
            <a:ext cx="2895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8212n03_3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16757"/>
            <a:ext cx="2438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8212n03_37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7338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Redresseur simple alternance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1" y="3717032"/>
            <a:ext cx="520651" cy="759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3225" y="3609975"/>
            <a:ext cx="619125" cy="86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84256" y="4490566"/>
            <a:ext cx="638275" cy="88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3218" y="4487689"/>
            <a:ext cx="638275" cy="88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26893" y="4490665"/>
            <a:ext cx="638275" cy="88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4019" y="4005064"/>
            <a:ext cx="611981" cy="46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7856" y="3606924"/>
            <a:ext cx="4483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581749" y="3805523"/>
            <a:ext cx="576064" cy="209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03056" y="4481513"/>
            <a:ext cx="781050" cy="23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62738" y="4479131"/>
            <a:ext cx="788193" cy="4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12906" y="3229645"/>
            <a:ext cx="619125" cy="36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D387F-2B3B-4B04-BAD3-0395EC8AD60D}" type="slidenum">
              <a:rPr lang="en-US"/>
              <a:pPr/>
              <a:t>17</a:t>
            </a:fld>
            <a:endParaRPr lang="en-US"/>
          </a:p>
        </p:txBody>
      </p:sp>
      <p:pic>
        <p:nvPicPr>
          <p:cNvPr id="30724" name="Picture 3" descr="8212n03_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7461"/>
            <a:ext cx="2971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8212n03_3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7088"/>
            <a:ext cx="3581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8212n03_3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476080"/>
            <a:ext cx="4217640" cy="25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Redresseur double alternance à point milieu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 smtClean="0">
                <a:cs typeface="Times New Roman" pitchFamily="18" charset="0"/>
              </a:rPr>
              <a:t>(a) Schéma électrique  (b) fonction de transfert v</a:t>
            </a:r>
            <a:r>
              <a:rPr lang="fr-CA" sz="2400" baseline="-25000" dirty="0" smtClean="0">
                <a:cs typeface="Times New Roman" pitchFamily="18" charset="0"/>
              </a:rPr>
              <a:t>o</a:t>
            </a:r>
            <a:r>
              <a:rPr lang="fr-CA" sz="2400" dirty="0" smtClean="0">
                <a:cs typeface="Times New Roman" pitchFamily="18" charset="0"/>
              </a:rPr>
              <a:t>-v</a:t>
            </a:r>
            <a:r>
              <a:rPr lang="fr-CA" sz="2400" baseline="-25000" dirty="0" smtClean="0">
                <a:cs typeface="Times New Roman" pitchFamily="18" charset="0"/>
              </a:rPr>
              <a:t>s </a:t>
            </a:r>
            <a:r>
              <a:rPr lang="fr-CA" sz="2400" dirty="0" smtClean="0">
                <a:cs typeface="Times New Roman" pitchFamily="18" charset="0"/>
              </a:rPr>
              <a:t> (c) formes d’ondes associées en supposant </a:t>
            </a:r>
            <a:r>
              <a:rPr lang="fr-CA" sz="2400" i="1" dirty="0" err="1" smtClean="0">
                <a:cs typeface="Times New Roman" pitchFamily="18" charset="0"/>
              </a:rPr>
              <a:t>r</a:t>
            </a:r>
            <a:r>
              <a:rPr lang="fr-CA" sz="2400" i="1" baseline="-30000" dirty="0" err="1" smtClean="0">
                <a:cs typeface="Times New Roman" pitchFamily="18" charset="0"/>
              </a:rPr>
              <a:t>D</a:t>
            </a:r>
            <a:r>
              <a:rPr lang="fr-CA" sz="2400" i="1" dirty="0" smtClean="0">
                <a:cs typeface="Times New Roman" pitchFamily="18" charset="0"/>
              </a:rPr>
              <a:t> </a:t>
            </a:r>
            <a:r>
              <a:rPr lang="fr-CA" sz="2400" dirty="0" smtClean="0">
                <a:cs typeface="Times New Roman" pitchFamily="18" charset="0"/>
                <a:sym typeface="Lucida Console" pitchFamily="49" charset="0"/>
              </a:rPr>
              <a:t>&lt;&lt;</a:t>
            </a:r>
            <a:r>
              <a:rPr lang="fr-CA" sz="2400" i="1" dirty="0" smtClean="0">
                <a:cs typeface="Times New Roman" pitchFamily="18" charset="0"/>
              </a:rPr>
              <a:t> R</a:t>
            </a:r>
            <a:endParaRPr lang="fr-CA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79B5-A22A-48BF-940C-B6BAF6D51AB5}" type="slidenum">
              <a:rPr lang="en-US"/>
              <a:pPr/>
              <a:t>18</a:t>
            </a:fld>
            <a:endParaRPr lang="en-US"/>
          </a:p>
        </p:txBody>
      </p:sp>
      <p:pic>
        <p:nvPicPr>
          <p:cNvPr id="31748" name="Picture 3" descr="8212n03_3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3325170" cy="174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8212n03_3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3051"/>
            <a:ext cx="4370040" cy="25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upload.wikimedia.org/wikipedia/commons/e/e8/Bridge_rectifi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079124" cy="2113434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 smtClean="0">
                <a:cs typeface="Times New Roman" pitchFamily="18" charset="0"/>
              </a:rPr>
              <a:t>(a) Schéma électrique  (b) fonction de transfert v</a:t>
            </a:r>
            <a:r>
              <a:rPr lang="fr-CA" sz="2400" baseline="-25000" dirty="0" smtClean="0">
                <a:cs typeface="Times New Roman" pitchFamily="18" charset="0"/>
              </a:rPr>
              <a:t>o</a:t>
            </a:r>
            <a:r>
              <a:rPr lang="fr-CA" sz="2400" dirty="0" smtClean="0">
                <a:cs typeface="Times New Roman" pitchFamily="18" charset="0"/>
              </a:rPr>
              <a:t>-v</a:t>
            </a:r>
            <a:r>
              <a:rPr lang="fr-CA" sz="2400" baseline="-25000" dirty="0" smtClean="0">
                <a:cs typeface="Times New Roman" pitchFamily="18" charset="0"/>
              </a:rPr>
              <a:t>s </a:t>
            </a:r>
            <a:r>
              <a:rPr lang="fr-CA" sz="2400" dirty="0" smtClean="0">
                <a:cs typeface="Times New Roman" pitchFamily="18" charset="0"/>
              </a:rPr>
              <a:t> (c) formes d’ondes associées en supposant </a:t>
            </a:r>
            <a:r>
              <a:rPr lang="fr-CA" sz="2400" i="1" dirty="0" err="1" smtClean="0">
                <a:cs typeface="Times New Roman" pitchFamily="18" charset="0"/>
              </a:rPr>
              <a:t>r</a:t>
            </a:r>
            <a:r>
              <a:rPr lang="fr-CA" sz="2400" i="1" baseline="-30000" dirty="0" err="1" smtClean="0">
                <a:cs typeface="Times New Roman" pitchFamily="18" charset="0"/>
              </a:rPr>
              <a:t>D</a:t>
            </a:r>
            <a:r>
              <a:rPr lang="fr-CA" sz="2400" i="1" dirty="0" smtClean="0">
                <a:cs typeface="Times New Roman" pitchFamily="18" charset="0"/>
              </a:rPr>
              <a:t> </a:t>
            </a:r>
            <a:r>
              <a:rPr lang="fr-CA" sz="2400" dirty="0" smtClean="0">
                <a:cs typeface="Times New Roman" pitchFamily="18" charset="0"/>
                <a:sym typeface="Lucida Console" pitchFamily="49" charset="0"/>
              </a:rPr>
              <a:t>&lt;&lt;</a:t>
            </a:r>
            <a:r>
              <a:rPr lang="fr-CA" sz="2400" i="1" dirty="0" smtClean="0">
                <a:cs typeface="Times New Roman" pitchFamily="18" charset="0"/>
              </a:rPr>
              <a:t> R</a:t>
            </a:r>
            <a:endParaRPr lang="fr-CA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Redresseur double alternance à pont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Régulation</a:t>
            </a:r>
            <a:r>
              <a:rPr lang="en-US" dirty="0" smtClean="0"/>
              <a:t> de tension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3578225" cy="468009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fr-CA" dirty="0" smtClean="0">
                <a:sym typeface="Symbol" pitchFamily="18" charset="2"/>
              </a:rPr>
              <a:t>Le condensateur agit comme réservoir pour compenser les chutes de tensions de la source AC</a:t>
            </a:r>
          </a:p>
          <a:p>
            <a:pPr lvl="1">
              <a:lnSpc>
                <a:spcPct val="110000"/>
              </a:lnSpc>
            </a:pPr>
            <a:r>
              <a:rPr lang="fr-CA" dirty="0" smtClean="0">
                <a:sym typeface="Symbol" pitchFamily="18" charset="2"/>
              </a:rPr>
              <a:t>On obtient une tension de sortie plus stable</a:t>
            </a:r>
            <a:endParaRPr lang="fr-CA" dirty="0">
              <a:sym typeface="Symbol" pitchFamily="18" charset="2"/>
            </a:endParaRPr>
          </a:p>
        </p:txBody>
      </p:sp>
      <p:sp>
        <p:nvSpPr>
          <p:cNvPr id="695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95306" name="Picture 10" descr="C19N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649788" cy="3430588"/>
          </a:xfrm>
          <a:prstGeom prst="rect">
            <a:avLst/>
          </a:prstGeom>
          <a:noFill/>
        </p:spPr>
      </p:pic>
      <p:pic>
        <p:nvPicPr>
          <p:cNvPr id="11" name="Picture 4" descr="8212n03_41bc"/>
          <p:cNvPicPr>
            <a:picLocks noChangeAspect="1" noChangeArrowheads="1"/>
          </p:cNvPicPr>
          <p:nvPr/>
        </p:nvPicPr>
        <p:blipFill>
          <a:blip r:embed="rId3" cstate="print"/>
          <a:srcRect l="8985" t="62163" r="24687" b="4496"/>
          <a:stretch>
            <a:fillRect/>
          </a:stretch>
        </p:blipFill>
        <p:spPr bwMode="auto">
          <a:xfrm>
            <a:off x="4499992" y="4725144"/>
            <a:ext cx="3600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Matériau semi-conducteur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Matériau tel le silicium et le germanium dont les atomes ont quatre électrons sur la couche externe</a:t>
            </a:r>
          </a:p>
          <a:p>
            <a:r>
              <a:rPr lang="fr-CA" sz="2800" dirty="0" err="1" smtClean="0"/>
              <a:t>Cahque</a:t>
            </a:r>
            <a:r>
              <a:rPr lang="fr-CA" sz="2800" dirty="0" smtClean="0"/>
              <a:t> atome forme des liaisons covalentes avec ses voisins afin d’avoir 8 électrons sur sa couche externe</a:t>
            </a:r>
          </a:p>
          <a:p>
            <a:r>
              <a:rPr lang="fr-CA" sz="2800" dirty="0" smtClean="0"/>
              <a:t>Faible conducteur d’électricité sans être un isolant</a:t>
            </a:r>
            <a:endParaRPr lang="fr-CA" sz="2800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3923928" y="4293096"/>
            <a:ext cx="2319536" cy="2304256"/>
            <a:chOff x="3707904" y="4061792"/>
            <a:chExt cx="2535560" cy="2535560"/>
          </a:xfrm>
        </p:grpSpPr>
        <p:sp>
          <p:nvSpPr>
            <p:cNvPr id="120" name="Oval 23"/>
            <p:cNvSpPr>
              <a:spLocks noChangeArrowheads="1"/>
            </p:cNvSpPr>
            <p:nvPr/>
          </p:nvSpPr>
          <p:spPr bwMode="auto">
            <a:xfrm>
              <a:off x="5376036" y="4128517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1" name="Oval 32"/>
            <p:cNvSpPr>
              <a:spLocks noChangeArrowheads="1"/>
            </p:cNvSpPr>
            <p:nvPr/>
          </p:nvSpPr>
          <p:spPr bwMode="auto">
            <a:xfrm>
              <a:off x="4575332" y="4128517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2" name="Oval 33"/>
            <p:cNvSpPr>
              <a:spLocks noChangeArrowheads="1"/>
            </p:cNvSpPr>
            <p:nvPr/>
          </p:nvSpPr>
          <p:spPr bwMode="auto">
            <a:xfrm>
              <a:off x="4575332" y="492922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3774629" y="4128517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" name="Oval 39"/>
            <p:cNvSpPr>
              <a:spLocks noChangeArrowheads="1"/>
            </p:cNvSpPr>
            <p:nvPr/>
          </p:nvSpPr>
          <p:spPr bwMode="auto">
            <a:xfrm>
              <a:off x="5376036" y="572992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4575332" y="572992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6" name="Oval 41"/>
            <p:cNvSpPr>
              <a:spLocks noChangeArrowheads="1"/>
            </p:cNvSpPr>
            <p:nvPr/>
          </p:nvSpPr>
          <p:spPr bwMode="auto">
            <a:xfrm>
              <a:off x="3774629" y="572992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" name="Oval 42"/>
            <p:cNvSpPr>
              <a:spLocks noChangeArrowheads="1"/>
            </p:cNvSpPr>
            <p:nvPr/>
          </p:nvSpPr>
          <p:spPr bwMode="auto">
            <a:xfrm>
              <a:off x="5376036" y="492922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3774629" y="492922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9" name="Oval 44"/>
            <p:cNvSpPr>
              <a:spLocks noChangeArrowheads="1"/>
            </p:cNvSpPr>
            <p:nvPr/>
          </p:nvSpPr>
          <p:spPr bwMode="auto">
            <a:xfrm>
              <a:off x="4508607" y="519612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Oval 45"/>
            <p:cNvSpPr>
              <a:spLocks noChangeArrowheads="1"/>
            </p:cNvSpPr>
            <p:nvPr/>
          </p:nvSpPr>
          <p:spPr bwMode="auto">
            <a:xfrm>
              <a:off x="4508607" y="532957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Oval 46"/>
            <p:cNvSpPr>
              <a:spLocks noChangeArrowheads="1"/>
            </p:cNvSpPr>
            <p:nvPr/>
          </p:nvSpPr>
          <p:spPr bwMode="auto">
            <a:xfrm>
              <a:off x="4508607" y="439541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" name="Oval 47"/>
            <p:cNvSpPr>
              <a:spLocks noChangeArrowheads="1"/>
            </p:cNvSpPr>
            <p:nvPr/>
          </p:nvSpPr>
          <p:spPr bwMode="auto">
            <a:xfrm>
              <a:off x="4508607" y="452886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" name="Oval 48"/>
            <p:cNvSpPr>
              <a:spLocks noChangeArrowheads="1"/>
            </p:cNvSpPr>
            <p:nvPr/>
          </p:nvSpPr>
          <p:spPr bwMode="auto">
            <a:xfrm>
              <a:off x="4508607" y="599682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4" name="Oval 49"/>
            <p:cNvSpPr>
              <a:spLocks noChangeArrowheads="1"/>
            </p:cNvSpPr>
            <p:nvPr/>
          </p:nvSpPr>
          <p:spPr bwMode="auto">
            <a:xfrm>
              <a:off x="4508607" y="613027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Oval 50"/>
            <p:cNvSpPr>
              <a:spLocks noChangeArrowheads="1"/>
            </p:cNvSpPr>
            <p:nvPr/>
          </p:nvSpPr>
          <p:spPr bwMode="auto">
            <a:xfrm>
              <a:off x="5309310" y="5996825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Oval 51"/>
            <p:cNvSpPr>
              <a:spLocks noChangeArrowheads="1"/>
            </p:cNvSpPr>
            <p:nvPr/>
          </p:nvSpPr>
          <p:spPr bwMode="auto">
            <a:xfrm>
              <a:off x="5309310" y="613027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Oval 52"/>
            <p:cNvSpPr>
              <a:spLocks noChangeArrowheads="1"/>
            </p:cNvSpPr>
            <p:nvPr/>
          </p:nvSpPr>
          <p:spPr bwMode="auto">
            <a:xfrm>
              <a:off x="5309310" y="519612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Oval 53"/>
            <p:cNvSpPr>
              <a:spLocks noChangeArrowheads="1"/>
            </p:cNvSpPr>
            <p:nvPr/>
          </p:nvSpPr>
          <p:spPr bwMode="auto">
            <a:xfrm>
              <a:off x="5309310" y="532957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Oval 54"/>
            <p:cNvSpPr>
              <a:spLocks noChangeArrowheads="1"/>
            </p:cNvSpPr>
            <p:nvPr/>
          </p:nvSpPr>
          <p:spPr bwMode="auto">
            <a:xfrm>
              <a:off x="5309310" y="439541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Oval 55"/>
            <p:cNvSpPr>
              <a:spLocks noChangeArrowheads="1"/>
            </p:cNvSpPr>
            <p:nvPr/>
          </p:nvSpPr>
          <p:spPr bwMode="auto">
            <a:xfrm>
              <a:off x="5309310" y="452886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1" name="Oval 56"/>
            <p:cNvSpPr>
              <a:spLocks noChangeArrowheads="1"/>
            </p:cNvSpPr>
            <p:nvPr/>
          </p:nvSpPr>
          <p:spPr bwMode="auto">
            <a:xfrm>
              <a:off x="4842233" y="486249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014613" y="4869160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" name="Oval 58"/>
            <p:cNvSpPr>
              <a:spLocks noChangeArrowheads="1"/>
            </p:cNvSpPr>
            <p:nvPr/>
          </p:nvSpPr>
          <p:spPr bwMode="auto">
            <a:xfrm>
              <a:off x="5642937" y="486249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4" name="Oval 59"/>
            <p:cNvSpPr>
              <a:spLocks noChangeArrowheads="1"/>
            </p:cNvSpPr>
            <p:nvPr/>
          </p:nvSpPr>
          <p:spPr bwMode="auto">
            <a:xfrm>
              <a:off x="5776387" y="486249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5" name="Oval 60"/>
            <p:cNvSpPr>
              <a:spLocks noChangeArrowheads="1"/>
            </p:cNvSpPr>
            <p:nvPr/>
          </p:nvSpPr>
          <p:spPr bwMode="auto">
            <a:xfrm>
              <a:off x="4041530" y="486249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" name="Oval 61"/>
            <p:cNvSpPr>
              <a:spLocks noChangeArrowheads="1"/>
            </p:cNvSpPr>
            <p:nvPr/>
          </p:nvSpPr>
          <p:spPr bwMode="auto">
            <a:xfrm>
              <a:off x="4174981" y="486249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7" name="Oval 62"/>
            <p:cNvSpPr>
              <a:spLocks noChangeArrowheads="1"/>
            </p:cNvSpPr>
            <p:nvPr/>
          </p:nvSpPr>
          <p:spPr bwMode="auto">
            <a:xfrm>
              <a:off x="4041530" y="566319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8" name="Oval 63"/>
            <p:cNvSpPr>
              <a:spLocks noChangeArrowheads="1"/>
            </p:cNvSpPr>
            <p:nvPr/>
          </p:nvSpPr>
          <p:spPr bwMode="auto">
            <a:xfrm>
              <a:off x="4174981" y="566319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Oval 64"/>
            <p:cNvSpPr>
              <a:spLocks noChangeArrowheads="1"/>
            </p:cNvSpPr>
            <p:nvPr/>
          </p:nvSpPr>
          <p:spPr bwMode="auto">
            <a:xfrm>
              <a:off x="4842233" y="566319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Oval 65"/>
            <p:cNvSpPr>
              <a:spLocks noChangeArrowheads="1"/>
            </p:cNvSpPr>
            <p:nvPr/>
          </p:nvSpPr>
          <p:spPr bwMode="auto">
            <a:xfrm>
              <a:off x="4975684" y="566319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Oval 66"/>
            <p:cNvSpPr>
              <a:spLocks noChangeArrowheads="1"/>
            </p:cNvSpPr>
            <p:nvPr/>
          </p:nvSpPr>
          <p:spPr bwMode="auto">
            <a:xfrm>
              <a:off x="5642937" y="566319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" name="Oval 67"/>
            <p:cNvSpPr>
              <a:spLocks noChangeArrowheads="1"/>
            </p:cNvSpPr>
            <p:nvPr/>
          </p:nvSpPr>
          <p:spPr bwMode="auto">
            <a:xfrm>
              <a:off x="5776387" y="566319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" name="Oval 68"/>
            <p:cNvSpPr>
              <a:spLocks noChangeArrowheads="1"/>
            </p:cNvSpPr>
            <p:nvPr/>
          </p:nvSpPr>
          <p:spPr bwMode="auto">
            <a:xfrm>
              <a:off x="5642937" y="406179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4" name="Oval 69"/>
            <p:cNvSpPr>
              <a:spLocks noChangeArrowheads="1"/>
            </p:cNvSpPr>
            <p:nvPr/>
          </p:nvSpPr>
          <p:spPr bwMode="auto">
            <a:xfrm>
              <a:off x="5776387" y="406179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5" name="Oval 70"/>
            <p:cNvSpPr>
              <a:spLocks noChangeArrowheads="1"/>
            </p:cNvSpPr>
            <p:nvPr/>
          </p:nvSpPr>
          <p:spPr bwMode="auto">
            <a:xfrm>
              <a:off x="4842233" y="406179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6" name="Oval 71"/>
            <p:cNvSpPr>
              <a:spLocks noChangeArrowheads="1"/>
            </p:cNvSpPr>
            <p:nvPr/>
          </p:nvSpPr>
          <p:spPr bwMode="auto">
            <a:xfrm>
              <a:off x="4975684" y="406179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7" name="Oval 72"/>
            <p:cNvSpPr>
              <a:spLocks noChangeArrowheads="1"/>
            </p:cNvSpPr>
            <p:nvPr/>
          </p:nvSpPr>
          <p:spPr bwMode="auto">
            <a:xfrm>
              <a:off x="4041530" y="406179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" name="Oval 73"/>
            <p:cNvSpPr>
              <a:spLocks noChangeArrowheads="1"/>
            </p:cNvSpPr>
            <p:nvPr/>
          </p:nvSpPr>
          <p:spPr bwMode="auto">
            <a:xfrm>
              <a:off x="4174981" y="406179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9" name="Oval 74"/>
            <p:cNvSpPr>
              <a:spLocks noChangeArrowheads="1"/>
            </p:cNvSpPr>
            <p:nvPr/>
          </p:nvSpPr>
          <p:spPr bwMode="auto">
            <a:xfrm>
              <a:off x="3707904" y="519612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0" name="Oval 75"/>
            <p:cNvSpPr>
              <a:spLocks noChangeArrowheads="1"/>
            </p:cNvSpPr>
            <p:nvPr/>
          </p:nvSpPr>
          <p:spPr bwMode="auto">
            <a:xfrm>
              <a:off x="3707904" y="532957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" name="Oval 76"/>
            <p:cNvSpPr>
              <a:spLocks noChangeArrowheads="1"/>
            </p:cNvSpPr>
            <p:nvPr/>
          </p:nvSpPr>
          <p:spPr bwMode="auto">
            <a:xfrm>
              <a:off x="3707904" y="439541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2" name="Oval 77"/>
            <p:cNvSpPr>
              <a:spLocks noChangeArrowheads="1"/>
            </p:cNvSpPr>
            <p:nvPr/>
          </p:nvSpPr>
          <p:spPr bwMode="auto">
            <a:xfrm>
              <a:off x="3707904" y="452886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" name="Oval 78"/>
            <p:cNvSpPr>
              <a:spLocks noChangeArrowheads="1"/>
            </p:cNvSpPr>
            <p:nvPr/>
          </p:nvSpPr>
          <p:spPr bwMode="auto">
            <a:xfrm>
              <a:off x="6110013" y="519612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" name="Oval 79"/>
            <p:cNvSpPr>
              <a:spLocks noChangeArrowheads="1"/>
            </p:cNvSpPr>
            <p:nvPr/>
          </p:nvSpPr>
          <p:spPr bwMode="auto">
            <a:xfrm>
              <a:off x="6110013" y="532957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" name="Oval 80"/>
            <p:cNvSpPr>
              <a:spLocks noChangeArrowheads="1"/>
            </p:cNvSpPr>
            <p:nvPr/>
          </p:nvSpPr>
          <p:spPr bwMode="auto">
            <a:xfrm>
              <a:off x="6110013" y="439541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" name="Oval 81"/>
            <p:cNvSpPr>
              <a:spLocks noChangeArrowheads="1"/>
            </p:cNvSpPr>
            <p:nvPr/>
          </p:nvSpPr>
          <p:spPr bwMode="auto">
            <a:xfrm>
              <a:off x="6110013" y="452886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" name="Oval 82"/>
            <p:cNvSpPr>
              <a:spLocks noChangeArrowheads="1"/>
            </p:cNvSpPr>
            <p:nvPr/>
          </p:nvSpPr>
          <p:spPr bwMode="auto">
            <a:xfrm>
              <a:off x="5642937" y="646390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8" name="Oval 83"/>
            <p:cNvSpPr>
              <a:spLocks noChangeArrowheads="1"/>
            </p:cNvSpPr>
            <p:nvPr/>
          </p:nvSpPr>
          <p:spPr bwMode="auto">
            <a:xfrm>
              <a:off x="5776387" y="646390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4842233" y="646390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0" name="Oval 85"/>
            <p:cNvSpPr>
              <a:spLocks noChangeArrowheads="1"/>
            </p:cNvSpPr>
            <p:nvPr/>
          </p:nvSpPr>
          <p:spPr bwMode="auto">
            <a:xfrm>
              <a:off x="4975684" y="6463901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" name="Oval 86"/>
            <p:cNvSpPr>
              <a:spLocks noChangeArrowheads="1"/>
            </p:cNvSpPr>
            <p:nvPr/>
          </p:nvSpPr>
          <p:spPr bwMode="auto">
            <a:xfrm>
              <a:off x="4041530" y="646390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2" name="Oval 87"/>
            <p:cNvSpPr>
              <a:spLocks noChangeArrowheads="1"/>
            </p:cNvSpPr>
            <p:nvPr/>
          </p:nvSpPr>
          <p:spPr bwMode="auto">
            <a:xfrm>
              <a:off x="4174981" y="646390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" name="Oval 88"/>
            <p:cNvSpPr>
              <a:spLocks noChangeArrowheads="1"/>
            </p:cNvSpPr>
            <p:nvPr/>
          </p:nvSpPr>
          <p:spPr bwMode="auto">
            <a:xfrm>
              <a:off x="3707904" y="599682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" name="Oval 89"/>
            <p:cNvSpPr>
              <a:spLocks noChangeArrowheads="1"/>
            </p:cNvSpPr>
            <p:nvPr/>
          </p:nvSpPr>
          <p:spPr bwMode="auto">
            <a:xfrm>
              <a:off x="3707904" y="613027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5" name="Oval 90"/>
            <p:cNvSpPr>
              <a:spLocks noChangeArrowheads="1"/>
            </p:cNvSpPr>
            <p:nvPr/>
          </p:nvSpPr>
          <p:spPr bwMode="auto">
            <a:xfrm>
              <a:off x="6110013" y="599682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6" name="Oval 91"/>
            <p:cNvSpPr>
              <a:spLocks noChangeArrowheads="1"/>
            </p:cNvSpPr>
            <p:nvPr/>
          </p:nvSpPr>
          <p:spPr bwMode="auto">
            <a:xfrm>
              <a:off x="6110013" y="613027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Regulation de tension</a:t>
            </a:r>
            <a:endParaRPr lang="fr-CA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Même principe pour un montage en pont</a:t>
            </a:r>
          </a:p>
          <a:p>
            <a:r>
              <a:rPr lang="fr-CA" dirty="0" smtClean="0"/>
              <a:t>Les fluctuations de tension sont encore plus petites puisque le condensateur compense pour un intervalle de temps plus petit</a:t>
            </a:r>
            <a:endParaRPr lang="fr-CA" dirty="0"/>
          </a:p>
        </p:txBody>
      </p:sp>
      <p:pic>
        <p:nvPicPr>
          <p:cNvPr id="713732" name="Picture 4" descr="C19NF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385170" cy="349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Démodulateur AM</a:t>
            </a:r>
            <a:endParaRPr lang="fr-CA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118992" cy="4643437"/>
          </a:xfrm>
        </p:spPr>
        <p:txBody>
          <a:bodyPr>
            <a:noAutofit/>
          </a:bodyPr>
          <a:lstStyle/>
          <a:p>
            <a:pPr marL="285750" lvl="1"/>
            <a:r>
              <a:rPr lang="fr-CA" dirty="0" smtClean="0"/>
              <a:t>Utilisé pour démoduler un signal modulé en amplitude par une sinusoïde (radio AM)</a:t>
            </a:r>
          </a:p>
          <a:p>
            <a:pPr marL="285750" lvl="1"/>
            <a:r>
              <a:rPr lang="fr-CA" dirty="0" smtClean="0"/>
              <a:t>Appelé aussi détecteur d`enveloppe</a:t>
            </a:r>
            <a:br>
              <a:rPr lang="fr-CA" dirty="0" smtClean="0"/>
            </a:br>
            <a:r>
              <a:rPr lang="fr-CA" dirty="0" smtClean="0"/>
              <a:t>enveloppe detector</a:t>
            </a:r>
          </a:p>
          <a:p>
            <a:pPr marL="285750" lvl="1"/>
            <a:r>
              <a:rPr lang="fr-CA" dirty="0" smtClean="0"/>
              <a:t>Circuit commun dans les circuits de télécom</a:t>
            </a:r>
            <a:endParaRPr lang="fr-CA" dirty="0"/>
          </a:p>
        </p:txBody>
      </p:sp>
      <p:pic>
        <p:nvPicPr>
          <p:cNvPr id="714756" name="Picture 4" descr="C19N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879" y="2457450"/>
            <a:ext cx="4746625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Ecrêteur</a:t>
            </a:r>
            <a:r>
              <a:rPr lang="en-CA" dirty="0" smtClean="0"/>
              <a:t> de signal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349250" lvl="1"/>
            <a:r>
              <a:rPr lang="en-GB" dirty="0" err="1" smtClean="0"/>
              <a:t>Limite</a:t>
            </a:r>
            <a:r>
              <a:rPr lang="en-GB" dirty="0" smtClean="0"/>
              <a:t> les variations </a:t>
            </a:r>
            <a:r>
              <a:rPr lang="en-GB" dirty="0" err="1" smtClean="0"/>
              <a:t>d’amplitudes</a:t>
            </a:r>
            <a:endParaRPr lang="en-GB" b="1" dirty="0">
              <a:solidFill>
                <a:srgbClr val="0000FF"/>
              </a:solidFill>
            </a:endParaRPr>
          </a:p>
          <a:p>
            <a:pPr marL="285750" lvl="1"/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reposer</a:t>
            </a:r>
            <a:r>
              <a:rPr lang="en-GB" dirty="0" smtClean="0"/>
              <a:t> sur des diodes </a:t>
            </a:r>
            <a:r>
              <a:rPr lang="en-GB" dirty="0" err="1" smtClean="0"/>
              <a:t>zener</a:t>
            </a:r>
            <a:endParaRPr lang="en-GB" dirty="0"/>
          </a:p>
        </p:txBody>
      </p:sp>
      <p:pic>
        <p:nvPicPr>
          <p:cNvPr id="715780" name="Picture 4" descr="C19NF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665288"/>
            <a:ext cx="4895850" cy="457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Diode de roue libre</a:t>
            </a:r>
            <a:endParaRPr lang="fr-CA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839072" cy="48244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2800" dirty="0" smtClean="0"/>
              <a:t>Appelée aussi “</a:t>
            </a:r>
            <a:r>
              <a:rPr lang="fr-CA" sz="2800" dirty="0" err="1" smtClean="0"/>
              <a:t>flyback</a:t>
            </a:r>
            <a:r>
              <a:rPr lang="fr-CA" sz="2800" dirty="0" smtClean="0"/>
              <a:t>” ou “catch”</a:t>
            </a:r>
          </a:p>
          <a:p>
            <a:pPr>
              <a:spcBef>
                <a:spcPts val="0"/>
              </a:spcBef>
            </a:pPr>
            <a:r>
              <a:rPr lang="fr-CA" sz="2800" dirty="0" smtClean="0"/>
              <a:t>Utilisée avec les charges inductives lorsqu’elles sont commutées</a:t>
            </a:r>
          </a:p>
          <a:p>
            <a:pPr marL="622300" lvl="2">
              <a:spcBef>
                <a:spcPts val="0"/>
              </a:spcBef>
            </a:pPr>
            <a:r>
              <a:rPr lang="fr-CA" dirty="0" smtClean="0"/>
              <a:t>Prévient la génération d’arcs de tension dans les relais à bobines</a:t>
            </a:r>
          </a:p>
          <a:p>
            <a:pPr marL="622300" lvl="2">
              <a:spcBef>
                <a:spcPts val="0"/>
              </a:spcBef>
            </a:pPr>
            <a:r>
              <a:rPr lang="fr-CA" dirty="0" smtClean="0"/>
              <a:t>Permet de restituer l’énergie emmagasinée dans les alimentations à découpage d’onde.</a:t>
            </a:r>
          </a:p>
        </p:txBody>
      </p:sp>
      <p:pic>
        <p:nvPicPr>
          <p:cNvPr id="716804" name="Picture 4" descr="C19N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670300" cy="183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Matériau semi-conducteur dopé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Comprend des impuretés ajoutées ayant 3 ou 5 électrons dans la couche externe (dopage p ou n)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pPr>
              <a:spcBef>
                <a:spcPts val="0"/>
              </a:spcBef>
              <a:buNone/>
            </a:pPr>
            <a:endParaRPr lang="en-CA" sz="2800" dirty="0" smtClean="0"/>
          </a:p>
          <a:p>
            <a:pPr>
              <a:buNone/>
            </a:pPr>
            <a:r>
              <a:rPr lang="fr-CA" sz="1800" dirty="0" smtClean="0"/>
              <a:t>           Charge + mobile       ion négatif fixe                Charge - mobile       ion </a:t>
            </a:r>
            <a:r>
              <a:rPr lang="fr-CA" sz="1800" dirty="0" err="1" smtClean="0"/>
              <a:t>positf</a:t>
            </a:r>
            <a:r>
              <a:rPr lang="fr-CA" sz="1800" dirty="0" smtClean="0"/>
              <a:t> fixe              </a:t>
            </a:r>
          </a:p>
        </p:txBody>
      </p:sp>
      <p:grpSp>
        <p:nvGrpSpPr>
          <p:cNvPr id="292" name="Group 291"/>
          <p:cNvGrpSpPr/>
          <p:nvPr/>
        </p:nvGrpSpPr>
        <p:grpSpPr>
          <a:xfrm>
            <a:off x="1835696" y="2780928"/>
            <a:ext cx="2103512" cy="2103512"/>
            <a:chOff x="1403648" y="2780928"/>
            <a:chExt cx="2535560" cy="2535560"/>
          </a:xfrm>
        </p:grpSpPr>
        <p:sp>
          <p:nvSpPr>
            <p:cNvPr id="176" name="Oval 23"/>
            <p:cNvSpPr>
              <a:spLocks noChangeArrowheads="1"/>
            </p:cNvSpPr>
            <p:nvPr/>
          </p:nvSpPr>
          <p:spPr bwMode="auto">
            <a:xfrm>
              <a:off x="3071780" y="2847653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7" name="Oval 32"/>
            <p:cNvSpPr>
              <a:spLocks noChangeArrowheads="1"/>
            </p:cNvSpPr>
            <p:nvPr/>
          </p:nvSpPr>
          <p:spPr bwMode="auto">
            <a:xfrm>
              <a:off x="2271076" y="2847653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8" name="Oval 33"/>
            <p:cNvSpPr>
              <a:spLocks noChangeArrowheads="1"/>
            </p:cNvSpPr>
            <p:nvPr/>
          </p:nvSpPr>
          <p:spPr bwMode="auto">
            <a:xfrm>
              <a:off x="2271076" y="3648356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9" name="Oval 35"/>
            <p:cNvSpPr>
              <a:spLocks noChangeArrowheads="1"/>
            </p:cNvSpPr>
            <p:nvPr/>
          </p:nvSpPr>
          <p:spPr bwMode="auto">
            <a:xfrm>
              <a:off x="1470373" y="2847653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" name="Oval 39"/>
            <p:cNvSpPr>
              <a:spLocks noChangeArrowheads="1"/>
            </p:cNvSpPr>
            <p:nvPr/>
          </p:nvSpPr>
          <p:spPr bwMode="auto">
            <a:xfrm>
              <a:off x="3071780" y="444906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1" name="Oval 40"/>
            <p:cNvSpPr>
              <a:spLocks noChangeArrowheads="1"/>
            </p:cNvSpPr>
            <p:nvPr/>
          </p:nvSpPr>
          <p:spPr bwMode="auto">
            <a:xfrm>
              <a:off x="2271076" y="444906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2" name="Oval 41"/>
            <p:cNvSpPr>
              <a:spLocks noChangeArrowheads="1"/>
            </p:cNvSpPr>
            <p:nvPr/>
          </p:nvSpPr>
          <p:spPr bwMode="auto">
            <a:xfrm>
              <a:off x="1470373" y="4449060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3" name="Oval 42"/>
            <p:cNvSpPr>
              <a:spLocks noChangeArrowheads="1"/>
            </p:cNvSpPr>
            <p:nvPr/>
          </p:nvSpPr>
          <p:spPr bwMode="auto">
            <a:xfrm>
              <a:off x="3071780" y="3648356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" name="Oval 43"/>
            <p:cNvSpPr>
              <a:spLocks noChangeArrowheads="1"/>
            </p:cNvSpPr>
            <p:nvPr/>
          </p:nvSpPr>
          <p:spPr bwMode="auto">
            <a:xfrm>
              <a:off x="1470373" y="3648356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5" name="Oval 44"/>
            <p:cNvSpPr>
              <a:spLocks noChangeArrowheads="1"/>
            </p:cNvSpPr>
            <p:nvPr/>
          </p:nvSpPr>
          <p:spPr bwMode="auto">
            <a:xfrm>
              <a:off x="2204351" y="3915257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6" name="Oval 45"/>
            <p:cNvSpPr>
              <a:spLocks noChangeArrowheads="1"/>
            </p:cNvSpPr>
            <p:nvPr/>
          </p:nvSpPr>
          <p:spPr bwMode="auto">
            <a:xfrm>
              <a:off x="2204351" y="404870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7" name="Oval 46"/>
            <p:cNvSpPr>
              <a:spLocks noChangeArrowheads="1"/>
            </p:cNvSpPr>
            <p:nvPr/>
          </p:nvSpPr>
          <p:spPr bwMode="auto">
            <a:xfrm>
              <a:off x="2204351" y="3114554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8" name="Oval 47"/>
            <p:cNvSpPr>
              <a:spLocks noChangeArrowheads="1"/>
            </p:cNvSpPr>
            <p:nvPr/>
          </p:nvSpPr>
          <p:spPr bwMode="auto">
            <a:xfrm>
              <a:off x="2204351" y="324800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9" name="Oval 48"/>
            <p:cNvSpPr>
              <a:spLocks noChangeArrowheads="1"/>
            </p:cNvSpPr>
            <p:nvPr/>
          </p:nvSpPr>
          <p:spPr bwMode="auto">
            <a:xfrm>
              <a:off x="2204351" y="471596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0" name="Oval 49"/>
            <p:cNvSpPr>
              <a:spLocks noChangeArrowheads="1"/>
            </p:cNvSpPr>
            <p:nvPr/>
          </p:nvSpPr>
          <p:spPr bwMode="auto">
            <a:xfrm>
              <a:off x="2204351" y="484941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1" name="Oval 50"/>
            <p:cNvSpPr>
              <a:spLocks noChangeArrowheads="1"/>
            </p:cNvSpPr>
            <p:nvPr/>
          </p:nvSpPr>
          <p:spPr bwMode="auto">
            <a:xfrm>
              <a:off x="3005054" y="4715961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2" name="Oval 51"/>
            <p:cNvSpPr>
              <a:spLocks noChangeArrowheads="1"/>
            </p:cNvSpPr>
            <p:nvPr/>
          </p:nvSpPr>
          <p:spPr bwMode="auto">
            <a:xfrm>
              <a:off x="3005054" y="484941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" name="Oval 53"/>
            <p:cNvSpPr>
              <a:spLocks noChangeArrowheads="1"/>
            </p:cNvSpPr>
            <p:nvPr/>
          </p:nvSpPr>
          <p:spPr bwMode="auto">
            <a:xfrm>
              <a:off x="3005054" y="404870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Oval 54"/>
            <p:cNvSpPr>
              <a:spLocks noChangeArrowheads="1"/>
            </p:cNvSpPr>
            <p:nvPr/>
          </p:nvSpPr>
          <p:spPr bwMode="auto">
            <a:xfrm>
              <a:off x="3005054" y="311455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6" name="Oval 55"/>
            <p:cNvSpPr>
              <a:spLocks noChangeArrowheads="1"/>
            </p:cNvSpPr>
            <p:nvPr/>
          </p:nvSpPr>
          <p:spPr bwMode="auto">
            <a:xfrm>
              <a:off x="3005054" y="324800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7" name="Oval 56"/>
            <p:cNvSpPr>
              <a:spLocks noChangeArrowheads="1"/>
            </p:cNvSpPr>
            <p:nvPr/>
          </p:nvSpPr>
          <p:spPr bwMode="auto">
            <a:xfrm>
              <a:off x="2537977" y="358163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8" name="Oval 57"/>
            <p:cNvSpPr>
              <a:spLocks noChangeArrowheads="1"/>
            </p:cNvSpPr>
            <p:nvPr/>
          </p:nvSpPr>
          <p:spPr bwMode="auto">
            <a:xfrm>
              <a:off x="2710357" y="358829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9" name="Oval 58"/>
            <p:cNvSpPr>
              <a:spLocks noChangeArrowheads="1"/>
            </p:cNvSpPr>
            <p:nvPr/>
          </p:nvSpPr>
          <p:spPr bwMode="auto">
            <a:xfrm>
              <a:off x="3338681" y="358163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0" name="Oval 59"/>
            <p:cNvSpPr>
              <a:spLocks noChangeArrowheads="1"/>
            </p:cNvSpPr>
            <p:nvPr/>
          </p:nvSpPr>
          <p:spPr bwMode="auto">
            <a:xfrm>
              <a:off x="3472131" y="358163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1" name="Oval 60"/>
            <p:cNvSpPr>
              <a:spLocks noChangeArrowheads="1"/>
            </p:cNvSpPr>
            <p:nvPr/>
          </p:nvSpPr>
          <p:spPr bwMode="auto">
            <a:xfrm>
              <a:off x="1737274" y="358163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2" name="Oval 61"/>
            <p:cNvSpPr>
              <a:spLocks noChangeArrowheads="1"/>
            </p:cNvSpPr>
            <p:nvPr/>
          </p:nvSpPr>
          <p:spPr bwMode="auto">
            <a:xfrm>
              <a:off x="1870725" y="358163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" name="Oval 62"/>
            <p:cNvSpPr>
              <a:spLocks noChangeArrowheads="1"/>
            </p:cNvSpPr>
            <p:nvPr/>
          </p:nvSpPr>
          <p:spPr bwMode="auto">
            <a:xfrm>
              <a:off x="1737274" y="4382334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" name="Oval 63"/>
            <p:cNvSpPr>
              <a:spLocks noChangeArrowheads="1"/>
            </p:cNvSpPr>
            <p:nvPr/>
          </p:nvSpPr>
          <p:spPr bwMode="auto">
            <a:xfrm>
              <a:off x="1870725" y="438233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" name="Oval 64"/>
            <p:cNvSpPr>
              <a:spLocks noChangeArrowheads="1"/>
            </p:cNvSpPr>
            <p:nvPr/>
          </p:nvSpPr>
          <p:spPr bwMode="auto">
            <a:xfrm>
              <a:off x="2537977" y="438233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Oval 65"/>
            <p:cNvSpPr>
              <a:spLocks noChangeArrowheads="1"/>
            </p:cNvSpPr>
            <p:nvPr/>
          </p:nvSpPr>
          <p:spPr bwMode="auto">
            <a:xfrm>
              <a:off x="2671428" y="4382334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7" name="Oval 66"/>
            <p:cNvSpPr>
              <a:spLocks noChangeArrowheads="1"/>
            </p:cNvSpPr>
            <p:nvPr/>
          </p:nvSpPr>
          <p:spPr bwMode="auto">
            <a:xfrm>
              <a:off x="3338681" y="4382334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" name="Oval 67"/>
            <p:cNvSpPr>
              <a:spLocks noChangeArrowheads="1"/>
            </p:cNvSpPr>
            <p:nvPr/>
          </p:nvSpPr>
          <p:spPr bwMode="auto">
            <a:xfrm>
              <a:off x="3472131" y="438233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9" name="Oval 68"/>
            <p:cNvSpPr>
              <a:spLocks noChangeArrowheads="1"/>
            </p:cNvSpPr>
            <p:nvPr/>
          </p:nvSpPr>
          <p:spPr bwMode="auto">
            <a:xfrm>
              <a:off x="3338681" y="278092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0" name="Oval 69"/>
            <p:cNvSpPr>
              <a:spLocks noChangeArrowheads="1"/>
            </p:cNvSpPr>
            <p:nvPr/>
          </p:nvSpPr>
          <p:spPr bwMode="auto">
            <a:xfrm>
              <a:off x="3472131" y="278092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1" name="Oval 70"/>
            <p:cNvSpPr>
              <a:spLocks noChangeArrowheads="1"/>
            </p:cNvSpPr>
            <p:nvPr/>
          </p:nvSpPr>
          <p:spPr bwMode="auto">
            <a:xfrm>
              <a:off x="2537977" y="278092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2" name="Oval 71"/>
            <p:cNvSpPr>
              <a:spLocks noChangeArrowheads="1"/>
            </p:cNvSpPr>
            <p:nvPr/>
          </p:nvSpPr>
          <p:spPr bwMode="auto">
            <a:xfrm>
              <a:off x="2671428" y="278092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3" name="Oval 72"/>
            <p:cNvSpPr>
              <a:spLocks noChangeArrowheads="1"/>
            </p:cNvSpPr>
            <p:nvPr/>
          </p:nvSpPr>
          <p:spPr bwMode="auto">
            <a:xfrm>
              <a:off x="1737274" y="278092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4" name="Oval 73"/>
            <p:cNvSpPr>
              <a:spLocks noChangeArrowheads="1"/>
            </p:cNvSpPr>
            <p:nvPr/>
          </p:nvSpPr>
          <p:spPr bwMode="auto">
            <a:xfrm>
              <a:off x="1870725" y="278092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" name="Oval 74"/>
            <p:cNvSpPr>
              <a:spLocks noChangeArrowheads="1"/>
            </p:cNvSpPr>
            <p:nvPr/>
          </p:nvSpPr>
          <p:spPr bwMode="auto">
            <a:xfrm>
              <a:off x="1403648" y="3915257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6" name="Oval 75"/>
            <p:cNvSpPr>
              <a:spLocks noChangeArrowheads="1"/>
            </p:cNvSpPr>
            <p:nvPr/>
          </p:nvSpPr>
          <p:spPr bwMode="auto">
            <a:xfrm>
              <a:off x="1403648" y="4048708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Oval 76"/>
            <p:cNvSpPr>
              <a:spLocks noChangeArrowheads="1"/>
            </p:cNvSpPr>
            <p:nvPr/>
          </p:nvSpPr>
          <p:spPr bwMode="auto">
            <a:xfrm>
              <a:off x="1403648" y="311455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8" name="Oval 77"/>
            <p:cNvSpPr>
              <a:spLocks noChangeArrowheads="1"/>
            </p:cNvSpPr>
            <p:nvPr/>
          </p:nvSpPr>
          <p:spPr bwMode="auto">
            <a:xfrm>
              <a:off x="1403648" y="324800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9" name="Oval 78"/>
            <p:cNvSpPr>
              <a:spLocks noChangeArrowheads="1"/>
            </p:cNvSpPr>
            <p:nvPr/>
          </p:nvSpPr>
          <p:spPr bwMode="auto">
            <a:xfrm>
              <a:off x="3805757" y="3915257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0" name="Oval 79"/>
            <p:cNvSpPr>
              <a:spLocks noChangeArrowheads="1"/>
            </p:cNvSpPr>
            <p:nvPr/>
          </p:nvSpPr>
          <p:spPr bwMode="auto">
            <a:xfrm>
              <a:off x="3805757" y="4048708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1" name="Oval 80"/>
            <p:cNvSpPr>
              <a:spLocks noChangeArrowheads="1"/>
            </p:cNvSpPr>
            <p:nvPr/>
          </p:nvSpPr>
          <p:spPr bwMode="auto">
            <a:xfrm>
              <a:off x="3805757" y="3114554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2" name="Oval 81"/>
            <p:cNvSpPr>
              <a:spLocks noChangeArrowheads="1"/>
            </p:cNvSpPr>
            <p:nvPr/>
          </p:nvSpPr>
          <p:spPr bwMode="auto">
            <a:xfrm>
              <a:off x="3805757" y="324800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" name="Oval 82"/>
            <p:cNvSpPr>
              <a:spLocks noChangeArrowheads="1"/>
            </p:cNvSpPr>
            <p:nvPr/>
          </p:nvSpPr>
          <p:spPr bwMode="auto">
            <a:xfrm>
              <a:off x="3338681" y="5183037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4" name="Oval 83"/>
            <p:cNvSpPr>
              <a:spLocks noChangeArrowheads="1"/>
            </p:cNvSpPr>
            <p:nvPr/>
          </p:nvSpPr>
          <p:spPr bwMode="auto">
            <a:xfrm>
              <a:off x="3472131" y="5183037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" name="Oval 84"/>
            <p:cNvSpPr>
              <a:spLocks noChangeArrowheads="1"/>
            </p:cNvSpPr>
            <p:nvPr/>
          </p:nvSpPr>
          <p:spPr bwMode="auto">
            <a:xfrm>
              <a:off x="2537977" y="5183037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6" name="Oval 85"/>
            <p:cNvSpPr>
              <a:spLocks noChangeArrowheads="1"/>
            </p:cNvSpPr>
            <p:nvPr/>
          </p:nvSpPr>
          <p:spPr bwMode="auto">
            <a:xfrm>
              <a:off x="2671428" y="5183037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7" name="Oval 86"/>
            <p:cNvSpPr>
              <a:spLocks noChangeArrowheads="1"/>
            </p:cNvSpPr>
            <p:nvPr/>
          </p:nvSpPr>
          <p:spPr bwMode="auto">
            <a:xfrm>
              <a:off x="1737274" y="5183037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8" name="Oval 87"/>
            <p:cNvSpPr>
              <a:spLocks noChangeArrowheads="1"/>
            </p:cNvSpPr>
            <p:nvPr/>
          </p:nvSpPr>
          <p:spPr bwMode="auto">
            <a:xfrm>
              <a:off x="1870725" y="5183037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9" name="Oval 88"/>
            <p:cNvSpPr>
              <a:spLocks noChangeArrowheads="1"/>
            </p:cNvSpPr>
            <p:nvPr/>
          </p:nvSpPr>
          <p:spPr bwMode="auto">
            <a:xfrm>
              <a:off x="1403648" y="471596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0" name="Oval 89"/>
            <p:cNvSpPr>
              <a:spLocks noChangeArrowheads="1"/>
            </p:cNvSpPr>
            <p:nvPr/>
          </p:nvSpPr>
          <p:spPr bwMode="auto">
            <a:xfrm>
              <a:off x="1403648" y="484941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1" name="Oval 90"/>
            <p:cNvSpPr>
              <a:spLocks noChangeArrowheads="1"/>
            </p:cNvSpPr>
            <p:nvPr/>
          </p:nvSpPr>
          <p:spPr bwMode="auto">
            <a:xfrm>
              <a:off x="3805757" y="4715961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2" name="Oval 91"/>
            <p:cNvSpPr>
              <a:spLocks noChangeArrowheads="1"/>
            </p:cNvSpPr>
            <p:nvPr/>
          </p:nvSpPr>
          <p:spPr bwMode="auto">
            <a:xfrm>
              <a:off x="3805757" y="4849411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5364088" y="2780928"/>
            <a:ext cx="2160240" cy="2088232"/>
            <a:chOff x="5348808" y="2837656"/>
            <a:chExt cx="2535560" cy="2535560"/>
          </a:xfrm>
        </p:grpSpPr>
        <p:sp>
          <p:nvSpPr>
            <p:cNvPr id="234" name="Oval 23"/>
            <p:cNvSpPr>
              <a:spLocks noChangeArrowheads="1"/>
            </p:cNvSpPr>
            <p:nvPr/>
          </p:nvSpPr>
          <p:spPr bwMode="auto">
            <a:xfrm>
              <a:off x="7016940" y="2904381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" name="Oval 32"/>
            <p:cNvSpPr>
              <a:spLocks noChangeArrowheads="1"/>
            </p:cNvSpPr>
            <p:nvPr/>
          </p:nvSpPr>
          <p:spPr bwMode="auto">
            <a:xfrm>
              <a:off x="6216236" y="2904381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6" name="Oval 33"/>
            <p:cNvSpPr>
              <a:spLocks noChangeArrowheads="1"/>
            </p:cNvSpPr>
            <p:nvPr/>
          </p:nvSpPr>
          <p:spPr bwMode="auto">
            <a:xfrm>
              <a:off x="6216236" y="370508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7" name="Oval 35"/>
            <p:cNvSpPr>
              <a:spLocks noChangeArrowheads="1"/>
            </p:cNvSpPr>
            <p:nvPr/>
          </p:nvSpPr>
          <p:spPr bwMode="auto">
            <a:xfrm>
              <a:off x="5415533" y="2904381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8" name="Oval 39"/>
            <p:cNvSpPr>
              <a:spLocks noChangeArrowheads="1"/>
            </p:cNvSpPr>
            <p:nvPr/>
          </p:nvSpPr>
          <p:spPr bwMode="auto">
            <a:xfrm>
              <a:off x="7016940" y="4505788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9" name="Oval 40"/>
            <p:cNvSpPr>
              <a:spLocks noChangeArrowheads="1"/>
            </p:cNvSpPr>
            <p:nvPr/>
          </p:nvSpPr>
          <p:spPr bwMode="auto">
            <a:xfrm>
              <a:off x="6216236" y="4505788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0" name="Oval 41"/>
            <p:cNvSpPr>
              <a:spLocks noChangeArrowheads="1"/>
            </p:cNvSpPr>
            <p:nvPr/>
          </p:nvSpPr>
          <p:spPr bwMode="auto">
            <a:xfrm>
              <a:off x="5415533" y="4505788"/>
              <a:ext cx="800703" cy="800703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1" name="Oval 42"/>
            <p:cNvSpPr>
              <a:spLocks noChangeArrowheads="1"/>
            </p:cNvSpPr>
            <p:nvPr/>
          </p:nvSpPr>
          <p:spPr bwMode="auto">
            <a:xfrm>
              <a:off x="7016940" y="370508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2" name="Oval 43"/>
            <p:cNvSpPr>
              <a:spLocks noChangeArrowheads="1"/>
            </p:cNvSpPr>
            <p:nvPr/>
          </p:nvSpPr>
          <p:spPr bwMode="auto">
            <a:xfrm>
              <a:off x="5415533" y="3705084"/>
              <a:ext cx="800703" cy="800703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800" dirty="0" smtClean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3" name="Oval 44"/>
            <p:cNvSpPr>
              <a:spLocks noChangeArrowheads="1"/>
            </p:cNvSpPr>
            <p:nvPr/>
          </p:nvSpPr>
          <p:spPr bwMode="auto">
            <a:xfrm>
              <a:off x="6149511" y="397198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4" name="Oval 45"/>
            <p:cNvSpPr>
              <a:spLocks noChangeArrowheads="1"/>
            </p:cNvSpPr>
            <p:nvPr/>
          </p:nvSpPr>
          <p:spPr bwMode="auto">
            <a:xfrm>
              <a:off x="6149511" y="4105436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5" name="Oval 46"/>
            <p:cNvSpPr>
              <a:spLocks noChangeArrowheads="1"/>
            </p:cNvSpPr>
            <p:nvPr/>
          </p:nvSpPr>
          <p:spPr bwMode="auto">
            <a:xfrm>
              <a:off x="6149511" y="317128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" name="Oval 47"/>
            <p:cNvSpPr>
              <a:spLocks noChangeArrowheads="1"/>
            </p:cNvSpPr>
            <p:nvPr/>
          </p:nvSpPr>
          <p:spPr bwMode="auto">
            <a:xfrm>
              <a:off x="6149511" y="3304733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7" name="Oval 48"/>
            <p:cNvSpPr>
              <a:spLocks noChangeArrowheads="1"/>
            </p:cNvSpPr>
            <p:nvPr/>
          </p:nvSpPr>
          <p:spPr bwMode="auto">
            <a:xfrm>
              <a:off x="6149511" y="477268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8" name="Oval 49"/>
            <p:cNvSpPr>
              <a:spLocks noChangeArrowheads="1"/>
            </p:cNvSpPr>
            <p:nvPr/>
          </p:nvSpPr>
          <p:spPr bwMode="auto">
            <a:xfrm>
              <a:off x="6149511" y="490613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" name="Oval 50"/>
            <p:cNvSpPr>
              <a:spLocks noChangeArrowheads="1"/>
            </p:cNvSpPr>
            <p:nvPr/>
          </p:nvSpPr>
          <p:spPr bwMode="auto">
            <a:xfrm>
              <a:off x="6950214" y="4772689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0" name="Oval 51"/>
            <p:cNvSpPr>
              <a:spLocks noChangeArrowheads="1"/>
            </p:cNvSpPr>
            <p:nvPr/>
          </p:nvSpPr>
          <p:spPr bwMode="auto">
            <a:xfrm>
              <a:off x="6950214" y="490613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1" name="Oval 52"/>
            <p:cNvSpPr>
              <a:spLocks noChangeArrowheads="1"/>
            </p:cNvSpPr>
            <p:nvPr/>
          </p:nvSpPr>
          <p:spPr bwMode="auto">
            <a:xfrm>
              <a:off x="6950214" y="397198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2" name="Oval 53"/>
            <p:cNvSpPr>
              <a:spLocks noChangeArrowheads="1"/>
            </p:cNvSpPr>
            <p:nvPr/>
          </p:nvSpPr>
          <p:spPr bwMode="auto">
            <a:xfrm>
              <a:off x="6950214" y="410543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3" name="Oval 54"/>
            <p:cNvSpPr>
              <a:spLocks noChangeArrowheads="1"/>
            </p:cNvSpPr>
            <p:nvPr/>
          </p:nvSpPr>
          <p:spPr bwMode="auto">
            <a:xfrm>
              <a:off x="6950214" y="317128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4" name="Oval 55"/>
            <p:cNvSpPr>
              <a:spLocks noChangeArrowheads="1"/>
            </p:cNvSpPr>
            <p:nvPr/>
          </p:nvSpPr>
          <p:spPr bwMode="auto">
            <a:xfrm>
              <a:off x="6950214" y="3304733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5" name="Oval 56"/>
            <p:cNvSpPr>
              <a:spLocks noChangeArrowheads="1"/>
            </p:cNvSpPr>
            <p:nvPr/>
          </p:nvSpPr>
          <p:spPr bwMode="auto">
            <a:xfrm>
              <a:off x="6483137" y="363835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" name="Oval 57"/>
            <p:cNvSpPr>
              <a:spLocks noChangeArrowheads="1"/>
            </p:cNvSpPr>
            <p:nvPr/>
          </p:nvSpPr>
          <p:spPr bwMode="auto">
            <a:xfrm>
              <a:off x="6655517" y="3645024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7" name="Oval 58"/>
            <p:cNvSpPr>
              <a:spLocks noChangeArrowheads="1"/>
            </p:cNvSpPr>
            <p:nvPr/>
          </p:nvSpPr>
          <p:spPr bwMode="auto">
            <a:xfrm>
              <a:off x="7283841" y="363835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8" name="Oval 59"/>
            <p:cNvSpPr>
              <a:spLocks noChangeArrowheads="1"/>
            </p:cNvSpPr>
            <p:nvPr/>
          </p:nvSpPr>
          <p:spPr bwMode="auto">
            <a:xfrm>
              <a:off x="7417291" y="363835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9" name="Oval 60"/>
            <p:cNvSpPr>
              <a:spLocks noChangeArrowheads="1"/>
            </p:cNvSpPr>
            <p:nvPr/>
          </p:nvSpPr>
          <p:spPr bwMode="auto">
            <a:xfrm>
              <a:off x="5682434" y="363835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" name="Oval 61"/>
            <p:cNvSpPr>
              <a:spLocks noChangeArrowheads="1"/>
            </p:cNvSpPr>
            <p:nvPr/>
          </p:nvSpPr>
          <p:spPr bwMode="auto">
            <a:xfrm>
              <a:off x="5815885" y="363835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1" name="Oval 62"/>
            <p:cNvSpPr>
              <a:spLocks noChangeArrowheads="1"/>
            </p:cNvSpPr>
            <p:nvPr/>
          </p:nvSpPr>
          <p:spPr bwMode="auto">
            <a:xfrm>
              <a:off x="5682434" y="443906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2" name="Oval 63"/>
            <p:cNvSpPr>
              <a:spLocks noChangeArrowheads="1"/>
            </p:cNvSpPr>
            <p:nvPr/>
          </p:nvSpPr>
          <p:spPr bwMode="auto">
            <a:xfrm>
              <a:off x="5815885" y="443906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3" name="Oval 64"/>
            <p:cNvSpPr>
              <a:spLocks noChangeArrowheads="1"/>
            </p:cNvSpPr>
            <p:nvPr/>
          </p:nvSpPr>
          <p:spPr bwMode="auto">
            <a:xfrm>
              <a:off x="6483137" y="443906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4" name="Oval 65"/>
            <p:cNvSpPr>
              <a:spLocks noChangeArrowheads="1"/>
            </p:cNvSpPr>
            <p:nvPr/>
          </p:nvSpPr>
          <p:spPr bwMode="auto">
            <a:xfrm>
              <a:off x="6616588" y="443906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" name="Oval 66"/>
            <p:cNvSpPr>
              <a:spLocks noChangeArrowheads="1"/>
            </p:cNvSpPr>
            <p:nvPr/>
          </p:nvSpPr>
          <p:spPr bwMode="auto">
            <a:xfrm>
              <a:off x="7283841" y="443906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" name="Oval 67"/>
            <p:cNvSpPr>
              <a:spLocks noChangeArrowheads="1"/>
            </p:cNvSpPr>
            <p:nvPr/>
          </p:nvSpPr>
          <p:spPr bwMode="auto">
            <a:xfrm>
              <a:off x="7417291" y="443906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7" name="Oval 68"/>
            <p:cNvSpPr>
              <a:spLocks noChangeArrowheads="1"/>
            </p:cNvSpPr>
            <p:nvPr/>
          </p:nvSpPr>
          <p:spPr bwMode="auto">
            <a:xfrm>
              <a:off x="7283841" y="2837656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8" name="Oval 69"/>
            <p:cNvSpPr>
              <a:spLocks noChangeArrowheads="1"/>
            </p:cNvSpPr>
            <p:nvPr/>
          </p:nvSpPr>
          <p:spPr bwMode="auto">
            <a:xfrm>
              <a:off x="7417291" y="283765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9" name="Oval 70"/>
            <p:cNvSpPr>
              <a:spLocks noChangeArrowheads="1"/>
            </p:cNvSpPr>
            <p:nvPr/>
          </p:nvSpPr>
          <p:spPr bwMode="auto">
            <a:xfrm>
              <a:off x="6483137" y="283765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0" name="Oval 71"/>
            <p:cNvSpPr>
              <a:spLocks noChangeArrowheads="1"/>
            </p:cNvSpPr>
            <p:nvPr/>
          </p:nvSpPr>
          <p:spPr bwMode="auto">
            <a:xfrm>
              <a:off x="6616588" y="2837656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72"/>
            <p:cNvSpPr>
              <a:spLocks noChangeArrowheads="1"/>
            </p:cNvSpPr>
            <p:nvPr/>
          </p:nvSpPr>
          <p:spPr bwMode="auto">
            <a:xfrm>
              <a:off x="5682434" y="2837656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73"/>
            <p:cNvSpPr>
              <a:spLocks noChangeArrowheads="1"/>
            </p:cNvSpPr>
            <p:nvPr/>
          </p:nvSpPr>
          <p:spPr bwMode="auto">
            <a:xfrm>
              <a:off x="5815885" y="283765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74"/>
            <p:cNvSpPr>
              <a:spLocks noChangeArrowheads="1"/>
            </p:cNvSpPr>
            <p:nvPr/>
          </p:nvSpPr>
          <p:spPr bwMode="auto">
            <a:xfrm>
              <a:off x="5348808" y="397198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75"/>
            <p:cNvSpPr>
              <a:spLocks noChangeArrowheads="1"/>
            </p:cNvSpPr>
            <p:nvPr/>
          </p:nvSpPr>
          <p:spPr bwMode="auto">
            <a:xfrm>
              <a:off x="5348808" y="4105436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76"/>
            <p:cNvSpPr>
              <a:spLocks noChangeArrowheads="1"/>
            </p:cNvSpPr>
            <p:nvPr/>
          </p:nvSpPr>
          <p:spPr bwMode="auto">
            <a:xfrm>
              <a:off x="5348808" y="3171282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77"/>
            <p:cNvSpPr>
              <a:spLocks noChangeArrowheads="1"/>
            </p:cNvSpPr>
            <p:nvPr/>
          </p:nvSpPr>
          <p:spPr bwMode="auto">
            <a:xfrm>
              <a:off x="5348808" y="3304733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78"/>
            <p:cNvSpPr>
              <a:spLocks noChangeArrowheads="1"/>
            </p:cNvSpPr>
            <p:nvPr/>
          </p:nvSpPr>
          <p:spPr bwMode="auto">
            <a:xfrm>
              <a:off x="7750917" y="397198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79"/>
            <p:cNvSpPr>
              <a:spLocks noChangeArrowheads="1"/>
            </p:cNvSpPr>
            <p:nvPr/>
          </p:nvSpPr>
          <p:spPr bwMode="auto">
            <a:xfrm>
              <a:off x="7750917" y="4105436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80"/>
            <p:cNvSpPr>
              <a:spLocks noChangeArrowheads="1"/>
            </p:cNvSpPr>
            <p:nvPr/>
          </p:nvSpPr>
          <p:spPr bwMode="auto">
            <a:xfrm>
              <a:off x="7750917" y="3171282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0" name="Oval 81"/>
            <p:cNvSpPr>
              <a:spLocks noChangeArrowheads="1"/>
            </p:cNvSpPr>
            <p:nvPr/>
          </p:nvSpPr>
          <p:spPr bwMode="auto">
            <a:xfrm>
              <a:off x="7750917" y="3304733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82"/>
            <p:cNvSpPr>
              <a:spLocks noChangeArrowheads="1"/>
            </p:cNvSpPr>
            <p:nvPr/>
          </p:nvSpPr>
          <p:spPr bwMode="auto">
            <a:xfrm>
              <a:off x="7283841" y="523976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83"/>
            <p:cNvSpPr>
              <a:spLocks noChangeArrowheads="1"/>
            </p:cNvSpPr>
            <p:nvPr/>
          </p:nvSpPr>
          <p:spPr bwMode="auto">
            <a:xfrm>
              <a:off x="7417291" y="523976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84"/>
            <p:cNvSpPr>
              <a:spLocks noChangeArrowheads="1"/>
            </p:cNvSpPr>
            <p:nvPr/>
          </p:nvSpPr>
          <p:spPr bwMode="auto">
            <a:xfrm>
              <a:off x="6483137" y="523976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85"/>
            <p:cNvSpPr>
              <a:spLocks noChangeArrowheads="1"/>
            </p:cNvSpPr>
            <p:nvPr/>
          </p:nvSpPr>
          <p:spPr bwMode="auto">
            <a:xfrm>
              <a:off x="6616588" y="5239765"/>
              <a:ext cx="133451" cy="133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86"/>
            <p:cNvSpPr>
              <a:spLocks noChangeArrowheads="1"/>
            </p:cNvSpPr>
            <p:nvPr/>
          </p:nvSpPr>
          <p:spPr bwMode="auto">
            <a:xfrm>
              <a:off x="5682434" y="5239765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87"/>
            <p:cNvSpPr>
              <a:spLocks noChangeArrowheads="1"/>
            </p:cNvSpPr>
            <p:nvPr/>
          </p:nvSpPr>
          <p:spPr bwMode="auto">
            <a:xfrm>
              <a:off x="5815885" y="5239765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88"/>
            <p:cNvSpPr>
              <a:spLocks noChangeArrowheads="1"/>
            </p:cNvSpPr>
            <p:nvPr/>
          </p:nvSpPr>
          <p:spPr bwMode="auto">
            <a:xfrm>
              <a:off x="5348808" y="477268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89"/>
            <p:cNvSpPr>
              <a:spLocks noChangeArrowheads="1"/>
            </p:cNvSpPr>
            <p:nvPr/>
          </p:nvSpPr>
          <p:spPr bwMode="auto">
            <a:xfrm>
              <a:off x="5348808" y="490613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90"/>
            <p:cNvSpPr>
              <a:spLocks noChangeArrowheads="1"/>
            </p:cNvSpPr>
            <p:nvPr/>
          </p:nvSpPr>
          <p:spPr bwMode="auto">
            <a:xfrm>
              <a:off x="7750917" y="4772689"/>
              <a:ext cx="133451" cy="13345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7750917" y="4906139"/>
              <a:ext cx="133451" cy="1334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6" name="Oval 295"/>
          <p:cNvSpPr/>
          <p:nvPr/>
        </p:nvSpPr>
        <p:spPr>
          <a:xfrm>
            <a:off x="3131840" y="36450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6622728" y="35247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9" name="Picture 4" descr="C19NF03"/>
          <p:cNvPicPr>
            <a:picLocks noChangeAspect="1" noChangeArrowheads="1"/>
          </p:cNvPicPr>
          <p:nvPr/>
        </p:nvPicPr>
        <p:blipFill>
          <a:blip r:embed="rId2" cstate="print"/>
          <a:srcRect t="34975" b="14168"/>
          <a:stretch>
            <a:fillRect/>
          </a:stretch>
        </p:blipFill>
        <p:spPr bwMode="auto">
          <a:xfrm>
            <a:off x="899592" y="5347855"/>
            <a:ext cx="7524750" cy="142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Diode à </a:t>
            </a:r>
            <a:r>
              <a:rPr lang="en-CA" dirty="0" err="1" smtClean="0"/>
              <a:t>jonction</a:t>
            </a:r>
            <a:r>
              <a:rPr lang="en-CA" dirty="0" smtClean="0"/>
              <a:t> </a:t>
            </a:r>
            <a:r>
              <a:rPr lang="en-CA" dirty="0" err="1" smtClean="0"/>
              <a:t>pn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556792"/>
            <a:ext cx="843947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La diffusion initiale des charges mobiles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créé une zone </a:t>
            </a:r>
            <a:r>
              <a:rPr lang="fr-CA" sz="2800" noProof="0" dirty="0" smtClean="0">
                <a:sym typeface="Symbol" pitchFamily="18" charset="2"/>
              </a:rPr>
              <a:t>où</a:t>
            </a:r>
            <a:r>
              <a:rPr lang="fr-CA" sz="2800" dirty="0" smtClean="0">
                <a:sym typeface="Symbol" pitchFamily="18" charset="2"/>
              </a:rPr>
              <a:t> les ions fixes forment une 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barrière de potentiel pour de nouveaux déplacements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CA" sz="2800" dirty="0" smtClean="0"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CA" sz="2800" dirty="0" smtClean="0"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CA" sz="2800" dirty="0" smtClean="0"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CA" sz="2800" dirty="0" smtClean="0"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On peut vaincre ou renforcer la                            barrière en appliquant une </a:t>
            </a:r>
            <a:r>
              <a:rPr kumimoji="0" lang="fr-CA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ddp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entre les côtés p et n                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 commutateur </a:t>
            </a:r>
            <a:r>
              <a:rPr lang="fr-CA" sz="2800" dirty="0" smtClean="0">
                <a:sym typeface="Symbol"/>
              </a:rPr>
              <a:t>électronique</a:t>
            </a:r>
            <a:r>
              <a:rPr lang="fr-CA" sz="2800" dirty="0" smtClean="0">
                <a:sym typeface="Symbol" pitchFamily="18" charset="2"/>
              </a:rPr>
              <a:t> ou diode</a:t>
            </a:r>
            <a:endParaRPr lang="fr-CA" sz="2800" baseline="0" dirty="0">
              <a:sym typeface="Symbol" pitchFamily="18" charset="2"/>
            </a:endParaRPr>
          </a:p>
        </p:txBody>
      </p:sp>
      <p:pic>
        <p:nvPicPr>
          <p:cNvPr id="5" name="Picture 4" descr="C19NF04"/>
          <p:cNvPicPr>
            <a:picLocks noChangeAspect="1" noChangeArrowheads="1"/>
          </p:cNvPicPr>
          <p:nvPr/>
        </p:nvPicPr>
        <p:blipFill>
          <a:blip r:embed="rId2" cstate="print"/>
          <a:srcRect l="11229" t="1202" b="60686"/>
          <a:stretch>
            <a:fillRect/>
          </a:stretch>
        </p:blipFill>
        <p:spPr bwMode="auto">
          <a:xfrm>
            <a:off x="662164" y="2780928"/>
            <a:ext cx="5349996" cy="2664577"/>
          </a:xfrm>
          <a:prstGeom prst="rect">
            <a:avLst/>
          </a:prstGeom>
          <a:noFill/>
        </p:spPr>
      </p:pic>
      <p:pic>
        <p:nvPicPr>
          <p:cNvPr id="6" name="Picture 3" descr="8212n03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57104"/>
            <a:ext cx="2389890" cy="174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16"/>
          <p:cNvPicPr>
            <a:picLocks noChangeAspect="1" noChangeArrowheads="1"/>
          </p:cNvPicPr>
          <p:nvPr/>
        </p:nvPicPr>
        <p:blipFill>
          <a:blip r:embed="rId4" cstate="print"/>
          <a:srcRect b="27054"/>
          <a:stretch>
            <a:fillRect/>
          </a:stretch>
        </p:blipFill>
        <p:spPr bwMode="auto">
          <a:xfrm>
            <a:off x="5940152" y="2420888"/>
            <a:ext cx="30861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984" y="1681644"/>
            <a:ext cx="316686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CA" sz="2800" u="sng" smtClean="0">
                <a:solidFill>
                  <a:schemeClr val="tx1"/>
                </a:solidFill>
              </a:rPr>
              <a:t>Diode à jonction PN:</a:t>
            </a:r>
            <a:endParaRPr lang="fr-CA" sz="2800" u="sng">
              <a:solidFill>
                <a:schemeClr val="tx1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991544" y="1682805"/>
            <a:ext cx="5684912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algn="l"/>
            <a:r>
              <a:rPr lang="fr-CA" sz="2800" dirty="0" smtClean="0">
                <a:solidFill>
                  <a:schemeClr val="tx1"/>
                </a:solidFill>
              </a:rPr>
              <a:t>Diode standard, agit comme  conducteur à sens unique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36984" y="4149080"/>
            <a:ext cx="2590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u="sng" smtClean="0">
                <a:solidFill>
                  <a:schemeClr val="tx1"/>
                </a:solidFill>
              </a:rPr>
              <a:t>Diode Zener :</a:t>
            </a:r>
            <a:endParaRPr lang="fr-CA" sz="2800" u="sng">
              <a:solidFill>
                <a:schemeClr val="tx1"/>
              </a:solidFill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2991544" y="4114800"/>
            <a:ext cx="5828928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CA" sz="2800" dirty="0" smtClean="0">
                <a:solidFill>
                  <a:schemeClr val="tx1"/>
                </a:solidFill>
              </a:rPr>
              <a:t>Conçue pour opérer dans la région d’avalanche. Permet de générer des tensions de référence</a:t>
            </a:r>
            <a:endParaRPr lang="fr-CA" sz="2800" dirty="0">
              <a:solidFill>
                <a:schemeClr val="tx1"/>
              </a:solidFill>
            </a:endParaRPr>
          </a:p>
        </p:txBody>
      </p:sp>
      <p:pic>
        <p:nvPicPr>
          <p:cNvPr id="50" name="Picture 3" descr="8212n03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0248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8212n03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25144"/>
            <a:ext cx="1105408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Différents</a:t>
            </a:r>
            <a:r>
              <a:rPr kumimoji="0" lang="fr-CA" sz="4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types de diodes</a:t>
            </a:r>
            <a:endParaRPr kumimoji="0" lang="fr-CA" sz="4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" name="Picture 3" descr="8212n03_01a"/>
          <p:cNvPicPr>
            <a:picLocks noChangeAspect="1" noChangeArrowheads="1"/>
          </p:cNvPicPr>
          <p:nvPr/>
        </p:nvPicPr>
        <p:blipFill>
          <a:blip r:embed="rId4" cstate="print"/>
          <a:srcRect b="47542"/>
          <a:stretch>
            <a:fillRect/>
          </a:stretch>
        </p:blipFill>
        <p:spPr bwMode="auto">
          <a:xfrm>
            <a:off x="251520" y="2348880"/>
            <a:ext cx="2438400" cy="8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 descr="8212n03_01c"/>
          <p:cNvPicPr>
            <a:picLocks noChangeAspect="1" noChangeArrowheads="1"/>
          </p:cNvPicPr>
          <p:nvPr/>
        </p:nvPicPr>
        <p:blipFill>
          <a:blip r:embed="rId5" cstate="print"/>
          <a:srcRect b="24234"/>
          <a:stretch>
            <a:fillRect/>
          </a:stretch>
        </p:blipFill>
        <p:spPr bwMode="auto">
          <a:xfrm>
            <a:off x="3059832" y="2760733"/>
            <a:ext cx="1656184" cy="95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 descr="8212n03_01d"/>
          <p:cNvPicPr>
            <a:picLocks noChangeAspect="1" noChangeArrowheads="1"/>
          </p:cNvPicPr>
          <p:nvPr/>
        </p:nvPicPr>
        <p:blipFill>
          <a:blip r:embed="rId6" cstate="print"/>
          <a:srcRect b="25868"/>
          <a:stretch>
            <a:fillRect/>
          </a:stretch>
        </p:blipFill>
        <p:spPr bwMode="auto">
          <a:xfrm>
            <a:off x="4860032" y="2780928"/>
            <a:ext cx="1508921" cy="8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www.softwareforeducation.com/wikileki/images/4/4b/Diod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661248"/>
            <a:ext cx="1152128" cy="947050"/>
          </a:xfrm>
          <a:prstGeom prst="rect">
            <a:avLst/>
          </a:prstGeom>
          <a:noFill/>
        </p:spPr>
      </p:pic>
      <p:pic>
        <p:nvPicPr>
          <p:cNvPr id="14340" name="Picture 4" descr="http://www.global-b2b-network.com/direct/dbimage/50358065/Diodes_and_Dynatron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589240"/>
            <a:ext cx="898773" cy="898774"/>
          </a:xfrm>
          <a:prstGeom prst="rect">
            <a:avLst/>
          </a:prstGeom>
          <a:noFill/>
        </p:spPr>
      </p:pic>
      <p:pic>
        <p:nvPicPr>
          <p:cNvPr id="14342" name="Picture 6" descr="Surface Mount Diod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5517232"/>
            <a:ext cx="1040904" cy="104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0" y="1972816"/>
            <a:ext cx="2590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u="sng" smtClean="0">
                <a:solidFill>
                  <a:schemeClr val="tx1"/>
                </a:solidFill>
              </a:rPr>
              <a:t>Diode Schottky :</a:t>
            </a:r>
            <a:endParaRPr lang="fr-CA" sz="2800" u="sng">
              <a:solidFill>
                <a:schemeClr val="tx1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667000" y="1972816"/>
            <a:ext cx="6153472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CA" sz="2800" dirty="0" smtClean="0">
                <a:solidFill>
                  <a:schemeClr val="tx1"/>
                </a:solidFill>
              </a:rPr>
              <a:t>Conçue pour changer d’état en l’espace de </a:t>
            </a:r>
            <a:r>
              <a:rPr lang="fr-CA" sz="2800" dirty="0" err="1" smtClean="0">
                <a:solidFill>
                  <a:schemeClr val="tx1"/>
                </a:solidFill>
              </a:rPr>
              <a:t>nS</a:t>
            </a:r>
            <a:r>
              <a:rPr lang="fr-CA" sz="2800" dirty="0" smtClean="0">
                <a:solidFill>
                  <a:schemeClr val="tx1"/>
                </a:solidFill>
              </a:rPr>
              <a:t> (commutation rapide); poss</a:t>
            </a:r>
            <a:r>
              <a:rPr lang="fr-CA" sz="2800" dirty="0" smtClean="0"/>
              <a:t>ède une tension de barrière proche de celle de diodes au Ge</a:t>
            </a:r>
            <a:endParaRPr lang="fr-CA" sz="2800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11560" y="2780928"/>
            <a:ext cx="1080120" cy="432048"/>
            <a:chOff x="457200" y="2963416"/>
            <a:chExt cx="1676400" cy="609600"/>
          </a:xfrm>
        </p:grpSpPr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457200" y="3268216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066800" y="2963416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066800" y="2963416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1066800" y="3268216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1524000" y="2963416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1524000" y="3268216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1447800" y="2963416"/>
              <a:ext cx="7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1447800" y="2963416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1524000" y="3573016"/>
              <a:ext cx="7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1600200" y="3496816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0" y="3925316"/>
            <a:ext cx="25908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u="sng" smtClean="0">
                <a:solidFill>
                  <a:schemeClr val="tx1"/>
                </a:solidFill>
              </a:rPr>
              <a:t>Diode électro-luminescente  (LED) :</a:t>
            </a:r>
            <a:endParaRPr lang="fr-CA" sz="2800" u="sng">
              <a:solidFill>
                <a:schemeClr val="tx1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667000" y="4133979"/>
            <a:ext cx="6477000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dirty="0" smtClean="0">
                <a:solidFill>
                  <a:schemeClr val="tx1"/>
                </a:solidFill>
              </a:rPr>
              <a:t>Conçue pour avoir une tension de barrière large afin que les collisions de charges  </a:t>
            </a:r>
            <a:r>
              <a:rPr lang="fr-CA" sz="2800" dirty="0" smtClean="0"/>
              <a:t> génèrent des photons. </a:t>
            </a:r>
          </a:p>
          <a:p>
            <a:pPr algn="l"/>
            <a:r>
              <a:rPr lang="fr-CA" sz="2000" dirty="0" smtClean="0"/>
              <a:t>On peut générer de la lumière allant de l’infrarouge à l’ultra-violet en modulant la largeur de la barrière de potentiel entre 2 et 4 v</a:t>
            </a:r>
            <a:endParaRPr lang="fr-CA" sz="2000" dirty="0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11560" y="5373216"/>
            <a:ext cx="1080120" cy="576064"/>
            <a:chOff x="3200400" y="6973316"/>
            <a:chExt cx="1676400" cy="762000"/>
          </a:xfrm>
        </p:grpSpPr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3200400" y="7430516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3810000" y="7125716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3810000" y="7125716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H="1">
              <a:off x="3810000" y="7430516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4267200" y="7125716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4267200" y="7430516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 flipV="1">
              <a:off x="4343400" y="6973316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 flipV="1">
              <a:off x="4495800" y="6973316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Différents</a:t>
            </a:r>
            <a:r>
              <a:rPr kumimoji="0" lang="fr-CA" sz="4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types de diodes</a:t>
            </a:r>
            <a:endParaRPr kumimoji="0" lang="fr-CA" sz="4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img.ehowcdn.com/article-new/ehow/images/a08/59/19/classification-diode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6093296"/>
            <a:ext cx="905929" cy="604707"/>
          </a:xfrm>
          <a:prstGeom prst="rect">
            <a:avLst/>
          </a:prstGeom>
          <a:noFill/>
        </p:spPr>
      </p:pic>
      <p:pic>
        <p:nvPicPr>
          <p:cNvPr id="13316" name="Picture 4" descr="http://www.easyvectors.com/assets/images/vectors/afbig/rainbow-of-light-emitting-diodes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72286"/>
            <a:ext cx="1080120" cy="61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0" y="1916832"/>
            <a:ext cx="2590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u="sng" smtClean="0">
                <a:solidFill>
                  <a:schemeClr val="tx1"/>
                </a:solidFill>
              </a:rPr>
              <a:t>Photodiodes:</a:t>
            </a:r>
            <a:endParaRPr lang="fr-CA" sz="2800" u="sng">
              <a:solidFill>
                <a:schemeClr val="tx1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667000" y="1916832"/>
            <a:ext cx="6477000" cy="44627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A" sz="2800" dirty="0" smtClean="0">
                <a:solidFill>
                  <a:schemeClr val="tx1"/>
                </a:solidFill>
              </a:rPr>
              <a:t>Fonctionnement inverse de celui de la LED</a:t>
            </a:r>
            <a:r>
              <a:rPr lang="fr-CA" sz="2800" dirty="0"/>
              <a:t> </a:t>
            </a:r>
            <a:r>
              <a:rPr lang="fr-CA" sz="2800" dirty="0" smtClean="0"/>
              <a:t>:</a:t>
            </a:r>
            <a:r>
              <a:rPr lang="fr-CA" sz="2800" dirty="0" smtClean="0">
                <a:solidFill>
                  <a:schemeClr val="tx1"/>
                </a:solidFill>
              </a:rPr>
              <a:t> on crée un courant électrique en délogeant des électrons dans la barrière de jonction avec des photons. </a:t>
            </a:r>
          </a:p>
          <a:p>
            <a:pPr algn="l"/>
            <a:endParaRPr lang="fr-CA" sz="2800" dirty="0" smtClean="0"/>
          </a:p>
          <a:p>
            <a:pPr algn="l"/>
            <a:r>
              <a:rPr lang="fr-CA" sz="2400" dirty="0" smtClean="0"/>
              <a:t>Deux mode d’utilisation:</a:t>
            </a:r>
            <a:endParaRPr lang="fr-CA" sz="2400" dirty="0" smtClean="0">
              <a:solidFill>
                <a:schemeClr val="tx1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tx1"/>
                </a:solidFill>
              </a:rPr>
              <a:t>Photoélectrique : réponse </a:t>
            </a:r>
            <a:r>
              <a:rPr lang="fr-CA" sz="2400" dirty="0" smtClean="0"/>
              <a:t>rapide, mais gain faible;  </a:t>
            </a:r>
            <a:r>
              <a:rPr lang="fr-CA" sz="2400" dirty="0" smtClean="0">
                <a:solidFill>
                  <a:schemeClr val="tx1"/>
                </a:solidFill>
              </a:rPr>
              <a:t>utilisé dans les lecteur de CD et les c</a:t>
            </a:r>
            <a:r>
              <a:rPr lang="fr-CA" sz="2400" dirty="0" smtClean="0"/>
              <a:t>ommunications par fibre optiques</a:t>
            </a:r>
            <a:r>
              <a:rPr lang="fr-CA" sz="2400" dirty="0" smtClean="0">
                <a:solidFill>
                  <a:schemeClr val="tx1"/>
                </a:solidFill>
              </a:rPr>
              <a:t>.</a:t>
            </a:r>
          </a:p>
          <a:p>
            <a:pPr marL="266700" indent="-266700" algn="l"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tx1"/>
                </a:solidFill>
              </a:rPr>
              <a:t>Photovoltaïque :  réponse lente, mais gain plus élevé. Utilisé dans les panneaux solaires</a:t>
            </a:r>
            <a:endParaRPr lang="fr-CA" sz="2400" dirty="0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7200" y="2831232"/>
            <a:ext cx="1234480" cy="592088"/>
            <a:chOff x="457200" y="3268960"/>
            <a:chExt cx="1828800" cy="914400"/>
          </a:xfrm>
        </p:grpSpPr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457200" y="38785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1066800" y="357376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1066800" y="3573760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H="1">
              <a:off x="1066800" y="3878560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1524000" y="357376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1524000" y="387856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7" name="Line 43"/>
            <p:cNvSpPr>
              <a:spLocks noChangeShapeType="1"/>
            </p:cNvSpPr>
            <p:nvPr/>
          </p:nvSpPr>
          <p:spPr bwMode="auto">
            <a:xfrm flipH="1">
              <a:off x="1600200" y="326896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 flipH="1">
              <a:off x="1676400" y="3345160"/>
              <a:ext cx="4572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1187624" y="369188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endParaRPr lang="fr-CA" sz="2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57200" y="3717032"/>
            <a:ext cx="1306488" cy="720080"/>
            <a:chOff x="457200" y="4581128"/>
            <a:chExt cx="1828800" cy="1008112"/>
          </a:xfrm>
        </p:grpSpPr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457200" y="50977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>
              <a:off x="1066800" y="479296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1066800" y="4792960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 flipH="1">
              <a:off x="1066800" y="5097760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1524000" y="479296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>
              <a:off x="1524000" y="509776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99592" y="4581128"/>
              <a:ext cx="1008112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Différents</a:t>
            </a:r>
            <a:r>
              <a:rPr kumimoji="0" lang="fr-CA" sz="4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types de diodes</a:t>
            </a:r>
            <a:endParaRPr kumimoji="0" lang="fr-CA" sz="4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cfnewsads.thomasnet.com/images/large/021/2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1080120" cy="613597"/>
          </a:xfrm>
          <a:prstGeom prst="rect">
            <a:avLst/>
          </a:prstGeom>
          <a:noFill/>
        </p:spPr>
      </p:pic>
      <p:pic>
        <p:nvPicPr>
          <p:cNvPr id="12292" name="Picture 4" descr="https://encrypted-tbn3.gstatic.com/images?q=tbn:ANd9GcRWx794u11tOnQ98j6XC5UW18c1tTEj2-bXZhFR73Ykh1mTsh8hug"/>
          <p:cNvPicPr>
            <a:picLocks noChangeAspect="1" noChangeArrowheads="1"/>
          </p:cNvPicPr>
          <p:nvPr/>
        </p:nvPicPr>
        <p:blipFill>
          <a:blip r:embed="rId3" cstate="print"/>
          <a:srcRect l="14286" t="13126" r="14286"/>
          <a:stretch>
            <a:fillRect/>
          </a:stretch>
        </p:blipFill>
        <p:spPr bwMode="auto">
          <a:xfrm>
            <a:off x="1691680" y="4725144"/>
            <a:ext cx="720080" cy="953185"/>
          </a:xfrm>
          <a:prstGeom prst="rect">
            <a:avLst/>
          </a:prstGeom>
          <a:noFill/>
        </p:spPr>
      </p:pic>
      <p:pic>
        <p:nvPicPr>
          <p:cNvPr id="12294" name="Picture 6" descr="http://www.edmundoptics.com/images/catalog/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73216"/>
            <a:ext cx="864095" cy="672074"/>
          </a:xfrm>
          <a:prstGeom prst="rect">
            <a:avLst/>
          </a:prstGeom>
          <a:noFill/>
        </p:spPr>
      </p:pic>
      <p:pic>
        <p:nvPicPr>
          <p:cNvPr id="12296" name="Picture 8" descr="http://www.reuk.co.uk/OtherImages/solar-cell-in-panel-k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21288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364088" y="1412776"/>
            <a:ext cx="3600400" cy="48320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0188" indent="-230188" algn="l">
              <a:buFontTx/>
              <a:buChar char="•"/>
            </a:pPr>
            <a:r>
              <a:rPr lang="fr-CA" sz="2800" dirty="0" smtClean="0"/>
              <a:t>V</a:t>
            </a:r>
            <a:r>
              <a:rPr lang="fr-CA" sz="2800" baseline="-20000" dirty="0" smtClean="0"/>
              <a:t>D</a:t>
            </a:r>
            <a:r>
              <a:rPr lang="fr-CA" sz="2800" dirty="0" smtClean="0"/>
              <a:t> = Tension de  	polarisation</a:t>
            </a:r>
          </a:p>
          <a:p>
            <a:pPr marL="230188" indent="-230188" algn="l">
              <a:buFontTx/>
              <a:buChar char="•"/>
            </a:pPr>
            <a:r>
              <a:rPr lang="fr-CA" sz="2800" dirty="0" smtClean="0"/>
              <a:t>I</a:t>
            </a:r>
            <a:r>
              <a:rPr lang="fr-CA" sz="2800" baseline="-20000" dirty="0" smtClean="0"/>
              <a:t>D</a:t>
            </a:r>
            <a:r>
              <a:rPr lang="fr-CA" sz="2800" dirty="0" smtClean="0"/>
              <a:t> =  Courant</a:t>
            </a:r>
          </a:p>
          <a:p>
            <a:pPr marL="230188" indent="-230188" algn="l">
              <a:buFontTx/>
              <a:buChar char="•"/>
            </a:pPr>
            <a:r>
              <a:rPr lang="fr-CA" sz="2800" dirty="0" smtClean="0"/>
              <a:t>I</a:t>
            </a:r>
            <a:r>
              <a:rPr lang="fr-CA" sz="2800" baseline="-20000" dirty="0" smtClean="0"/>
              <a:t>S</a:t>
            </a:r>
            <a:r>
              <a:rPr lang="fr-CA" sz="2800" dirty="0" smtClean="0"/>
              <a:t> =  Courant de fuite 	en </a:t>
            </a:r>
            <a:r>
              <a:rPr lang="fr-CA" sz="2800" dirty="0" err="1" smtClean="0"/>
              <a:t>polariastion</a:t>
            </a:r>
            <a:r>
              <a:rPr lang="fr-CA" sz="2800" dirty="0" smtClean="0"/>
              <a:t> 	inverse</a:t>
            </a:r>
          </a:p>
          <a:p>
            <a:pPr marL="230188" indent="-230188" algn="l">
              <a:buFontTx/>
              <a:buChar char="•"/>
            </a:pPr>
            <a:r>
              <a:rPr lang="fr-CA" sz="2800" dirty="0" smtClean="0"/>
              <a:t>V</a:t>
            </a:r>
            <a:r>
              <a:rPr lang="fr-CA" sz="2800" baseline="-20000" dirty="0" smtClean="0"/>
              <a:t>BR</a:t>
            </a:r>
            <a:r>
              <a:rPr lang="fr-CA" sz="2800" dirty="0" smtClean="0"/>
              <a:t> = Tension de 	claquage ou 	d’avalanche</a:t>
            </a:r>
          </a:p>
          <a:p>
            <a:pPr marL="230188" indent="-230188">
              <a:buFontTx/>
              <a:buChar char="•"/>
            </a:pPr>
            <a:r>
              <a:rPr lang="fr-CA" sz="2800" dirty="0" smtClean="0"/>
              <a:t>V</a:t>
            </a:r>
            <a:r>
              <a:rPr lang="fr-CA" sz="2800" baseline="-25000" dirty="0" smtClean="0">
                <a:latin typeface="Times New Roman" pitchFamily="18" charset="0"/>
                <a:sym typeface="Symbol" pitchFamily="18" charset="2"/>
              </a:rPr>
              <a:t>D0</a:t>
            </a:r>
            <a:r>
              <a:rPr lang="fr-CA" sz="2800" dirty="0" smtClean="0">
                <a:sym typeface="Symbol" pitchFamily="18" charset="2"/>
              </a:rPr>
              <a:t> = Tension de 	barrière</a:t>
            </a:r>
            <a:endParaRPr lang="fr-CA" sz="2800" baseline="-25000" dirty="0">
              <a:sym typeface="Symbol" pitchFamily="18" charset="2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637734" y="3877072"/>
            <a:ext cx="58233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400" smtClean="0"/>
              <a:t>V</a:t>
            </a:r>
            <a:r>
              <a:rPr lang="fr-CA" sz="2400" baseline="-25000" smtClean="0"/>
              <a:t>D</a:t>
            </a:r>
            <a:endParaRPr lang="fr-CA" sz="2400" baseline="-25000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092083" y="1772816"/>
            <a:ext cx="44784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400" smtClean="0"/>
              <a:t>I</a:t>
            </a:r>
            <a:r>
              <a:rPr lang="fr-CA" sz="2400" baseline="-25000" smtClean="0"/>
              <a:t>D</a:t>
            </a:r>
            <a:endParaRPr lang="fr-CA" sz="2400" baseline="-25000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539929" y="1886560"/>
            <a:ext cx="87994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A" sz="1600" smtClean="0"/>
              <a:t>(mA-A)</a:t>
            </a:r>
            <a:endParaRPr lang="fr-CA" sz="1600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496946" y="5640097"/>
            <a:ext cx="10669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A" sz="1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r-CA" sz="1600" smtClean="0"/>
              <a:t>uA-nA</a:t>
            </a:r>
            <a:r>
              <a:rPr lang="fr-CA" sz="1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fr-C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2539929" y="1829688"/>
            <a:ext cx="0" cy="199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>
            <a:off x="2539929" y="3771900"/>
            <a:ext cx="3246" cy="2209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fr-CA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2539929" y="3877072"/>
            <a:ext cx="23113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>
            <a:off x="228600" y="3877072"/>
            <a:ext cx="1027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H="1">
            <a:off x="1383572" y="3877072"/>
            <a:ext cx="11563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70" name="Freeform 38"/>
          <p:cNvSpPr>
            <a:spLocks/>
          </p:cNvSpPr>
          <p:nvPr/>
        </p:nvSpPr>
        <p:spPr bwMode="auto">
          <a:xfrm>
            <a:off x="2555776" y="2204864"/>
            <a:ext cx="1728192" cy="1728000"/>
          </a:xfrm>
          <a:custGeom>
            <a:avLst/>
            <a:gdLst/>
            <a:ahLst/>
            <a:cxnLst>
              <a:cxn ang="0">
                <a:pos x="0" y="1716"/>
              </a:cxn>
              <a:cxn ang="0">
                <a:pos x="680" y="1716"/>
              </a:cxn>
              <a:cxn ang="0">
                <a:pos x="1640" y="1496"/>
              </a:cxn>
              <a:cxn ang="0">
                <a:pos x="1928" y="0"/>
              </a:cxn>
            </a:cxnLst>
            <a:rect l="0" t="0" r="r" b="b"/>
            <a:pathLst>
              <a:path w="1928" h="1782">
                <a:moveTo>
                  <a:pt x="0" y="1716"/>
                </a:moveTo>
                <a:lnTo>
                  <a:pt x="680" y="1716"/>
                </a:lnTo>
                <a:cubicBezTo>
                  <a:pt x="953" y="1679"/>
                  <a:pt x="1432" y="1782"/>
                  <a:pt x="1640" y="1496"/>
                </a:cubicBezTo>
                <a:cubicBezTo>
                  <a:pt x="1851" y="1217"/>
                  <a:pt x="1868" y="312"/>
                  <a:pt x="1928" y="0"/>
                </a:cubicBezTo>
              </a:path>
            </a:pathLst>
          </a:cu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fr-CA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2339752" y="3877072"/>
            <a:ext cx="200177" cy="20000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CA"/>
          </a:p>
        </p:txBody>
      </p:sp>
      <p:sp>
        <p:nvSpPr>
          <p:cNvPr id="18476" name="Freeform 44"/>
          <p:cNvSpPr>
            <a:spLocks/>
          </p:cNvSpPr>
          <p:nvPr/>
        </p:nvSpPr>
        <p:spPr bwMode="auto">
          <a:xfrm>
            <a:off x="566911" y="4082233"/>
            <a:ext cx="74872" cy="369332"/>
          </a:xfrm>
          <a:custGeom>
            <a:avLst/>
            <a:gdLst/>
            <a:ahLst/>
            <a:cxnLst>
              <a:cxn ang="0">
                <a:pos x="84" y="3"/>
              </a:cxn>
              <a:cxn ang="0">
                <a:pos x="12" y="17"/>
              </a:cxn>
              <a:cxn ang="0">
                <a:pos x="3" y="108"/>
              </a:cxn>
            </a:cxnLst>
            <a:rect l="0" t="0" r="r" b="b"/>
            <a:pathLst>
              <a:path w="84" h="108">
                <a:moveTo>
                  <a:pt x="84" y="3"/>
                </a:moveTo>
                <a:cubicBezTo>
                  <a:pt x="72" y="5"/>
                  <a:pt x="25" y="0"/>
                  <a:pt x="12" y="17"/>
                </a:cubicBezTo>
                <a:cubicBezTo>
                  <a:pt x="0" y="33"/>
                  <a:pt x="5" y="89"/>
                  <a:pt x="3" y="108"/>
                </a:cubicBezTo>
              </a:path>
            </a:pathLst>
          </a:custGeom>
          <a:noFill/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571070" y="4199530"/>
            <a:ext cx="429" cy="1705969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CA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71071" y="3763328"/>
            <a:ext cx="0" cy="22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356160" y="3422098"/>
            <a:ext cx="73762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400" smtClean="0"/>
              <a:t>V</a:t>
            </a:r>
            <a:r>
              <a:rPr lang="fr-CA" sz="2400" baseline="-25000" smtClean="0"/>
              <a:t>BR</a:t>
            </a:r>
            <a:endParaRPr lang="fr-CA" sz="2400" baseline="-25000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>
            <a:off x="4293877" y="3763328"/>
            <a:ext cx="0" cy="22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779912" y="3933944"/>
            <a:ext cx="7746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A" sz="2400" dirty="0" smtClean="0"/>
              <a:t>~V</a:t>
            </a:r>
            <a:r>
              <a:rPr lang="fr-CA" sz="2400" baseline="-25000" dirty="0" smtClean="0">
                <a:latin typeface="Times New Roman" pitchFamily="18" charset="0"/>
                <a:sym typeface="Symbol" pitchFamily="18" charset="2"/>
              </a:rPr>
              <a:t>D0</a:t>
            </a:r>
            <a:endParaRPr lang="fr-CA" sz="2400" baseline="-25000" dirty="0" smtClean="0"/>
          </a:p>
          <a:p>
            <a:endParaRPr lang="fr-CA" sz="2400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89" name="Line 57"/>
          <p:cNvSpPr>
            <a:spLocks noChangeShapeType="1"/>
          </p:cNvSpPr>
          <p:nvPr/>
        </p:nvSpPr>
        <p:spPr bwMode="auto">
          <a:xfrm flipH="1" flipV="1">
            <a:off x="2005810" y="4106871"/>
            <a:ext cx="790" cy="2582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A"/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>
            <a:off x="2019300" y="3657600"/>
            <a:ext cx="6230" cy="2194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A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1891906" y="3255367"/>
            <a:ext cx="44784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400" smtClean="0"/>
              <a:t>I</a:t>
            </a:r>
            <a:r>
              <a:rPr lang="fr-CA" sz="2400" baseline="-25000" smtClean="0"/>
              <a:t>S</a:t>
            </a:r>
            <a:endParaRPr lang="fr-CA" sz="2400" baseline="-2500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Réponse I-V de la</a:t>
            </a:r>
            <a:r>
              <a:rPr kumimoji="0" lang="fr-CA" sz="4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diode</a:t>
            </a:r>
            <a:endParaRPr kumimoji="0" lang="fr-CA" sz="4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5536" y="622802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Tx/>
              <a:buChar char="•"/>
            </a:pPr>
            <a:r>
              <a:rPr lang="fr-CA" sz="2800" dirty="0" smtClean="0"/>
              <a:t>V</a:t>
            </a:r>
            <a:r>
              <a:rPr lang="fr-CA" sz="2800" baseline="-25000" dirty="0" smtClean="0">
                <a:latin typeface="Times New Roman" pitchFamily="18" charset="0"/>
                <a:sym typeface="Symbol" pitchFamily="18" charset="2"/>
              </a:rPr>
              <a:t>D0</a:t>
            </a:r>
            <a:r>
              <a:rPr lang="fr-CA" sz="2800" dirty="0" smtClean="0">
                <a:sym typeface="Symbol" pitchFamily="18" charset="2"/>
              </a:rPr>
              <a:t>  ~6v pour Si, ~.3v pour Ge</a:t>
            </a:r>
            <a:endParaRPr lang="fr-CA" sz="2800" baseline="-25000" dirty="0">
              <a:sym typeface="Symbol" pitchFamily="18" charset="2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11560" y="4077072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8212n03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178" y="2060848"/>
            <a:ext cx="4278816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Courant direct et inverse</a:t>
            </a:r>
            <a:endParaRPr lang="en-US" dirty="0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5194920" cy="5373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sz="3000" dirty="0" smtClean="0"/>
              <a:t>Le courant au travers d’une jonction </a:t>
            </a:r>
            <a:r>
              <a:rPr lang="fr-CA" sz="3000" dirty="0" err="1" smtClean="0"/>
              <a:t>pn</a:t>
            </a:r>
            <a:r>
              <a:rPr lang="fr-CA" sz="3000" dirty="0" smtClean="0"/>
              <a:t> dépend de la tension appliquée aux bornes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sz="3000" dirty="0" smtClean="0"/>
              <a:t>Polarisation directe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fr-CA" sz="28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fr-CA" sz="2800" dirty="0" smtClean="0"/>
          </a:p>
          <a:p>
            <a:pPr marL="615950"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2400" i="1" dirty="0" smtClean="0"/>
              <a:t>	</a:t>
            </a:r>
            <a:r>
              <a:rPr lang="fr-CA" sz="2200" i="1" dirty="0" smtClean="0"/>
              <a:t>où V</a:t>
            </a:r>
            <a:r>
              <a:rPr lang="fr-CA" sz="2200" i="1" baseline="-25000" dirty="0" smtClean="0"/>
              <a:t>T</a:t>
            </a:r>
            <a:r>
              <a:rPr lang="fr-CA" sz="2200" i="1" dirty="0" smtClean="0"/>
              <a:t>= kT/q avec k</a:t>
            </a:r>
            <a:r>
              <a:rPr lang="fr-CA" sz="2200" dirty="0" smtClean="0"/>
              <a:t> la constante de  Boltzmann, </a:t>
            </a:r>
            <a:r>
              <a:rPr lang="fr-CA" sz="2200" i="1" dirty="0" smtClean="0"/>
              <a:t>T</a:t>
            </a:r>
            <a:r>
              <a:rPr lang="fr-CA" sz="2200" dirty="0" smtClean="0"/>
              <a:t>  la température en </a:t>
            </a:r>
            <a:r>
              <a:rPr lang="fr-CA" sz="2200" baseline="30000" dirty="0" err="1" smtClean="0"/>
              <a:t>o</a:t>
            </a:r>
            <a:r>
              <a:rPr lang="fr-CA" sz="2200" i="1" dirty="0" err="1" smtClean="0"/>
              <a:t>K</a:t>
            </a:r>
            <a:r>
              <a:rPr lang="fr-CA" sz="2200" dirty="0" smtClean="0"/>
              <a:t>,           </a:t>
            </a:r>
            <a:r>
              <a:rPr lang="fr-CA" sz="2200" i="1" dirty="0" smtClean="0"/>
              <a:t>q </a:t>
            </a:r>
            <a:r>
              <a:rPr lang="fr-CA" sz="2200" dirty="0" smtClean="0"/>
              <a:t>la charge de l’électron et </a:t>
            </a:r>
            <a:r>
              <a:rPr lang="fr-CA" sz="2200" i="1" dirty="0" smtClean="0">
                <a:sym typeface="Symbol" pitchFamily="18" charset="2"/>
              </a:rPr>
              <a:t></a:t>
            </a:r>
            <a:r>
              <a:rPr lang="fr-CA" sz="2200" dirty="0" smtClean="0">
                <a:sym typeface="Symbol" pitchFamily="18" charset="2"/>
              </a:rPr>
              <a:t>  une constante dépendant des matériaux     utilisés (</a:t>
            </a:r>
            <a:r>
              <a:rPr lang="fr-CA" sz="2200" i="1" dirty="0" smtClean="0">
                <a:sym typeface="Symbol" pitchFamily="18" charset="2"/>
              </a:rPr>
              <a:t> </a:t>
            </a:r>
            <a:r>
              <a:rPr lang="fr-CA" sz="2200" dirty="0" smtClean="0">
                <a:sym typeface="Symbol" pitchFamily="18" charset="2"/>
              </a:rPr>
              <a:t>= 1 dans la majorité des cas) </a:t>
            </a:r>
            <a:endParaRPr lang="fr-CA" sz="2400" dirty="0" smtClean="0">
              <a:sym typeface="Symbol" pitchFamily="18" charset="2"/>
            </a:endParaRPr>
          </a:p>
          <a:p>
            <a:pPr marL="615950" lvl="1">
              <a:lnSpc>
                <a:spcPct val="110000"/>
              </a:lnSpc>
              <a:spcBef>
                <a:spcPts val="600"/>
              </a:spcBef>
            </a:pPr>
            <a:r>
              <a:rPr lang="fr-CA" sz="2400" dirty="0" smtClean="0">
                <a:sym typeface="Symbol" pitchFamily="18" charset="2"/>
              </a:rPr>
              <a:t>À 25</a:t>
            </a:r>
            <a:r>
              <a:rPr lang="fr-CA" sz="2400" baseline="30000" dirty="0" smtClean="0">
                <a:sym typeface="Symbol" pitchFamily="18" charset="2"/>
              </a:rPr>
              <a:t>o</a:t>
            </a:r>
            <a:r>
              <a:rPr lang="fr-CA" sz="2400" dirty="0" smtClean="0">
                <a:sym typeface="Symbol" pitchFamily="18" charset="2"/>
              </a:rPr>
              <a:t>C, </a:t>
            </a:r>
            <a:r>
              <a:rPr lang="fr-CA" sz="2400" i="1" dirty="0" smtClean="0">
                <a:sym typeface="Symbol" pitchFamily="18" charset="2"/>
              </a:rPr>
              <a:t>V</a:t>
            </a:r>
            <a:r>
              <a:rPr lang="fr-CA" sz="2400" i="1" baseline="-25000" dirty="0" smtClean="0">
                <a:sym typeface="Symbol" pitchFamily="18" charset="2"/>
              </a:rPr>
              <a:t>T</a:t>
            </a:r>
            <a:r>
              <a:rPr lang="fr-CA" sz="2400" dirty="0" smtClean="0">
                <a:sym typeface="Symbol" pitchFamily="18" charset="2"/>
              </a:rPr>
              <a:t> ~ 26 mV </a:t>
            </a:r>
            <a:r>
              <a:rPr lang="fr-CA" sz="2400" dirty="0" smtClean="0">
                <a:sym typeface="Symbol"/>
              </a:rPr>
              <a:t> on atteint vite la saturation en polarisation positive</a:t>
            </a:r>
            <a:endParaRPr lang="fr-CA" sz="2400" dirty="0" smtClean="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sz="3000" dirty="0" smtClean="0">
                <a:sym typeface="Symbol" pitchFamily="18" charset="2"/>
              </a:rPr>
              <a:t>Polarisation inverse : </a:t>
            </a:r>
            <a:r>
              <a:rPr lang="fr-CA" sz="3000" i="1" dirty="0" smtClean="0">
                <a:sym typeface="Symbol" pitchFamily="18" charset="2"/>
              </a:rPr>
              <a:t>I</a:t>
            </a:r>
            <a:r>
              <a:rPr lang="fr-CA" sz="3000" dirty="0" smtClean="0">
                <a:sym typeface="Symbol" pitchFamily="18" charset="2"/>
              </a:rPr>
              <a:t> ~ -</a:t>
            </a:r>
            <a:r>
              <a:rPr lang="fr-CA" sz="3000" i="1" dirty="0" smtClean="0">
                <a:sym typeface="Symbol" pitchFamily="18" charset="2"/>
              </a:rPr>
              <a:t>I</a:t>
            </a:r>
            <a:r>
              <a:rPr lang="fr-CA" sz="3000" i="1" baseline="-25000" dirty="0" smtClean="0">
                <a:sym typeface="Symbol" pitchFamily="18" charset="2"/>
              </a:rPr>
              <a:t>s</a:t>
            </a:r>
            <a:endParaRPr lang="fr-CA" sz="3000" i="1" baseline="-25000" dirty="0">
              <a:sym typeface="Symbol" pitchFamily="18" charset="2"/>
            </a:endParaRPr>
          </a:p>
        </p:txBody>
      </p:sp>
      <p:sp>
        <p:nvSpPr>
          <p:cNvPr id="70554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5540" name="Object 4"/>
          <p:cNvGraphicFramePr>
            <a:graphicFrameLocks noChangeAspect="1"/>
          </p:cNvGraphicFramePr>
          <p:nvPr/>
        </p:nvGraphicFramePr>
        <p:xfrm>
          <a:off x="2332038" y="2924175"/>
          <a:ext cx="2725737" cy="1036638"/>
        </p:xfrm>
        <a:graphic>
          <a:graphicData uri="http://schemas.openxmlformats.org/presentationml/2006/ole">
            <p:oleObj spid="_x0000_s1026" name="Equation" r:id="rId4" imgW="965160" imgH="36828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763</Words>
  <Application>Microsoft Office PowerPoint</Application>
  <PresentationFormat>On-screen Show (4:3)</PresentationFormat>
  <Paragraphs>140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Composants à semi-conducteurs</vt:lpstr>
      <vt:lpstr>Matériau semi-conducteur</vt:lpstr>
      <vt:lpstr>Matériau semi-conducteur dopé</vt:lpstr>
      <vt:lpstr>Diode à jonction pn</vt:lpstr>
      <vt:lpstr>Slide 5</vt:lpstr>
      <vt:lpstr>Slide 6</vt:lpstr>
      <vt:lpstr>Slide 7</vt:lpstr>
      <vt:lpstr>Slide 8</vt:lpstr>
      <vt:lpstr>Courant direct et inverse</vt:lpstr>
      <vt:lpstr>Circuit redresseur à diode</vt:lpstr>
      <vt:lpstr>Modèle linéaire de la diode </vt:lpstr>
      <vt:lpstr>Modèle linéaire de la diode </vt:lpstr>
      <vt:lpstr>Slide 13</vt:lpstr>
      <vt:lpstr>Analyse en faible signal AC et DC</vt:lpstr>
      <vt:lpstr>Slide 15</vt:lpstr>
      <vt:lpstr>Slide 16</vt:lpstr>
      <vt:lpstr>Slide 17</vt:lpstr>
      <vt:lpstr>Slide 18</vt:lpstr>
      <vt:lpstr>Régulation de tension</vt:lpstr>
      <vt:lpstr>Regulation de tension</vt:lpstr>
      <vt:lpstr>Démodulateur AM</vt:lpstr>
      <vt:lpstr>Ecrêteur de signal</vt:lpstr>
      <vt:lpstr>Diode de roue libre</vt:lpstr>
    </vt:vector>
  </TitlesOfParts>
  <Company>UQAM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Composants à semi-conducteurs</dc:title>
  <dc:creator>Boukadoum, A. Mounir</dc:creator>
  <cp:lastModifiedBy>Boukadoum, A. Mounir</cp:lastModifiedBy>
  <cp:revision>319</cp:revision>
  <dcterms:created xsi:type="dcterms:W3CDTF">2012-10-29T01:19:14Z</dcterms:created>
  <dcterms:modified xsi:type="dcterms:W3CDTF">2012-11-08T09:56:47Z</dcterms:modified>
</cp:coreProperties>
</file>