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3" r:id="rId2"/>
    <p:sldId id="283" r:id="rId3"/>
    <p:sldId id="258" r:id="rId4"/>
    <p:sldId id="284" r:id="rId5"/>
    <p:sldId id="262" r:id="rId6"/>
    <p:sldId id="264" r:id="rId7"/>
    <p:sldId id="285" r:id="rId8"/>
    <p:sldId id="288" r:id="rId9"/>
    <p:sldId id="265" r:id="rId10"/>
    <p:sldId id="267" r:id="rId11"/>
    <p:sldId id="268" r:id="rId12"/>
    <p:sldId id="269" r:id="rId13"/>
    <p:sldId id="271" r:id="rId14"/>
    <p:sldId id="289" r:id="rId15"/>
    <p:sldId id="290" r:id="rId16"/>
    <p:sldId id="272" r:id="rId17"/>
    <p:sldId id="273" r:id="rId18"/>
    <p:sldId id="291" r:id="rId19"/>
    <p:sldId id="278" r:id="rId20"/>
    <p:sldId id="276" r:id="rId21"/>
    <p:sldId id="279" r:id="rId22"/>
    <p:sldId id="281" r:id="rId23"/>
    <p:sldId id="282" r:id="rId24"/>
    <p:sldId id="29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CF807-E09C-41A9-8C3B-B1785AA4FF32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A7A20-55F3-43B4-B181-F5B953B2F8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ACCB45-5054-4866-80AD-F85555877049}" type="slidenum">
              <a:rPr lang="en-US"/>
              <a:pPr/>
              <a:t>4</a:t>
            </a:fld>
            <a:endParaRPr lang="en-US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A7A20-55F3-43B4-B181-F5B953B2F8A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B227B1-3ECA-4E29-9EBC-B04B42FCF13C}" type="slidenum">
              <a:rPr lang="en-US"/>
              <a:pPr/>
              <a:t>7</a:t>
            </a:fld>
            <a:endParaRPr 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A40A55-CFF9-4D81-BB96-52833EE391B2}" type="slidenum">
              <a:rPr lang="zh-TW" altLang="en-US"/>
              <a:pPr/>
              <a:t>8</a:t>
            </a:fld>
            <a:endParaRPr lang="en-US" altLang="zh-TW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fr-FR"/>
              <a:t>Cours 5: Amplis BJT</a:t>
            </a:r>
          </a:p>
        </p:txBody>
      </p:sp>
      <p:sp>
        <p:nvSpPr>
          <p:cNvPr id="4608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5E95BA-9421-4B4D-81EB-827835502133}" type="slidenum">
              <a:rPr lang="fr-FR"/>
              <a:pPr/>
              <a:t>13</a:t>
            </a:fld>
            <a:endParaRPr lang="fr-FR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AB996-6201-4B98-A5B8-35DCD3D0DD44}" type="slidenum">
              <a:rPr lang="zh-TW" altLang="en-US"/>
              <a:pPr/>
              <a:t>15</a:t>
            </a:fld>
            <a:endParaRPr lang="en-US" altLang="zh-TW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fr-FR"/>
              <a:t>Cours 5: Amplis BJT</a:t>
            </a:r>
          </a:p>
        </p:txBody>
      </p:sp>
      <p:sp>
        <p:nvSpPr>
          <p:cNvPr id="471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17B06E-58FC-4E9C-AFF1-EC794465A37B}" type="slidenum">
              <a:rPr lang="fr-FR"/>
              <a:pPr/>
              <a:t>16</a:t>
            </a:fld>
            <a:endParaRPr lang="fr-FR"/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fr-FR"/>
              <a:t>Cours 5: Amplis BJT</a:t>
            </a:r>
          </a:p>
        </p:txBody>
      </p:sp>
      <p:sp>
        <p:nvSpPr>
          <p:cNvPr id="501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9F8DB8-E522-4475-A7EA-D8712A0D9782}" type="slidenum">
              <a:rPr lang="fr-FR"/>
              <a:pPr/>
              <a:t>17</a:t>
            </a:fld>
            <a:endParaRPr lang="fr-FR"/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05F2FE-659C-4B13-A813-78764D1CB550}" type="slidenum">
              <a:rPr lang="fr-CA">
                <a:latin typeface="Arial" charset="0"/>
              </a:rPr>
              <a:pPr/>
              <a:t>20</a:t>
            </a:fld>
            <a:endParaRPr lang="fr-CA"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88A3-CE63-429F-8B75-837A22CA212C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8CCF-797C-4EB7-A5FC-6C12A7BF1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88A3-CE63-429F-8B75-837A22CA212C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8CCF-797C-4EB7-A5FC-6C12A7BF1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88A3-CE63-429F-8B75-837A22CA212C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8CCF-797C-4EB7-A5FC-6C12A7BF1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Hiver 2004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GPA-325 Introduction à l'électronique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CA"/>
              <a:t>3-</a:t>
            </a:r>
            <a:fld id="{030DA2BA-BD42-40E1-876A-244D0B9E6A49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88A3-CE63-429F-8B75-837A22CA212C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8CCF-797C-4EB7-A5FC-6C12A7BF1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88A3-CE63-429F-8B75-837A22CA212C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8CCF-797C-4EB7-A5FC-6C12A7BF1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88A3-CE63-429F-8B75-837A22CA212C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8CCF-797C-4EB7-A5FC-6C12A7BF1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88A3-CE63-429F-8B75-837A22CA212C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8CCF-797C-4EB7-A5FC-6C12A7BF1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88A3-CE63-429F-8B75-837A22CA212C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8CCF-797C-4EB7-A5FC-6C12A7BF1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88A3-CE63-429F-8B75-837A22CA212C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8CCF-797C-4EB7-A5FC-6C12A7BF1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88A3-CE63-429F-8B75-837A22CA212C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8CCF-797C-4EB7-A5FC-6C12A7BF1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388A3-CE63-429F-8B75-837A22CA212C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8CCF-797C-4EB7-A5FC-6C12A7BF1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388A3-CE63-429F-8B75-837A22CA212C}" type="datetimeFigureOut">
              <a:rPr lang="en-US" smtClean="0"/>
              <a:pPr/>
              <a:t>11/8/2012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98CCF-797C-4EB7-A5FC-6C12A7BF1D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err="1" smtClean="0"/>
              <a:t>Composants</a:t>
            </a:r>
            <a:r>
              <a:rPr lang="en-CA" dirty="0" smtClean="0"/>
              <a:t> à semi-</a:t>
            </a:r>
            <a:r>
              <a:rPr lang="en-CA" dirty="0" err="1" smtClean="0"/>
              <a:t>conducteurs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Transistors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6309320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i="1" dirty="0" smtClean="0">
                <a:solidFill>
                  <a:schemeClr val="bg1">
                    <a:lumMod val="75000"/>
                  </a:schemeClr>
                </a:solidFill>
              </a:rPr>
              <a:t>Adapté de plusieurs sources sur Internet, dont le cours GPA325 de l’ETS</a:t>
            </a:r>
            <a:endParaRPr lang="fr-CA" i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1746" name="AutoShape 2" descr="data:image/jpeg;base64,/9j/4AAQSkZJRgABAQAAAQABAAD/2wCEAAkGBhQSEBQUEhQUFBQVFBQUFBQUFBQUFBQUFhUVFRUUFBQXHCYeFxkjGRQVHy8gIycpLCwsFR4xNTAqNSYrLCkBCQoKDgwOFA8PFywcHRwpLCkpKSwpKSkpKSkpKSwsLCwpKSkpKSkpKSwpKSkpKSksKSkpKSkpKSkpLCwpKSkpKf/AABEIAMIBAwMBIgACEQEDEQH/xAAcAAACAgMBAQAAAAAAAAAAAAAAAQIGAwQFBwj/xABCEAABBAAEAwYDAwoFAwUAAAABAAIDEQQSITEFQVEGEyJhcYEHMpFCobEUIzNSYnKCksHRQ6Lh8PEWstIVU2Nzg//EABgBAQEBAQEAAAAAAAAAAAAAAAABAgME/8QAIREBAQEAAwEAAQUBAAAAAAAAAAERAhIhMfBBUWGh4SL/2gAMAwEAAhEDEQA/APZAmkmu7maYSCkFlQhCaATQEKAtDX3/AKKndreIyPnZhozWYtaRdZnO18R3ygVp5nyWpxXsucLGJWSmwQHV4DZ5tI99PNZXF9tFrznCdqMTGP0hcByeA77zr966mF7fkfpIgermOI98rr/FFyrnaVrkcP7W4eYgB2Vx2a8Zb9Dt9664RBaLQkVUO0iUrSVwO0WtfFY5kYuR7WA7FxAv06rJFOHNDmkOB2IIIPoUE7TtJCoE0k1AkITQJCdJUqEhNKkQiolSUSqqCE0LSJpoCayAJpKSgE0kwooTpCdKCjdrbjxbZAfEAx7SRoCNKrn8t+60eNdo5J2Brw1rQbytvxHldldntxAC6N3k4fQggf5iqhj2uyHIQH0cpcCWjpYHIlRuMTnknp6f3SyD7Qd6hxv7wbXL/KDndCSQXMe4PqiC4mi1utM+bUnceYtxziJ+QULLQ5psEHLZewHdgAtzvW9QbK6EuBppfG4lgoONG2XoBJGbNE/aBI99FYuy3a50Lmwz3kNU4uDsl6AtN6x6ctrKrzJ8pzN1sEEcntOjmnqCP7ri4jEZXZb0slp50dwfIiipfD699zKJKrnYTjJnwbcxt0ZMbr30ALSfYgeysNrccztcfi/aBsVtZ45On2W/vH+g+5LtHxMxsDWmnPvUbhrazV56gfVVGWM6itmuc7yysLy36D71RNk7ZZwcS5zmmw4gluWwQKr5QDR0XT7NXh8W6ASd5GbLXWDfhzt1HOrB9FR8W8+Hw5ibsgnShegH+/uXY7I8RP5TCDzdQJ3FtIo9d9Cg9QtFqIKkFUO0wkmoGEUilIBRSSpSpBUEaSUqSIVESFEqdKLgtIx2hNC0JhMBFJrAE0ICgaaSFFCHmgmEigqfaOQvZqdnDT1/FVjijKeB+xGR5gxtP9Vb+PYXcDnt68lWcVHnjBHzRDJIOfdk/m3+muU+bR1C1y+tcfisSSd65zWkx14e8GXxUXNLQSQR4rym6zMdvRBhLKXARSUHOHgGVxaTV1Jr4mAlg1rMQdKXS/I25w6tQS4dA4inOrbMRpfT3vBjsFmtzDlkLS0ODi01RFjcBws0SCdxzWVOCDIwAkk6klxzOsmySfUnZVLi2L8en6zh7ABWjFz93HqS52w6ucdgAqLOc8tXdWCRzN28j8FjlVet/CLF6TsPPK8edFzSfvC9GzLyz4b3HiWtP245Gn10kr/KV6fmXXh8Y5fVe7VSjvI9tGuNHmSQAL5aWfZcKbFZJ/EfC4OonYh7SBm9zR9+i2O0L7eSbsE162BR8qtVriUpc3n4dj0vcEdPwSowPiJdQOrQRRrNY8Ox8uXW9eazcNY5sjBrmMrHA6E3mad/YrnNxYvx35OYdffr76rrdn4s2IjDcxtwBLyCQ29RQ20tSXR601TWOIWs4atVCAUg1NVTtV8SsJggWuf3sw/woyCQf23bM+8+Syq2UheU9kfjQ/E45mHmhYxsri2NzC62u1LQ/MacDtYrWtF6lnUGS0rSamgCknSSBFQcFkKgQtQQQnSFpEkwhCypphRWnxfi0eGhfNM7KyNtuPPoGtHNxNADmSFEa/HO1WGweT8plEfeEhujnbbkhoNNFjU9V04pmuaHNILXAOaRqCCLBB5ghfMHa3tS/GYl88pyg+FjLsMYPlYOu5JPMknmuzwD4s4vDwtjaYpY2DKwSMJLQOWZjmnTbW1JVfQ5kS7xfPcfxe4gJC8yxkH/AAzE3uwPKvEP5lauFfHEGhiMOR1fA6x692/b+YrUwel8XhzM8wqXi2uY7Mx2VwsDQHfcEHQg8wdCuxwr4gYLFEMZMA91BscgMbiTsBm0J9CfwRxbgrjrH9FrNhLiq4jFAnxRuYb3YQWE+QcQWeln1XPmxwANA6czy+llbmMw0zD8tjaiK08nBawDSdYy06/ZDgNug19wuVlblivcQlfKaYCdwXaDKNjXJg6km/JZOFcGAdVWdCdwANwOtX13OvrZRCHHSqHLp5gcvokzCgPcb31si9rof78lnr61a2+DRmLFQE+HxjnoQ8Flgjf5vqvSGheZcOJkxMDANntJvXK1rsx50Pbn1Xp8drtw+OfJT+10Ra4kC8zT9KJNedAqnhjhTi6wda2FVZH3Fencf4MZmgt+ZvI8/dVD/pTFOIjykRh1gPc3I09RzrfQdUvqOIOFtc8BrS552DSbJ9L289le+zHZQQeN9ZyNh8rB0HU9SulwTs4zDi/mkPzPO58h0Hl+K64ap5AmhY8bixFG+QgkMY55A3Ia0uoeei53Eu1EELsmYyS8oohnf/FWjB5upcTEnE4pxDmDuvssslnLV1VnP8XoAmajy3tf8WcZiA5jSMPHqCyInOfJ8u557UPJUiKJ8lZQdfL7gBuvVMX8F5XTaSM7om9iXNOm+viPmrz2b7AYfCAFrcz+cj9Xe36o8gnVVH+GPw7kjnZiZ2ZclmMO+bMRQdl5VfNeyRtUI4QFlCXPkRJFrBicYyMXI9jB1e5rR9XFZMyyJWhRzJgpihRKkkVRAoQhaEkFCFAivBvit25/KpzBG6oIXEb0JZRoX+bRqG+556e7TA0aNGjR6HkV8s8f7N4iJwEsb2EHxFzSAetOqipRz5YBIBew5+df6KMTA0UP7rLHhWgCi4HejzHtoPdSez/g/fqsqjk5GgSLs8hR5dTopxR7b5ue+nkoRto3X/Km46fh/ZBt8LdU7ASW24DMNSDele9ar3rBdrM1Z4zVAlzNautS3cC9OfTkvK+xWBhfHZYC8bGTKCSbvJbqI5f8q/8ACMK2NodUzNNJI/FGRrrlOvtRXTglWqHGwy6Newk8iad/K7X/AJWccMZ+qPouRFkk0zQSnofzUm3Q78+XVZRgy0+F80BJ2NuZfXTw8+bT/VbtqOnNwqN4pzGO9Wgrn4jsdC75S9n7rrH0dfRWBg0F71r6qYasWq4vCey0UDswtzurl22tUg1YMbj44W55XhjdrJ3PIAbk+Q1WLRsUsU8rWNLnENaNy4gNHqSuSONvlP5phY3kXtuQ+YiumDzeb/ZWgcMZX6eIgkGR571zSDRbHYyNO4Ja0AbeI6JJRsY7tewENhjfMTsayR+udw1HmBXmtV2HxWI+eTK0/Yi/NsroZDb3+1LsYPgrG6kZidSXEuJPVznauPr7ALpNjWvIjjcO7NxxiqHUtAppPUjd3uSuu2KtlkAWtNxGNrspcC79Rvif/I2z9yzeSs3doyrl4zjRbV5Yr27w5pD6Qx2T/MFysTxJ77AbK6xoX/mm+ohac7v4r9FZtFd7RfGyKBxbFh5ZKcW53kRxmjRIrMT70foqBxr4y46awyRsLddIAA6v/scS7QdCFg7V9nJ+8MPdv+cPAyGz4asb7/01pZ+C/CPEyUXM7sdZDR/lGqZf0FN4hxKWchzy552zPJc73J1P+q+gvhDPM7hUQmu2ukZGTuYg7wewtzR5NC5XBfg7DHRle556AZW/3Xo2CwrY2NY0U1oAA6AaBXM9qM7WqVICZWVJIplIqiCSaS0JgITCCshELXmwwcKIBB5EWPoVsoIVlxFP4r8NsFPZMIjd+tF+bPrQ0PuFTeL/AAVeLOHmDv2ZRR/nb/ZewZVEsV2UfN/FewmMw954HkD7TPzjfW26j3C0+A4NxxDSY+8a28wINDzNc+WoX02YrWJmAYCSGtBNWQACa2s89z9VMivN8BweN7gGMY4VdaRGhoB/u9lYsKI4qGWfDnQaW9l+m5F86VkdwmM3bG6+QtR/9JoeB7mjoTmb9HLWxHGEcU2l4efy/Rycvs73qPuW9wThgic4gzAH/DkcHMadNW/Tl1WKfswxzgXwxu1+ZmaJx62GkAg9F32MoAcgK67LNv7qTQsgCAnSxRoca4l3ERcG53khrGDdzzsK3PU1yB9RycD2ffJJ32Kdmk+y0bRjWmjpudlY5W6GqBo0SLANbkWNPcLhY3FvNMGIYc2jzCzxNFHVoBe4OOwPKutKwZZrkcYYvDG3SV40N842EbHq7lsNbLelhcI1jQ1oAAAAA00GgFDlS40ORjQxv5SW1loFkVUNxeR1+Y10UZ8QGi3sko0AJcU4Ndr0BNny1tW6O1Jj2A0Lc4btYC4j1rRvuQsEuLeBbu7hb1kdmcfYENB/iK5omxDmhsbWQsqh4clfu5hZ9mD1WSHgOajKTIeZdeX2YSSR+8T6KYNebiTHEhve4kjQ5nd3CPUNADteVFZYMHM4VpGz9WMd23/L4nfULsw4Rrdh6f6dPZZwFfIOdheENZ/WhlB9a1PuSttmHA2AHos1J0p2o1n4YHWhfWtUxAFnpIq9qMYjUgEp5g1rnO0DQSfQKvt7dYavEXNP7pcK5EOGhBCz29wxYUErj4DtZh535I5PEdgWube+gsUToV1My1gnaiSolyFrEFpIQqrKghO0WsApCg+drd3AepA/Fa8/FoWGnSxtNXTpGNNddTtofooNtFLyDhnxvkDj+UQMc0jw90TG4HXfOXBw2HKqJ12XMx3xkxplcYxFGz7MeQSUKG793HfoEHuKLVC7C9vH4iJxxkmHYbAZTsjzvmzMugNqPqrU3tDhztPF0+cLWDqWmCue7jELd5oh6yM/uojtDhrrv4r/AHwpg6lJqAKkCshppJqCMjLBB2Oi1JsGQ3wAE9HuIaB1po15aaeqzYuFzgMrywgg2ACDv4XA7tN+R8wtOTHlhqdpaP8A3GW6L+PnH/EK/aKsqhmCds6U/uwtEQ+urv8AMFEcOyPDo+7j3zlzM8j/AFlLsw97XRic0gFpBB1BGoI6gjdcvivZ2CckyxZia1321Fch9NedhS7fhGeOOYUR3TzZzO8bLbrQb89Eac6PkpnEyjV0Tfm1LZBQZ+t42t18vvK5cHZqKP8ARgs+Y0Io61A5BgNCrAvmbtTk4YaIuN3hAGeCSsw3c4B+oPQVSznJfG3Fx1jjVGxmsNLJCMpoWI3OIvcffRU4uOwOOUSsLszmZbo5m/MKOunXZa7cMGgBrYroX4iwew7s6Kccz+eWvKdx+7uwrnL8h4JO0+HGb86Dke1jiLIDnVQuqPzDa90/+oGWQ1r3EPDHBoBIzbPq7LdRry51RUcQ+Q/o3MHXOXv/AO1zaRMXkNyvY0g+Kw+QEcwB3jcvrqnXl+T/AE8A4vKQ7LhpMwz5A5wYDlNAOcR4S7lWYaakKYxOIcz9HFG7X5pXPANOo+FgzC8vMc9tCcM0Tz8rw30iLj/mJH3JxYd4Gr3O8+5jH4UnW/rv9Gxxe12LmjwkrpXtNig2IU0W7TNmaXGgReovLtqQfPsFxVsTD3jQ81YF0BbiTqT1J00/v6V2l4cZMNID+qdcoFWKOzvNeWYnAtYRHNTiGtN5MzTmJeC0geJviGvksZnNvf8Al28Dx+Bs7SxlPLmUddHZgAbvUa7UOa9WteV9lOzYmmZIG+Bjmkkiqy04Cr3NDYcl6oxq9HH+XKmApBqkAmU1GPKhSQqqQTSTWBQe3MBfi2BrcxMTaFXXjk/uFW+I4J8bPG0sBBOoI0G+4CsfajiRixz3RkZgxjSCARsDVH+FVvtHxx80TjI4HKwgNGgF7mhz8z0TzGnm8Mle5Hn0SkkFeV3fsOXt16rTcX5gB09KI11KkHnnaMvQewWMPdSsqJrdLc9uj7DtCcwsDawDVjdWuDHUQQ7BV1LQaH2vs9Oiq/w14RJNE97RG4CQt/OAuo5GnRu2zgvR8F2dew3UA56Qi/qusng0mcUGXSTAAaD5XV5/Z8x9VmHGgCLnwYHMCNx/ALvM4a7qz2jba2I8K8fb+jWhS4jbYbHqpgIYFJcqoQhCg0eJYRslW6RhaSWuY4tIJFHyOnUdeq0JMPi2C4po5h+rMwB1VVZ4yAdReo57ruELG/DA8lqYK1Lj+7NyQvgcTq6N5aNydbb3TtmiybNnbY7WH7Q6A5myMq7cO7cNL+cXE46jm3rtS7Bwx5E/VaE/BWONloDv1m2x38zKP/KuQ1tcP4vFNfdvBI+Zv2m89R7jXbVbirmI4CTs662Lg1zmm7BEgqQHzDuZ5m1GGbFxH5mStv5ZLa8DnT2j/uBU60WWksq5UXaJgA75roD1fTor20mZbfrR8l02SBwBBBB2INg+hCgeUdEwAlmTtUBUaUggqDDNEHAg7EUuGex+H5xg+a77iorcRpYDhUcIIjaG3vXkt0BMItLQIRaVoEhAQisiErTWRysT2dgfK6VzAXvADjbheUUNAaugB7LBL2QwrrzQMdmFHMC6xpV5iegXcpFK+G1WB2AwIOmEg0/+Mf1WyzshhBthsOP/AMIv/Fd6kZVeyNXDYFrBTGtaOjQGj6BbIYpAJqWqiGqQCaKWQUnaSaBOdVk6AczyWrgMaZGZ6ppJyb25nJxB2veulLV4u7vXDDg6OGaXqIrrL/GfD6By5nEMcJGm3FmGByU358Q7SmMrUNuxQ1PkFZBZYpg4AtIIOxBBB9CFMLk8Hgk1fIcoIAZCKyxtGwsbu68l1lLMDSTQoIOiB5LAYmuJAOoqxvV6hbSrPAuIk4qVjjeZpIJ6slk8PqGPaPRgWpaOrLgOhHuuPJwIsJMRkgN3cRzRk9XRWL5fRWQopa7fuiqO4hjohtDPVVf5tx8Wt3VW2xdGiAadZrbh7Qz1rhS4i7EcsZddnLTCbqqsk89l3nMvdYJcCx27R9E8VwcV2i73uopIp8OZXtDnPbQDWjO6ng6EkVrRrWhoFi4VFiHZ7xLW+LwDOX2OZOcu8vrsFj7RcPyvacr3tAOgt2UnSxe2lriOEX7bD55v9Veqzl5Zi2uOMZs6CQmyM1NJAIBIykdenNQk4/PH+lwkml6xkvbQs38vQddyFU3sJDckod4m/MflFgl3WxQPrSyYXiGLaQI3vaXMceTmspwADrGrjfno2tqVxF1wvG2PeGU9rjdB7auuVglb9qsYDiU880LZWtplvLg0Akhhb101das7QohhFKYakVNEEk0KqyJpWmsBoQhA0UhNQKk0JoEE0IQJVntx22Zw6Fri3vJHuqOLNlzAavcTRprRzo6kBWVxXkfxL7BYzEYl2Jid3raAbGDlfG0AW1oOjgTZ01OY6K4MvDviNFiXd2c7JZnEvA+aQXUcEDx9mtCTR35k3eOF8KJc2SWswFMYPkhb0b+11cvJPhn2IkfjDNKx7RA4UHtLTnFENykctP8AZXu0Ma3viJsapoQuamhJNQIqlul7vGfuyE+WVxjaSeez5fuV0VD7UY1rcU6vFbDG9oNUXDQ671ZJrp5rUF4QCqr2Z7ZnESGGRmWQAm2klpr1Fg11+5WcFJ7CppJBTaFfiFlWKXBsdu0H1AWxSFNVyp+zkD942+2n4LRl7FxfYL2ehViQr2qORwngncg24vJ5ncAcl0wplJN0BUSpKLkEUkJLasqaSawGnSQUlAUgITUCTQhAIQhQItUTGslJK6ICNSpNCASpNCAtCErQBXnHanC1iXu0buTyBO96nc9BzXoxXA4/2XZiXZnOc0j9WgrJq6p/ZOcNx4LTYexzT60Hfi1eksFrhcD7IxYd+duZzqIt1aXvVDRWFoV+RL6bWqQSpNZDSKLQgVITSRCQUFCoiUimkVYIWhJC0rKpBQBUlmiQQAkmoHaaQTUAEIRagE0k0AhFoCBITSQCEIVCQU0igKUaUrQgjlTpNCAQkUIGkmkgLSJRaFQii0JIBJFpErQihIoVEwpIQs0MJhCFA0IQoBNCEAmhCAQhCgaSSEBzQEIVDUQhCKEFCEQJlJCAKBshCBFCaFRBNCECKEIVESkUIVAhCFVf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48" name="AutoShape 4" descr="data:image/jpeg;base64,/9j/4AAQSkZJRgABAQAAAQABAAD/2wCEAAkGBhQSEBQUEhQUFBQVFBQUFBQUFBQUFBQUFhUVFRUUFBQXHCYeFxkjGRQVHy8gIycpLCwsFR4xNTAqNSYrLCkBCQoKDgwOFA8PFywcHRwpLCkpKSwpKSkpKSkpKSwsLCwpKSkpKSkpKSwpKSkpKSksKSkpKSkpKSkpLCwpKSkpKf/AABEIAMIBAwMBIgACEQEDEQH/xAAcAAACAgMBAQAAAAAAAAAAAAAAAQIGAwQFBwj/xABCEAABBAAEAwYDAwoFAwUAAAABAAIDEQQSITEFQVEGEyJhcYEHMpFCobEUIzNSYnKCksHRQ6Lh8PEWstIVU2Nzg//EABgBAQEBAQEAAAAAAAAAAAAAAAABAgME/8QAIREBAQEAAwEAAQUBAAAAAAAAAAERAhIhMfBBUWGh4SL/2gAMAwEAAhEDEQA/APZAmkmu7maYSCkFlQhCaATQEKAtDX3/AKKndreIyPnZhozWYtaRdZnO18R3ygVp5nyWpxXsucLGJWSmwQHV4DZ5tI99PNZXF9tFrznCdqMTGP0hcByeA77zr966mF7fkfpIgermOI98rr/FFyrnaVrkcP7W4eYgB2Vx2a8Zb9Dt9664RBaLQkVUO0iUrSVwO0WtfFY5kYuR7WA7FxAv06rJFOHNDmkOB2IIIPoUE7TtJCoE0k1AkITQJCdJUqEhNKkQiolSUSqqCE0LSJpoCayAJpKSgE0kwooTpCdKCjdrbjxbZAfEAx7SRoCNKrn8t+60eNdo5J2Brw1rQbytvxHldldntxAC6N3k4fQggf5iqhj2uyHIQH0cpcCWjpYHIlRuMTnknp6f3SyD7Qd6hxv7wbXL/KDndCSQXMe4PqiC4mi1utM+bUnceYtxziJ+QULLQ5psEHLZewHdgAtzvW9QbK6EuBppfG4lgoONG2XoBJGbNE/aBI99FYuy3a50Lmwz3kNU4uDsl6AtN6x6ctrKrzJ8pzN1sEEcntOjmnqCP7ri4jEZXZb0slp50dwfIiipfD699zKJKrnYTjJnwbcxt0ZMbr30ALSfYgeysNrccztcfi/aBsVtZ45On2W/vH+g+5LtHxMxsDWmnPvUbhrazV56gfVVGWM6itmuc7yysLy36D71RNk7ZZwcS5zmmw4gluWwQKr5QDR0XT7NXh8W6ASd5GbLXWDfhzt1HOrB9FR8W8+Hw5ibsgnShegH+/uXY7I8RP5TCDzdQJ3FtIo9d9Cg9QtFqIKkFUO0wkmoGEUilIBRSSpSpBUEaSUqSIVESFEqdKLgtIx2hNC0JhMBFJrAE0ICgaaSFFCHmgmEigqfaOQvZqdnDT1/FVjijKeB+xGR5gxtP9Vb+PYXcDnt68lWcVHnjBHzRDJIOfdk/m3+muU+bR1C1y+tcfisSSd65zWkx14e8GXxUXNLQSQR4rym6zMdvRBhLKXARSUHOHgGVxaTV1Jr4mAlg1rMQdKXS/I25w6tQS4dA4inOrbMRpfT3vBjsFmtzDlkLS0ODi01RFjcBws0SCdxzWVOCDIwAkk6klxzOsmySfUnZVLi2L8en6zh7ABWjFz93HqS52w6ucdgAqLOc8tXdWCRzN28j8FjlVet/CLF6TsPPK8edFzSfvC9GzLyz4b3HiWtP245Gn10kr/KV6fmXXh8Y5fVe7VSjvI9tGuNHmSQAL5aWfZcKbFZJ/EfC4OonYh7SBm9zR9+i2O0L7eSbsE162BR8qtVriUpc3n4dj0vcEdPwSowPiJdQOrQRRrNY8Ox8uXW9eazcNY5sjBrmMrHA6E3mad/YrnNxYvx35OYdffr76rrdn4s2IjDcxtwBLyCQ29RQ20tSXR601TWOIWs4atVCAUg1NVTtV8SsJggWuf3sw/woyCQf23bM+8+Syq2UheU9kfjQ/E45mHmhYxsri2NzC62u1LQ/MacDtYrWtF6lnUGS0rSamgCknSSBFQcFkKgQtQQQnSFpEkwhCypphRWnxfi0eGhfNM7KyNtuPPoGtHNxNADmSFEa/HO1WGweT8plEfeEhujnbbkhoNNFjU9V04pmuaHNILXAOaRqCCLBB5ghfMHa3tS/GYl88pyg+FjLsMYPlYOu5JPMknmuzwD4s4vDwtjaYpY2DKwSMJLQOWZjmnTbW1JVfQ5kS7xfPcfxe4gJC8yxkH/AAzE3uwPKvEP5lauFfHEGhiMOR1fA6x692/b+YrUwel8XhzM8wqXi2uY7Mx2VwsDQHfcEHQg8wdCuxwr4gYLFEMZMA91BscgMbiTsBm0J9CfwRxbgrjrH9FrNhLiq4jFAnxRuYb3YQWE+QcQWeln1XPmxwANA6czy+llbmMw0zD8tjaiK08nBawDSdYy06/ZDgNug19wuVlblivcQlfKaYCdwXaDKNjXJg6km/JZOFcGAdVWdCdwANwOtX13OvrZRCHHSqHLp5gcvokzCgPcb31si9rof78lnr61a2+DRmLFQE+HxjnoQ8Flgjf5vqvSGheZcOJkxMDANntJvXK1rsx50Pbn1Xp8drtw+OfJT+10Ra4kC8zT9KJNedAqnhjhTi6wda2FVZH3Fencf4MZmgt+ZvI8/dVD/pTFOIjykRh1gPc3I09RzrfQdUvqOIOFtc8BrS552DSbJ9L289le+zHZQQeN9ZyNh8rB0HU9SulwTs4zDi/mkPzPO58h0Hl+K64ap5AmhY8bixFG+QgkMY55A3Ia0uoeei53Eu1EELsmYyS8oohnf/FWjB5upcTEnE4pxDmDuvssslnLV1VnP8XoAmajy3tf8WcZiA5jSMPHqCyInOfJ8u557UPJUiKJ8lZQdfL7gBuvVMX8F5XTaSM7om9iXNOm+viPmrz2b7AYfCAFrcz+cj9Xe36o8gnVVH+GPw7kjnZiZ2ZclmMO+bMRQdl5VfNeyRtUI4QFlCXPkRJFrBicYyMXI9jB1e5rR9XFZMyyJWhRzJgpihRKkkVRAoQhaEkFCFAivBvit25/KpzBG6oIXEb0JZRoX+bRqG+556e7TA0aNGjR6HkV8s8f7N4iJwEsb2EHxFzSAetOqipRz5YBIBew5+df6KMTA0UP7rLHhWgCi4HejzHtoPdSez/g/fqsqjk5GgSLs8hR5dTopxR7b5ue+nkoRto3X/Km46fh/ZBt8LdU7ASW24DMNSDele9ar3rBdrM1Z4zVAlzNautS3cC9OfTkvK+xWBhfHZYC8bGTKCSbvJbqI5f8q/8ACMK2NodUzNNJI/FGRrrlOvtRXTglWqHGwy6Newk8iad/K7X/AJWccMZ+qPouRFkk0zQSnofzUm3Q78+XVZRgy0+F80BJ2NuZfXTw8+bT/VbtqOnNwqN4pzGO9Wgrn4jsdC75S9n7rrH0dfRWBg0F71r6qYasWq4vCey0UDswtzurl22tUg1YMbj44W55XhjdrJ3PIAbk+Q1WLRsUsU8rWNLnENaNy4gNHqSuSONvlP5phY3kXtuQ+YiumDzeb/ZWgcMZX6eIgkGR571zSDRbHYyNO4Ja0AbeI6JJRsY7tewENhjfMTsayR+udw1HmBXmtV2HxWI+eTK0/Yi/NsroZDb3+1LsYPgrG6kZidSXEuJPVznauPr7ALpNjWvIjjcO7NxxiqHUtAppPUjd3uSuu2KtlkAWtNxGNrspcC79Rvif/I2z9yzeSs3doyrl4zjRbV5Yr27w5pD6Qx2T/MFysTxJ77AbK6xoX/mm+ohac7v4r9FZtFd7RfGyKBxbFh5ZKcW53kRxmjRIrMT70foqBxr4y46awyRsLddIAA6v/scS7QdCFg7V9nJ+8MPdv+cPAyGz4asb7/01pZ+C/CPEyUXM7sdZDR/lGqZf0FN4hxKWchzy552zPJc73J1P+q+gvhDPM7hUQmu2ukZGTuYg7wewtzR5NC5XBfg7DHRle556AZW/3Xo2CwrY2NY0U1oAA6AaBXM9qM7WqVICZWVJIplIqiCSaS0JgITCCshELXmwwcKIBB5EWPoVsoIVlxFP4r8NsFPZMIjd+tF+bPrQ0PuFTeL/AAVeLOHmDv2ZRR/nb/ZewZVEsV2UfN/FewmMw954HkD7TPzjfW26j3C0+A4NxxDSY+8a28wINDzNc+WoX02YrWJmAYCSGtBNWQACa2s89z9VMivN8BweN7gGMY4VdaRGhoB/u9lYsKI4qGWfDnQaW9l+m5F86VkdwmM3bG6+QtR/9JoeB7mjoTmb9HLWxHGEcU2l4efy/Rycvs73qPuW9wThgic4gzAH/DkcHMadNW/Tl1WKfswxzgXwxu1+ZmaJx62GkAg9F32MoAcgK67LNv7qTQsgCAnSxRoca4l3ERcG53khrGDdzzsK3PU1yB9RycD2ffJJ32Kdmk+y0bRjWmjpudlY5W6GqBo0SLANbkWNPcLhY3FvNMGIYc2jzCzxNFHVoBe4OOwPKutKwZZrkcYYvDG3SV40N842EbHq7lsNbLelhcI1jQ1oAAAAA00GgFDlS40ORjQxv5SW1loFkVUNxeR1+Y10UZ8QGi3sko0AJcU4Ndr0BNny1tW6O1Jj2A0Lc4btYC4j1rRvuQsEuLeBbu7hb1kdmcfYENB/iK5omxDmhsbWQsqh4clfu5hZ9mD1WSHgOajKTIeZdeX2YSSR+8T6KYNebiTHEhve4kjQ5nd3CPUNADteVFZYMHM4VpGz9WMd23/L4nfULsw4Rrdh6f6dPZZwFfIOdheENZ/WhlB9a1PuSttmHA2AHos1J0p2o1n4YHWhfWtUxAFnpIq9qMYjUgEp5g1rnO0DQSfQKvt7dYavEXNP7pcK5EOGhBCz29wxYUErj4DtZh535I5PEdgWube+gsUToV1My1gnaiSolyFrEFpIQqrKghO0WsApCg+drd3AepA/Fa8/FoWGnSxtNXTpGNNddTtofooNtFLyDhnxvkDj+UQMc0jw90TG4HXfOXBw2HKqJ12XMx3xkxplcYxFGz7MeQSUKG793HfoEHuKLVC7C9vH4iJxxkmHYbAZTsjzvmzMugNqPqrU3tDhztPF0+cLWDqWmCue7jELd5oh6yM/uojtDhrrv4r/AHwpg6lJqAKkCshppJqCMjLBB2Oi1JsGQ3wAE9HuIaB1po15aaeqzYuFzgMrywgg2ACDv4XA7tN+R8wtOTHlhqdpaP8A3GW6L+PnH/EK/aKsqhmCds6U/uwtEQ+urv8AMFEcOyPDo+7j3zlzM8j/AFlLsw97XRic0gFpBB1BGoI6gjdcvivZ2CckyxZia1321Fch9NedhS7fhGeOOYUR3TzZzO8bLbrQb89Eac6PkpnEyjV0Tfm1LZBQZ+t42t18vvK5cHZqKP8ARgs+Y0Io61A5BgNCrAvmbtTk4YaIuN3hAGeCSsw3c4B+oPQVSznJfG3Fx1jjVGxmsNLJCMpoWI3OIvcffRU4uOwOOUSsLszmZbo5m/MKOunXZa7cMGgBrYroX4iwew7s6Kccz+eWvKdx+7uwrnL8h4JO0+HGb86Dke1jiLIDnVQuqPzDa90/+oGWQ1r3EPDHBoBIzbPq7LdRry51RUcQ+Q/o3MHXOXv/AO1zaRMXkNyvY0g+Kw+QEcwB3jcvrqnXl+T/AE8A4vKQ7LhpMwz5A5wYDlNAOcR4S7lWYaakKYxOIcz9HFG7X5pXPANOo+FgzC8vMc9tCcM0Tz8rw30iLj/mJH3JxYd4Gr3O8+5jH4UnW/rv9Gxxe12LmjwkrpXtNig2IU0W7TNmaXGgReovLtqQfPsFxVsTD3jQ81YF0BbiTqT1J00/v6V2l4cZMNID+qdcoFWKOzvNeWYnAtYRHNTiGtN5MzTmJeC0geJviGvksZnNvf8Al28Dx+Bs7SxlPLmUddHZgAbvUa7UOa9WteV9lOzYmmZIG+Bjmkkiqy04Cr3NDYcl6oxq9HH+XKmApBqkAmU1GPKhSQqqQTSTWBQe3MBfi2BrcxMTaFXXjk/uFW+I4J8bPG0sBBOoI0G+4CsfajiRixz3RkZgxjSCARsDVH+FVvtHxx80TjI4HKwgNGgF7mhz8z0TzGnm8Mle5Hn0SkkFeV3fsOXt16rTcX5gB09KI11KkHnnaMvQewWMPdSsqJrdLc9uj7DtCcwsDawDVjdWuDHUQQ7BV1LQaH2vs9Oiq/w14RJNE97RG4CQt/OAuo5GnRu2zgvR8F2dew3UA56Qi/qusng0mcUGXSTAAaD5XV5/Z8x9VmHGgCLnwYHMCNx/ALvM4a7qz2jba2I8K8fb+jWhS4jbYbHqpgIYFJcqoQhCg0eJYRslW6RhaSWuY4tIJFHyOnUdeq0JMPi2C4po5h+rMwB1VVZ4yAdReo57ruELG/DA8lqYK1Lj+7NyQvgcTq6N5aNydbb3TtmiybNnbY7WH7Q6A5myMq7cO7cNL+cXE46jm3rtS7Bwx5E/VaE/BWONloDv1m2x38zKP/KuQ1tcP4vFNfdvBI+Zv2m89R7jXbVbirmI4CTs662Lg1zmm7BEgqQHzDuZ5m1GGbFxH5mStv5ZLa8DnT2j/uBU60WWksq5UXaJgA75roD1fTor20mZbfrR8l02SBwBBBB2INg+hCgeUdEwAlmTtUBUaUggqDDNEHAg7EUuGex+H5xg+a77iorcRpYDhUcIIjaG3vXkt0BMItLQIRaVoEhAQisiErTWRysT2dgfK6VzAXvADjbheUUNAaugB7LBL2QwrrzQMdmFHMC6xpV5iegXcpFK+G1WB2AwIOmEg0/+Mf1WyzshhBthsOP/AMIv/Fd6kZVeyNXDYFrBTGtaOjQGj6BbIYpAJqWqiGqQCaKWQUnaSaBOdVk6AczyWrgMaZGZ6ppJyb25nJxB2veulLV4u7vXDDg6OGaXqIrrL/GfD6By5nEMcJGm3FmGByU358Q7SmMrUNuxQ1PkFZBZYpg4AtIIOxBBB9CFMLk8Hgk1fIcoIAZCKyxtGwsbu68l1lLMDSTQoIOiB5LAYmuJAOoqxvV6hbSrPAuIk4qVjjeZpIJ6slk8PqGPaPRgWpaOrLgOhHuuPJwIsJMRkgN3cRzRk9XRWL5fRWQopa7fuiqO4hjohtDPVVf5tx8Wt3VW2xdGiAadZrbh7Qz1rhS4i7EcsZddnLTCbqqsk89l3nMvdYJcCx27R9E8VwcV2i73uopIp8OZXtDnPbQDWjO6ng6EkVrRrWhoFi4VFiHZ7xLW+LwDOX2OZOcu8vrsFj7RcPyvacr3tAOgt2UnSxe2lriOEX7bD55v9Veqzl5Zi2uOMZs6CQmyM1NJAIBIykdenNQk4/PH+lwkml6xkvbQs38vQddyFU3sJDckod4m/MflFgl3WxQPrSyYXiGLaQI3vaXMceTmspwADrGrjfno2tqVxF1wvG2PeGU9rjdB7auuVglb9qsYDiU880LZWtplvLg0Akhhb101das7QohhFKYakVNEEk0KqyJpWmsBoQhA0UhNQKk0JoEE0IQJVntx22Zw6Fri3vJHuqOLNlzAavcTRprRzo6kBWVxXkfxL7BYzEYl2Jid3raAbGDlfG0AW1oOjgTZ01OY6K4MvDviNFiXd2c7JZnEvA+aQXUcEDx9mtCTR35k3eOF8KJc2SWswFMYPkhb0b+11cvJPhn2IkfjDNKx7RA4UHtLTnFENykctP8AZXu0Ma3viJsapoQuamhJNQIqlul7vGfuyE+WVxjaSeez5fuV0VD7UY1rcU6vFbDG9oNUXDQ671ZJrp5rUF4QCqr2Z7ZnESGGRmWQAm2klpr1Fg11+5WcFJ7CppJBTaFfiFlWKXBsdu0H1AWxSFNVyp+zkD942+2n4LRl7FxfYL2ehViQr2qORwngncg24vJ5ncAcl0wplJN0BUSpKLkEUkJLasqaSawGnSQUlAUgITUCTQhAIQhQItUTGslJK6ICNSpNCASpNCAtCErQBXnHanC1iXu0buTyBO96nc9BzXoxXA4/2XZiXZnOc0j9WgrJq6p/ZOcNx4LTYexzT60Hfi1eksFrhcD7IxYd+duZzqIt1aXvVDRWFoV+RL6bWqQSpNZDSKLQgVITSRCQUFCoiUimkVYIWhJC0rKpBQBUlmiQQAkmoHaaQTUAEIRagE0k0AhFoCBITSQCEIVCQU0igKUaUrQgjlTpNCAQkUIGkmkgLSJRaFQii0JIBJFpErQihIoVEwpIQs0MJhCFA0IQoBNCEAmhCAQhCgaSSEBzQEIVDUQhCKEFCEQJlJCAKBshCBFCaFRBNCECKEIVESkUIVAhCFVf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50" name="Picture 6" descr="http://sayal.com/images_c/DEZ-ASSOR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7610" y="3429000"/>
            <a:ext cx="2496277" cy="1872208"/>
          </a:xfrm>
          <a:prstGeom prst="rect">
            <a:avLst/>
          </a:prstGeom>
          <a:noFill/>
        </p:spPr>
      </p:pic>
      <p:pic>
        <p:nvPicPr>
          <p:cNvPr id="9" name="Picture 2" descr="http://eleka.info/arts/en/a03/gfx/tranz_obud__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436271"/>
            <a:ext cx="2378569" cy="1936946"/>
          </a:xfrm>
          <a:prstGeom prst="rect">
            <a:avLst/>
          </a:prstGeom>
          <a:noFill/>
        </p:spPr>
      </p:pic>
      <p:pic>
        <p:nvPicPr>
          <p:cNvPr id="10" name="Picture 4" descr="http://s.eeweb.com/resized/images/remote/http_s.eeweb.com/articles/2011/11/21/penny-chip-1321890274_408_33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725144"/>
            <a:ext cx="1224136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g17_01200"/>
          <p:cNvPicPr>
            <a:picLocks noChangeAspect="1" noChangeArrowheads="1"/>
          </p:cNvPicPr>
          <p:nvPr/>
        </p:nvPicPr>
        <p:blipFill>
          <a:blip r:embed="rId2" cstate="print"/>
          <a:srcRect l="3198" r="4040"/>
          <a:stretch>
            <a:fillRect/>
          </a:stretch>
        </p:blipFill>
        <p:spPr>
          <a:xfrm>
            <a:off x="2915816" y="2060848"/>
            <a:ext cx="6156176" cy="3491369"/>
          </a:xfrm>
          <a:prstGeom prst="rect">
            <a:avLst/>
          </a:prstGeom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003232" cy="847725"/>
          </a:xfrm>
        </p:spPr>
        <p:txBody>
          <a:bodyPr/>
          <a:lstStyle/>
          <a:p>
            <a:r>
              <a:rPr lang="fr-CA" dirty="0" smtClean="0"/>
              <a:t>POLARISATION</a:t>
            </a:r>
            <a:endParaRPr lang="fr-CA" dirty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970784" cy="4853136"/>
          </a:xfrm>
        </p:spPr>
        <p:txBody>
          <a:bodyPr>
            <a:noAutofit/>
          </a:bodyPr>
          <a:lstStyle/>
          <a:p>
            <a:pPr marL="265113" indent="-265113"/>
            <a:r>
              <a:rPr lang="fr-CA" sz="2800" dirty="0" smtClean="0"/>
              <a:t>Permet de fonctionner dans une région d’intérêt</a:t>
            </a:r>
            <a:endParaRPr lang="fr-CA" sz="2800" dirty="0">
              <a:solidFill>
                <a:schemeClr val="hlink"/>
              </a:solidFill>
            </a:endParaRPr>
          </a:p>
          <a:p>
            <a:pPr marL="265113" indent="-265113"/>
            <a:r>
              <a:rPr lang="fr-CA" sz="2800" dirty="0" smtClean="0"/>
              <a:t>Q = point de polarisation                   ou  de     fonctionnement :     relie la   droite de charge  à </a:t>
            </a:r>
            <a:r>
              <a:rPr lang="fr-CA" sz="2800" dirty="0" err="1" smtClean="0"/>
              <a:t>i</a:t>
            </a:r>
            <a:r>
              <a:rPr lang="fr-CA" sz="2800" baseline="-25000" dirty="0" err="1" smtClean="0"/>
              <a:t>B</a:t>
            </a:r>
            <a:r>
              <a:rPr lang="fr-CA" sz="2800" baseline="-25000" dirty="0" smtClean="0"/>
              <a:t> </a:t>
            </a:r>
            <a:r>
              <a:rPr lang="fr-CA" sz="2800" dirty="0" smtClean="0"/>
              <a:t>en   l’absence de signal d`entrée</a:t>
            </a:r>
            <a:endParaRPr lang="fr-CA" sz="2800" dirty="0"/>
          </a:p>
        </p:txBody>
      </p:sp>
      <p:sp>
        <p:nvSpPr>
          <p:cNvPr id="10" name="Rectangle 9"/>
          <p:cNvSpPr/>
          <p:nvPr/>
        </p:nvSpPr>
        <p:spPr>
          <a:xfrm>
            <a:off x="4540457" y="1772816"/>
            <a:ext cx="44960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65125" indent="-365125" algn="ctr">
              <a:buFont typeface="Arial" pitchFamily="34" charset="0"/>
              <a:buChar char="•"/>
            </a:pPr>
            <a:r>
              <a:rPr lang="en-US" altLang="zh-TW" sz="2400" dirty="0" err="1" smtClean="0"/>
              <a:t>Droite</a:t>
            </a:r>
            <a:r>
              <a:rPr lang="en-US" altLang="zh-TW" sz="2400" dirty="0" smtClean="0"/>
              <a:t> de charge : V</a:t>
            </a:r>
            <a:r>
              <a:rPr lang="en-US" altLang="zh-TW" sz="2400" baseline="-25000" dirty="0" smtClean="0"/>
              <a:t>C</a:t>
            </a:r>
            <a:r>
              <a:rPr lang="en-US" altLang="zh-TW" sz="2400" dirty="0" smtClean="0"/>
              <a:t> = V</a:t>
            </a:r>
            <a:r>
              <a:rPr lang="en-US" altLang="zh-TW" sz="2400" baseline="-25000" dirty="0" smtClean="0"/>
              <a:t>CC</a:t>
            </a:r>
            <a:r>
              <a:rPr lang="en-US" altLang="zh-TW" sz="2400" dirty="0" smtClean="0"/>
              <a:t> - I</a:t>
            </a:r>
            <a:r>
              <a:rPr lang="en-US" altLang="zh-TW" sz="2400" baseline="-25000" dirty="0" smtClean="0"/>
              <a:t>C</a:t>
            </a:r>
            <a:r>
              <a:rPr lang="en-US" altLang="zh-TW" sz="2400" dirty="0" smtClean="0"/>
              <a:t>R</a:t>
            </a:r>
            <a:r>
              <a:rPr lang="en-US" altLang="zh-TW" sz="2400" baseline="-25000" dirty="0" smtClean="0"/>
              <a:t>C</a:t>
            </a:r>
            <a:endParaRPr lang="en-US" altLang="zh-TW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259632" y="1556792"/>
            <a:ext cx="4824536" cy="3816424"/>
          </a:xfrm>
          <a:prstGeom prst="rect">
            <a:avLst/>
          </a:prstGeom>
          <a:noFill/>
          <a:ln/>
        </p:spPr>
      </p:pic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332656"/>
            <a:ext cx="8568952" cy="7747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fr-CA" dirty="0" smtClean="0"/>
              <a:t>Polarisation en mode émetteur commun</a:t>
            </a:r>
            <a:endParaRPr lang="fr-CA" dirty="0"/>
          </a:p>
        </p:txBody>
      </p:sp>
      <p:pic>
        <p:nvPicPr>
          <p:cNvPr id="80904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75907" y="2014041"/>
            <a:ext cx="1584325" cy="550863"/>
          </a:xfrm>
          <a:noFill/>
          <a:ln/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077072"/>
            <a:ext cx="2808287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148064" y="4077072"/>
          <a:ext cx="3840427" cy="936104"/>
        </p:xfrm>
        <a:graphic>
          <a:graphicData uri="http://schemas.openxmlformats.org/presentationml/2006/ole">
            <p:oleObj spid="_x0000_s2051" name="Equation" r:id="rId6" imgW="1981080" imgH="482400" progId="Equation.3">
              <p:embed/>
            </p:oleObj>
          </a:graphicData>
        </a:graphic>
      </p:graphicFrame>
      <p:sp>
        <p:nvSpPr>
          <p:cNvPr id="19" name="Rectangle 3"/>
          <p:cNvSpPr txBox="1">
            <a:spLocks noChangeArrowheads="1"/>
          </p:cNvSpPr>
          <p:nvPr/>
        </p:nvSpPr>
        <p:spPr>
          <a:xfrm>
            <a:off x="457200" y="5661249"/>
            <a:ext cx="8435280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C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fr-CA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fr-CA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fait que toute variation de I</a:t>
            </a:r>
            <a:r>
              <a:rPr kumimoji="0" lang="fr-CA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fr-CA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(ou I</a:t>
            </a:r>
            <a:r>
              <a:rPr kumimoji="0" lang="fr-CA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fr-CA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due à  l’effet de </a:t>
            </a:r>
            <a:r>
              <a:rPr kumimoji="0" lang="fr-CA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</a:rPr>
              <a:t>b</a:t>
            </a:r>
            <a:r>
              <a:rPr kumimoji="0" lang="fr-CA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est compensée par une variation équivalente de I</a:t>
            </a:r>
            <a:r>
              <a:rPr kumimoji="0" lang="fr-CA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fr-CA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fr-CA" sz="2800" b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91" name="Picture 7"/>
          <p:cNvPicPr>
            <a:picLocks noGrp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700808"/>
            <a:ext cx="4248274" cy="3312517"/>
          </a:xfrm>
          <a:noFill/>
          <a:ln/>
        </p:spPr>
      </p:pic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147050" cy="12065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CA" sz="3800" dirty="0" smtClean="0"/>
              <a:t>Polarisation par diviseur de tension</a:t>
            </a:r>
            <a:endParaRPr lang="fr-CA" sz="3800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75486" y="1701850"/>
            <a:ext cx="3456954" cy="4895502"/>
          </a:xfrm>
        </p:spPr>
        <p:txBody>
          <a:bodyPr>
            <a:noAutofit/>
          </a:bodyPr>
          <a:lstStyle/>
          <a:p>
            <a:pPr marL="358775" indent="-358775">
              <a:lnSpc>
                <a:spcPct val="80000"/>
              </a:lnSpc>
            </a:pPr>
            <a:r>
              <a:rPr lang="en-CA" dirty="0" smtClean="0"/>
              <a:t>Technique de polarisation </a:t>
            </a:r>
            <a:r>
              <a:rPr lang="en-CA" dirty="0" err="1" smtClean="0"/>
              <a:t>très</a:t>
            </a:r>
            <a:r>
              <a:rPr lang="en-CA" dirty="0" smtClean="0"/>
              <a:t> </a:t>
            </a:r>
            <a:r>
              <a:rPr lang="en-CA" dirty="0" err="1" smtClean="0"/>
              <a:t>pupulaire</a:t>
            </a:r>
            <a:endParaRPr lang="fr-CA" dirty="0">
              <a:cs typeface="Arial" pitchFamily="34" charset="0"/>
            </a:endParaRPr>
          </a:p>
          <a:p>
            <a:pPr marL="358775" indent="-358775">
              <a:lnSpc>
                <a:spcPct val="80000"/>
              </a:lnSpc>
            </a:pPr>
            <a:r>
              <a:rPr lang="fr-CA" dirty="0" smtClean="0">
                <a:cs typeface="Arial" pitchFamily="34" charset="0"/>
              </a:rPr>
              <a:t>Le </a:t>
            </a:r>
            <a:r>
              <a:rPr lang="fr-CA" dirty="0">
                <a:cs typeface="Arial" pitchFamily="34" charset="0"/>
              </a:rPr>
              <a:t>diviseur </a:t>
            </a:r>
            <a:r>
              <a:rPr lang="fr-CA" dirty="0" smtClean="0">
                <a:cs typeface="Arial" pitchFamily="34" charset="0"/>
              </a:rPr>
              <a:t>formé parR</a:t>
            </a:r>
            <a:r>
              <a:rPr lang="fr-CA" baseline="-25000" dirty="0" smtClean="0">
                <a:cs typeface="Arial" pitchFamily="34" charset="0"/>
              </a:rPr>
              <a:t>1</a:t>
            </a:r>
            <a:r>
              <a:rPr lang="fr-CA" dirty="0" smtClean="0">
                <a:cs typeface="Arial" pitchFamily="34" charset="0"/>
              </a:rPr>
              <a:t> et R</a:t>
            </a:r>
            <a:r>
              <a:rPr lang="fr-CA" baseline="-25000" dirty="0" smtClean="0">
                <a:cs typeface="Arial" pitchFamily="34" charset="0"/>
              </a:rPr>
              <a:t>2</a:t>
            </a:r>
            <a:r>
              <a:rPr lang="fr-CA" dirty="0" smtClean="0">
                <a:cs typeface="Arial" pitchFamily="34" charset="0"/>
              </a:rPr>
              <a:t> fixe V</a:t>
            </a:r>
            <a:r>
              <a:rPr lang="fr-CA" baseline="-15000" dirty="0" smtClean="0">
                <a:cs typeface="Arial" pitchFamily="34" charset="0"/>
              </a:rPr>
              <a:t>B</a:t>
            </a:r>
            <a:r>
              <a:rPr lang="fr-CA" dirty="0" smtClean="0">
                <a:cs typeface="Arial" pitchFamily="34" charset="0"/>
              </a:rPr>
              <a:t> </a:t>
            </a:r>
            <a:endParaRPr lang="fr-CA" dirty="0">
              <a:cs typeface="Arial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55650" y="5301208"/>
            <a:ext cx="3771900" cy="148478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TW" sz="2800" dirty="0" smtClean="0"/>
              <a:t>V</a:t>
            </a:r>
            <a:r>
              <a:rPr lang="en-US" altLang="zh-TW" sz="2800" baseline="-25000" dirty="0" smtClean="0"/>
              <a:t>B</a:t>
            </a:r>
            <a:r>
              <a:rPr lang="en-US" altLang="zh-TW" sz="2800" dirty="0" smtClean="0"/>
              <a:t> = V</a:t>
            </a:r>
            <a:r>
              <a:rPr lang="en-US" altLang="zh-TW" sz="2800" baseline="-25000" dirty="0" smtClean="0"/>
              <a:t>E</a:t>
            </a:r>
            <a:r>
              <a:rPr lang="en-US" altLang="zh-TW" sz="2800" dirty="0" smtClean="0"/>
              <a:t> + V</a:t>
            </a:r>
            <a:r>
              <a:rPr lang="en-US" altLang="zh-TW" sz="2800" baseline="-25000" dirty="0" smtClean="0"/>
              <a:t>BE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TW" sz="2800" dirty="0" smtClean="0">
                <a:sym typeface="Symbol" pitchFamily="18" charset="2"/>
              </a:rPr>
              <a:t>V</a:t>
            </a:r>
            <a:r>
              <a:rPr lang="en-US" altLang="zh-TW" sz="2800" baseline="-25000" dirty="0" smtClean="0">
                <a:sym typeface="Symbol" pitchFamily="18" charset="2"/>
              </a:rPr>
              <a:t>B</a:t>
            </a:r>
            <a:r>
              <a:rPr lang="en-US" altLang="zh-TW" sz="2800" dirty="0" smtClean="0">
                <a:sym typeface="Symbol" pitchFamily="18" charset="2"/>
              </a:rPr>
              <a:t> </a:t>
            </a:r>
            <a:r>
              <a:rPr lang="en-US" altLang="zh-TW" sz="2800" dirty="0">
                <a:sym typeface="Symbol" pitchFamily="18" charset="2"/>
              </a:rPr>
              <a:t> V</a:t>
            </a:r>
            <a:r>
              <a:rPr lang="en-US" altLang="zh-TW" sz="2800" baseline="-25000" dirty="0">
                <a:sym typeface="Symbol" pitchFamily="18" charset="2"/>
              </a:rPr>
              <a:t>CC</a:t>
            </a:r>
            <a:r>
              <a:rPr lang="en-US" altLang="zh-TW" sz="2800" dirty="0">
                <a:sym typeface="Symbol" pitchFamily="18" charset="2"/>
              </a:rPr>
              <a:t>R</a:t>
            </a:r>
            <a:r>
              <a:rPr lang="en-US" altLang="zh-TW" sz="2800" baseline="-25000" dirty="0">
                <a:sym typeface="Symbol" pitchFamily="18" charset="2"/>
              </a:rPr>
              <a:t>2</a:t>
            </a:r>
            <a:r>
              <a:rPr lang="en-US" altLang="zh-TW" sz="2800" dirty="0">
                <a:sym typeface="Symbol" pitchFamily="18" charset="2"/>
              </a:rPr>
              <a:t>/(R</a:t>
            </a:r>
            <a:r>
              <a:rPr lang="en-US" altLang="zh-TW" sz="2800" baseline="-25000" dirty="0">
                <a:sym typeface="Symbol" pitchFamily="18" charset="2"/>
              </a:rPr>
              <a:t>1</a:t>
            </a:r>
            <a:r>
              <a:rPr lang="en-US" altLang="zh-TW" sz="2800" dirty="0">
                <a:sym typeface="Symbol" pitchFamily="18" charset="2"/>
              </a:rPr>
              <a:t>+R</a:t>
            </a:r>
            <a:r>
              <a:rPr lang="en-US" altLang="zh-TW" sz="2800" baseline="-25000" dirty="0">
                <a:sym typeface="Symbol" pitchFamily="18" charset="2"/>
              </a:rPr>
              <a:t>2</a:t>
            </a:r>
            <a:r>
              <a:rPr lang="en-US" altLang="zh-TW" sz="2800" dirty="0" smtClean="0">
                <a:sym typeface="Symbol" pitchFamily="18" charset="2"/>
              </a:rPr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</a:t>
            </a:r>
            <a:r>
              <a:rPr kumimoji="0" lang="en-US" altLang="zh-TW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TW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 R</a:t>
            </a:r>
            <a:r>
              <a:rPr kumimoji="0" lang="en-US" altLang="zh-TW" sz="28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Symbol" pitchFamily="18" charset="2"/>
              </a:rPr>
              <a:t>E</a:t>
            </a:r>
            <a:endParaRPr kumimoji="0" lang="zh-TW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Symbol" pitchFamily="18" charset="2"/>
            </a:endParaRPr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419872" y="2014041"/>
            <a:ext cx="1584325" cy="550863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>
          <a:xfrm>
            <a:off x="519113" y="349250"/>
            <a:ext cx="8229600" cy="703263"/>
          </a:xfrm>
        </p:spPr>
        <p:txBody>
          <a:bodyPr/>
          <a:lstStyle/>
          <a:p>
            <a:pPr eaLnBrk="1" hangingPunct="1"/>
            <a:r>
              <a:rPr lang="fr-CA" sz="3800" smtClean="0"/>
              <a:t>AMPLIFICATEUR À TRANSISTOR</a:t>
            </a:r>
          </a:p>
        </p:txBody>
      </p:sp>
      <p:grpSp>
        <p:nvGrpSpPr>
          <p:cNvPr id="169" name="Group 168"/>
          <p:cNvGrpSpPr/>
          <p:nvPr/>
        </p:nvGrpSpPr>
        <p:grpSpPr>
          <a:xfrm>
            <a:off x="1259633" y="1268760"/>
            <a:ext cx="6264696" cy="3888432"/>
            <a:chOff x="527050" y="1484784"/>
            <a:chExt cx="7350125" cy="4555654"/>
          </a:xfrm>
        </p:grpSpPr>
        <p:sp>
          <p:nvSpPr>
            <p:cNvPr id="8198" name="Text Box 50"/>
            <p:cNvSpPr txBox="1">
              <a:spLocks noChangeArrowheads="1"/>
            </p:cNvSpPr>
            <p:nvPr/>
          </p:nvSpPr>
          <p:spPr bwMode="auto">
            <a:xfrm>
              <a:off x="4814937" y="1484784"/>
              <a:ext cx="7651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b="1" dirty="0">
                  <a:solidFill>
                    <a:srgbClr val="FF0000"/>
                  </a:solidFill>
                  <a:latin typeface="Times New Roman" pitchFamily="18" charset="0"/>
                </a:rPr>
                <a:t>+10 V</a:t>
              </a:r>
            </a:p>
          </p:txBody>
        </p:sp>
        <p:sp>
          <p:nvSpPr>
            <p:cNvPr id="8199" name="Text Box 51"/>
            <p:cNvSpPr txBox="1">
              <a:spLocks noChangeArrowheads="1"/>
            </p:cNvSpPr>
            <p:nvPr/>
          </p:nvSpPr>
          <p:spPr bwMode="auto">
            <a:xfrm>
              <a:off x="4979988" y="4878388"/>
              <a:ext cx="658812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b="1">
                  <a:solidFill>
                    <a:srgbClr val="FF0000"/>
                  </a:solidFill>
                  <a:latin typeface="Times New Roman" pitchFamily="18" charset="0"/>
                </a:rPr>
                <a:t>1 k</a:t>
              </a:r>
              <a:r>
                <a:rPr lang="en-US" sz="1800" b="1">
                  <a:solidFill>
                    <a:srgbClr val="FF0000"/>
                  </a:solidFill>
                  <a:latin typeface="Symbol" pitchFamily="18" charset="2"/>
                </a:rPr>
                <a:t>W</a:t>
              </a:r>
              <a:endParaRPr lang="en-US" sz="18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8200" name="Text Box 100"/>
            <p:cNvSpPr txBox="1">
              <a:spLocks noChangeArrowheads="1"/>
            </p:cNvSpPr>
            <p:nvPr/>
          </p:nvSpPr>
          <p:spPr bwMode="auto">
            <a:xfrm>
              <a:off x="2511425" y="2630488"/>
              <a:ext cx="77311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b="1">
                  <a:solidFill>
                    <a:srgbClr val="FF0000"/>
                  </a:solidFill>
                  <a:latin typeface="Times New Roman" pitchFamily="18" charset="0"/>
                </a:rPr>
                <a:t>10 k</a:t>
              </a:r>
              <a:r>
                <a:rPr lang="en-US" sz="1800" b="1">
                  <a:solidFill>
                    <a:srgbClr val="FF0000"/>
                  </a:solidFill>
                  <a:latin typeface="Symbol" pitchFamily="18" charset="2"/>
                </a:rPr>
                <a:t>W</a:t>
              </a:r>
              <a:endParaRPr lang="en-US" sz="18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8201" name="Text Box 101"/>
            <p:cNvSpPr txBox="1">
              <a:spLocks noChangeArrowheads="1"/>
            </p:cNvSpPr>
            <p:nvPr/>
          </p:nvSpPr>
          <p:spPr bwMode="auto">
            <a:xfrm>
              <a:off x="2455863" y="4879975"/>
              <a:ext cx="83026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b="1">
                  <a:solidFill>
                    <a:srgbClr val="FF0000"/>
                  </a:solidFill>
                  <a:latin typeface="Times New Roman" pitchFamily="18" charset="0"/>
                </a:rPr>
                <a:t>2,2 k</a:t>
              </a:r>
              <a:r>
                <a:rPr lang="en-US" sz="1800" b="1">
                  <a:solidFill>
                    <a:srgbClr val="FF0000"/>
                  </a:solidFill>
                  <a:latin typeface="Symbol" pitchFamily="18" charset="2"/>
                </a:rPr>
                <a:t>W</a:t>
              </a:r>
              <a:endParaRPr lang="en-US" sz="18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8202" name="Text Box 102"/>
            <p:cNvSpPr txBox="1">
              <a:spLocks noChangeArrowheads="1"/>
            </p:cNvSpPr>
            <p:nvPr/>
          </p:nvSpPr>
          <p:spPr bwMode="auto">
            <a:xfrm>
              <a:off x="3741738" y="2247900"/>
              <a:ext cx="83026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b="1">
                  <a:solidFill>
                    <a:srgbClr val="FF0000"/>
                  </a:solidFill>
                  <a:latin typeface="Times New Roman" pitchFamily="18" charset="0"/>
                </a:rPr>
                <a:t>3,6 k</a:t>
              </a:r>
              <a:r>
                <a:rPr lang="en-US" sz="1800" b="1">
                  <a:solidFill>
                    <a:srgbClr val="FF0000"/>
                  </a:solidFill>
                  <a:latin typeface="Symbol" pitchFamily="18" charset="2"/>
                </a:rPr>
                <a:t>W</a:t>
              </a:r>
              <a:endParaRPr lang="en-US" sz="18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8203" name="Text Box 137"/>
            <p:cNvSpPr txBox="1">
              <a:spLocks noChangeArrowheads="1"/>
            </p:cNvSpPr>
            <p:nvPr/>
          </p:nvSpPr>
          <p:spPr bwMode="auto">
            <a:xfrm>
              <a:off x="6977063" y="3790950"/>
              <a:ext cx="88741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b="1">
                  <a:solidFill>
                    <a:srgbClr val="FF0000"/>
                  </a:solidFill>
                  <a:latin typeface="Times New Roman" pitchFamily="18" charset="0"/>
                </a:rPr>
                <a:t>100 k</a:t>
              </a:r>
              <a:r>
                <a:rPr lang="en-US" sz="1800" b="1">
                  <a:solidFill>
                    <a:srgbClr val="FF0000"/>
                  </a:solidFill>
                  <a:latin typeface="Symbol" pitchFamily="18" charset="2"/>
                </a:rPr>
                <a:t>W</a:t>
              </a:r>
              <a:endParaRPr lang="en-US" sz="18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8204" name="Text Box 138"/>
            <p:cNvSpPr txBox="1">
              <a:spLocks noChangeArrowheads="1"/>
            </p:cNvSpPr>
            <p:nvPr/>
          </p:nvSpPr>
          <p:spPr bwMode="auto">
            <a:xfrm>
              <a:off x="527050" y="4494213"/>
              <a:ext cx="93821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b="1">
                  <a:solidFill>
                    <a:srgbClr val="FF0000"/>
                  </a:solidFill>
                  <a:latin typeface="Times New Roman" pitchFamily="18" charset="0"/>
                </a:rPr>
                <a:t>100  </a:t>
              </a:r>
              <a:r>
                <a:rPr lang="en-US" sz="1800" b="1">
                  <a:solidFill>
                    <a:srgbClr val="FF0000"/>
                  </a:solidFill>
                  <a:latin typeface="Symbol" pitchFamily="18" charset="2"/>
                </a:rPr>
                <a:t>m</a:t>
              </a:r>
              <a:r>
                <a:rPr lang="en-US" sz="1800" b="1">
                  <a:solidFill>
                    <a:srgbClr val="FF0000"/>
                  </a:solidFill>
                  <a:latin typeface="Times New Roman" pitchFamily="18" charset="0"/>
                </a:rPr>
                <a:t>V</a:t>
              </a:r>
            </a:p>
          </p:txBody>
        </p:sp>
        <p:grpSp>
          <p:nvGrpSpPr>
            <p:cNvPr id="2" name="Group 194"/>
            <p:cNvGrpSpPr>
              <a:grpSpLocks/>
            </p:cNvGrpSpPr>
            <p:nvPr/>
          </p:nvGrpSpPr>
          <p:grpSpPr bwMode="auto">
            <a:xfrm>
              <a:off x="4859338" y="2087563"/>
              <a:ext cx="1890712" cy="762000"/>
              <a:chOff x="3159" y="1315"/>
              <a:chExt cx="1191" cy="480"/>
            </a:xfrm>
          </p:grpSpPr>
          <p:sp>
            <p:nvSpPr>
              <p:cNvPr id="8348" name="Text Box 140"/>
              <p:cNvSpPr txBox="1">
                <a:spLocks noChangeArrowheads="1"/>
              </p:cNvSpPr>
              <p:nvPr/>
            </p:nvSpPr>
            <p:spPr bwMode="auto">
              <a:xfrm>
                <a:off x="3159" y="1457"/>
                <a:ext cx="589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>
                    <a:solidFill>
                      <a:schemeClr val="tx1"/>
                    </a:solidFill>
                    <a:latin typeface="Times New Roman" pitchFamily="18" charset="0"/>
                  </a:rPr>
                  <a:t>+6,04 V</a:t>
                </a:r>
              </a:p>
            </p:txBody>
          </p:sp>
          <p:grpSp>
            <p:nvGrpSpPr>
              <p:cNvPr id="3" name="Group 141"/>
              <p:cNvGrpSpPr>
                <a:grpSpLocks/>
              </p:cNvGrpSpPr>
              <p:nvPr/>
            </p:nvGrpSpPr>
            <p:grpSpPr bwMode="auto">
              <a:xfrm>
                <a:off x="3774" y="1315"/>
                <a:ext cx="576" cy="480"/>
                <a:chOff x="3408" y="960"/>
                <a:chExt cx="576" cy="480"/>
              </a:xfrm>
            </p:grpSpPr>
            <p:grpSp>
              <p:nvGrpSpPr>
                <p:cNvPr id="4" name="Group 142"/>
                <p:cNvGrpSpPr>
                  <a:grpSpLocks/>
                </p:cNvGrpSpPr>
                <p:nvPr/>
              </p:nvGrpSpPr>
              <p:grpSpPr bwMode="auto">
                <a:xfrm flipV="1">
                  <a:off x="3456" y="960"/>
                  <a:ext cx="480" cy="480"/>
                  <a:chOff x="782" y="499"/>
                  <a:chExt cx="2085" cy="926"/>
                </a:xfrm>
              </p:grpSpPr>
              <p:grpSp>
                <p:nvGrpSpPr>
                  <p:cNvPr id="5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782" y="506"/>
                    <a:ext cx="700" cy="919"/>
                    <a:chOff x="782" y="506"/>
                    <a:chExt cx="700" cy="919"/>
                  </a:xfrm>
                </p:grpSpPr>
                <p:sp>
                  <p:nvSpPr>
                    <p:cNvPr id="8359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782" y="506"/>
                      <a:ext cx="353" cy="471"/>
                    </a:xfrm>
                    <a:custGeom>
                      <a:avLst/>
                      <a:gdLst>
                        <a:gd name="T0" fmla="*/ 1066 w 1066"/>
                        <a:gd name="T1" fmla="*/ 1065 h 1065"/>
                        <a:gd name="T2" fmla="*/ 766 w 1066"/>
                        <a:gd name="T3" fmla="*/ 279 h 1065"/>
                        <a:gd name="T4" fmla="*/ 538 w 1066"/>
                        <a:gd name="T5" fmla="*/ 10 h 1065"/>
                        <a:gd name="T6" fmla="*/ 321 w 1066"/>
                        <a:gd name="T7" fmla="*/ 217 h 1065"/>
                        <a:gd name="T8" fmla="*/ 0 w 1066"/>
                        <a:gd name="T9" fmla="*/ 1065 h 10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66"/>
                        <a:gd name="T16" fmla="*/ 0 h 1065"/>
                        <a:gd name="T17" fmla="*/ 1066 w 1066"/>
                        <a:gd name="T18" fmla="*/ 1065 h 10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66" h="1065">
                          <a:moveTo>
                            <a:pt x="1066" y="1065"/>
                          </a:moveTo>
                          <a:cubicBezTo>
                            <a:pt x="1016" y="934"/>
                            <a:pt x="854" y="455"/>
                            <a:pt x="766" y="279"/>
                          </a:cubicBezTo>
                          <a:cubicBezTo>
                            <a:pt x="678" y="103"/>
                            <a:pt x="612" y="20"/>
                            <a:pt x="538" y="10"/>
                          </a:cubicBezTo>
                          <a:cubicBezTo>
                            <a:pt x="464" y="0"/>
                            <a:pt x="411" y="41"/>
                            <a:pt x="321" y="217"/>
                          </a:cubicBezTo>
                          <a:cubicBezTo>
                            <a:pt x="231" y="393"/>
                            <a:pt x="67" y="888"/>
                            <a:pt x="0" y="1065"/>
                          </a:cubicBezTo>
                        </a:path>
                      </a:pathLst>
                    </a:custGeom>
                    <a:noFill/>
                    <a:ln w="38100" cmpd="sng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60" name="Freeform 145"/>
                    <p:cNvSpPr>
                      <a:spLocks/>
                    </p:cNvSpPr>
                    <p:nvPr/>
                  </p:nvSpPr>
                  <p:spPr bwMode="auto">
                    <a:xfrm flipV="1">
                      <a:off x="1129" y="954"/>
                      <a:ext cx="353" cy="471"/>
                    </a:xfrm>
                    <a:custGeom>
                      <a:avLst/>
                      <a:gdLst>
                        <a:gd name="T0" fmla="*/ 1066 w 1066"/>
                        <a:gd name="T1" fmla="*/ 1065 h 1065"/>
                        <a:gd name="T2" fmla="*/ 766 w 1066"/>
                        <a:gd name="T3" fmla="*/ 279 h 1065"/>
                        <a:gd name="T4" fmla="*/ 538 w 1066"/>
                        <a:gd name="T5" fmla="*/ 10 h 1065"/>
                        <a:gd name="T6" fmla="*/ 321 w 1066"/>
                        <a:gd name="T7" fmla="*/ 217 h 1065"/>
                        <a:gd name="T8" fmla="*/ 0 w 1066"/>
                        <a:gd name="T9" fmla="*/ 1065 h 10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66"/>
                        <a:gd name="T16" fmla="*/ 0 h 1065"/>
                        <a:gd name="T17" fmla="*/ 1066 w 1066"/>
                        <a:gd name="T18" fmla="*/ 1065 h 10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66" h="1065">
                          <a:moveTo>
                            <a:pt x="1066" y="1065"/>
                          </a:moveTo>
                          <a:cubicBezTo>
                            <a:pt x="1016" y="934"/>
                            <a:pt x="854" y="455"/>
                            <a:pt x="766" y="279"/>
                          </a:cubicBezTo>
                          <a:cubicBezTo>
                            <a:pt x="678" y="103"/>
                            <a:pt x="612" y="20"/>
                            <a:pt x="538" y="10"/>
                          </a:cubicBezTo>
                          <a:cubicBezTo>
                            <a:pt x="464" y="0"/>
                            <a:pt x="411" y="41"/>
                            <a:pt x="321" y="217"/>
                          </a:cubicBezTo>
                          <a:cubicBezTo>
                            <a:pt x="231" y="393"/>
                            <a:pt x="67" y="888"/>
                            <a:pt x="0" y="1065"/>
                          </a:cubicBezTo>
                        </a:path>
                      </a:pathLst>
                    </a:custGeom>
                    <a:noFill/>
                    <a:ln w="38100" cmpd="sng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" name="Group 146"/>
                  <p:cNvGrpSpPr>
                    <a:grpSpLocks/>
                  </p:cNvGrpSpPr>
                  <p:nvPr/>
                </p:nvGrpSpPr>
                <p:grpSpPr bwMode="auto">
                  <a:xfrm>
                    <a:off x="1477" y="499"/>
                    <a:ext cx="700" cy="919"/>
                    <a:chOff x="782" y="506"/>
                    <a:chExt cx="700" cy="919"/>
                  </a:xfrm>
                </p:grpSpPr>
                <p:sp>
                  <p:nvSpPr>
                    <p:cNvPr id="8357" name="Freeform 147"/>
                    <p:cNvSpPr>
                      <a:spLocks/>
                    </p:cNvSpPr>
                    <p:nvPr/>
                  </p:nvSpPr>
                  <p:spPr bwMode="auto">
                    <a:xfrm>
                      <a:off x="782" y="506"/>
                      <a:ext cx="353" cy="471"/>
                    </a:xfrm>
                    <a:custGeom>
                      <a:avLst/>
                      <a:gdLst>
                        <a:gd name="T0" fmla="*/ 1066 w 1066"/>
                        <a:gd name="T1" fmla="*/ 1065 h 1065"/>
                        <a:gd name="T2" fmla="*/ 766 w 1066"/>
                        <a:gd name="T3" fmla="*/ 279 h 1065"/>
                        <a:gd name="T4" fmla="*/ 538 w 1066"/>
                        <a:gd name="T5" fmla="*/ 10 h 1065"/>
                        <a:gd name="T6" fmla="*/ 321 w 1066"/>
                        <a:gd name="T7" fmla="*/ 217 h 1065"/>
                        <a:gd name="T8" fmla="*/ 0 w 1066"/>
                        <a:gd name="T9" fmla="*/ 1065 h 10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66"/>
                        <a:gd name="T16" fmla="*/ 0 h 1065"/>
                        <a:gd name="T17" fmla="*/ 1066 w 1066"/>
                        <a:gd name="T18" fmla="*/ 1065 h 10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66" h="1065">
                          <a:moveTo>
                            <a:pt x="1066" y="1065"/>
                          </a:moveTo>
                          <a:cubicBezTo>
                            <a:pt x="1016" y="934"/>
                            <a:pt x="854" y="455"/>
                            <a:pt x="766" y="279"/>
                          </a:cubicBezTo>
                          <a:cubicBezTo>
                            <a:pt x="678" y="103"/>
                            <a:pt x="612" y="20"/>
                            <a:pt x="538" y="10"/>
                          </a:cubicBezTo>
                          <a:cubicBezTo>
                            <a:pt x="464" y="0"/>
                            <a:pt x="411" y="41"/>
                            <a:pt x="321" y="217"/>
                          </a:cubicBezTo>
                          <a:cubicBezTo>
                            <a:pt x="231" y="393"/>
                            <a:pt x="67" y="888"/>
                            <a:pt x="0" y="1065"/>
                          </a:cubicBezTo>
                        </a:path>
                      </a:pathLst>
                    </a:custGeom>
                    <a:noFill/>
                    <a:ln w="38100" cmpd="sng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58" name="Freeform 148"/>
                    <p:cNvSpPr>
                      <a:spLocks/>
                    </p:cNvSpPr>
                    <p:nvPr/>
                  </p:nvSpPr>
                  <p:spPr bwMode="auto">
                    <a:xfrm flipV="1">
                      <a:off x="1129" y="954"/>
                      <a:ext cx="353" cy="471"/>
                    </a:xfrm>
                    <a:custGeom>
                      <a:avLst/>
                      <a:gdLst>
                        <a:gd name="T0" fmla="*/ 1066 w 1066"/>
                        <a:gd name="T1" fmla="*/ 1065 h 1065"/>
                        <a:gd name="T2" fmla="*/ 766 w 1066"/>
                        <a:gd name="T3" fmla="*/ 279 h 1065"/>
                        <a:gd name="T4" fmla="*/ 538 w 1066"/>
                        <a:gd name="T5" fmla="*/ 10 h 1065"/>
                        <a:gd name="T6" fmla="*/ 321 w 1066"/>
                        <a:gd name="T7" fmla="*/ 217 h 1065"/>
                        <a:gd name="T8" fmla="*/ 0 w 1066"/>
                        <a:gd name="T9" fmla="*/ 1065 h 10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66"/>
                        <a:gd name="T16" fmla="*/ 0 h 1065"/>
                        <a:gd name="T17" fmla="*/ 1066 w 1066"/>
                        <a:gd name="T18" fmla="*/ 1065 h 10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66" h="1065">
                          <a:moveTo>
                            <a:pt x="1066" y="1065"/>
                          </a:moveTo>
                          <a:cubicBezTo>
                            <a:pt x="1016" y="934"/>
                            <a:pt x="854" y="455"/>
                            <a:pt x="766" y="279"/>
                          </a:cubicBezTo>
                          <a:cubicBezTo>
                            <a:pt x="678" y="103"/>
                            <a:pt x="612" y="20"/>
                            <a:pt x="538" y="10"/>
                          </a:cubicBezTo>
                          <a:cubicBezTo>
                            <a:pt x="464" y="0"/>
                            <a:pt x="411" y="41"/>
                            <a:pt x="321" y="217"/>
                          </a:cubicBezTo>
                          <a:cubicBezTo>
                            <a:pt x="231" y="393"/>
                            <a:pt x="67" y="888"/>
                            <a:pt x="0" y="1065"/>
                          </a:cubicBezTo>
                        </a:path>
                      </a:pathLst>
                    </a:custGeom>
                    <a:noFill/>
                    <a:ln w="38100" cmpd="sng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2167" y="505"/>
                    <a:ext cx="700" cy="919"/>
                    <a:chOff x="782" y="506"/>
                    <a:chExt cx="700" cy="919"/>
                  </a:xfrm>
                </p:grpSpPr>
                <p:sp>
                  <p:nvSpPr>
                    <p:cNvPr id="8355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782" y="506"/>
                      <a:ext cx="353" cy="471"/>
                    </a:xfrm>
                    <a:custGeom>
                      <a:avLst/>
                      <a:gdLst>
                        <a:gd name="T0" fmla="*/ 1066 w 1066"/>
                        <a:gd name="T1" fmla="*/ 1065 h 1065"/>
                        <a:gd name="T2" fmla="*/ 766 w 1066"/>
                        <a:gd name="T3" fmla="*/ 279 h 1065"/>
                        <a:gd name="T4" fmla="*/ 538 w 1066"/>
                        <a:gd name="T5" fmla="*/ 10 h 1065"/>
                        <a:gd name="T6" fmla="*/ 321 w 1066"/>
                        <a:gd name="T7" fmla="*/ 217 h 1065"/>
                        <a:gd name="T8" fmla="*/ 0 w 1066"/>
                        <a:gd name="T9" fmla="*/ 1065 h 10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66"/>
                        <a:gd name="T16" fmla="*/ 0 h 1065"/>
                        <a:gd name="T17" fmla="*/ 1066 w 1066"/>
                        <a:gd name="T18" fmla="*/ 1065 h 10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66" h="1065">
                          <a:moveTo>
                            <a:pt x="1066" y="1065"/>
                          </a:moveTo>
                          <a:cubicBezTo>
                            <a:pt x="1016" y="934"/>
                            <a:pt x="854" y="455"/>
                            <a:pt x="766" y="279"/>
                          </a:cubicBezTo>
                          <a:cubicBezTo>
                            <a:pt x="678" y="103"/>
                            <a:pt x="612" y="20"/>
                            <a:pt x="538" y="10"/>
                          </a:cubicBezTo>
                          <a:cubicBezTo>
                            <a:pt x="464" y="0"/>
                            <a:pt x="411" y="41"/>
                            <a:pt x="321" y="217"/>
                          </a:cubicBezTo>
                          <a:cubicBezTo>
                            <a:pt x="231" y="393"/>
                            <a:pt x="67" y="888"/>
                            <a:pt x="0" y="1065"/>
                          </a:cubicBezTo>
                        </a:path>
                      </a:pathLst>
                    </a:custGeom>
                    <a:noFill/>
                    <a:ln w="38100" cmpd="sng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356" name="Freeform 151"/>
                    <p:cNvSpPr>
                      <a:spLocks/>
                    </p:cNvSpPr>
                    <p:nvPr/>
                  </p:nvSpPr>
                  <p:spPr bwMode="auto">
                    <a:xfrm flipV="1">
                      <a:off x="1129" y="954"/>
                      <a:ext cx="353" cy="471"/>
                    </a:xfrm>
                    <a:custGeom>
                      <a:avLst/>
                      <a:gdLst>
                        <a:gd name="T0" fmla="*/ 1066 w 1066"/>
                        <a:gd name="T1" fmla="*/ 1065 h 1065"/>
                        <a:gd name="T2" fmla="*/ 766 w 1066"/>
                        <a:gd name="T3" fmla="*/ 279 h 1065"/>
                        <a:gd name="T4" fmla="*/ 538 w 1066"/>
                        <a:gd name="T5" fmla="*/ 10 h 1065"/>
                        <a:gd name="T6" fmla="*/ 321 w 1066"/>
                        <a:gd name="T7" fmla="*/ 217 h 1065"/>
                        <a:gd name="T8" fmla="*/ 0 w 1066"/>
                        <a:gd name="T9" fmla="*/ 1065 h 10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66"/>
                        <a:gd name="T16" fmla="*/ 0 h 1065"/>
                        <a:gd name="T17" fmla="*/ 1066 w 1066"/>
                        <a:gd name="T18" fmla="*/ 1065 h 10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66" h="1065">
                          <a:moveTo>
                            <a:pt x="1066" y="1065"/>
                          </a:moveTo>
                          <a:cubicBezTo>
                            <a:pt x="1016" y="934"/>
                            <a:pt x="854" y="455"/>
                            <a:pt x="766" y="279"/>
                          </a:cubicBezTo>
                          <a:cubicBezTo>
                            <a:pt x="678" y="103"/>
                            <a:pt x="612" y="20"/>
                            <a:pt x="538" y="10"/>
                          </a:cubicBezTo>
                          <a:cubicBezTo>
                            <a:pt x="464" y="0"/>
                            <a:pt x="411" y="41"/>
                            <a:pt x="321" y="217"/>
                          </a:cubicBezTo>
                          <a:cubicBezTo>
                            <a:pt x="231" y="393"/>
                            <a:pt x="67" y="888"/>
                            <a:pt x="0" y="1065"/>
                          </a:cubicBezTo>
                        </a:path>
                      </a:pathLst>
                    </a:custGeom>
                    <a:noFill/>
                    <a:ln w="38100" cmpd="sng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8351" name="Line 152"/>
                <p:cNvSpPr>
                  <a:spLocks noChangeShapeType="1"/>
                </p:cNvSpPr>
                <p:nvPr/>
              </p:nvSpPr>
              <p:spPr bwMode="auto">
                <a:xfrm>
                  <a:off x="3408" y="1200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" name="Group 193"/>
            <p:cNvGrpSpPr>
              <a:grpSpLocks/>
            </p:cNvGrpSpPr>
            <p:nvPr/>
          </p:nvGrpSpPr>
          <p:grpSpPr bwMode="auto">
            <a:xfrm>
              <a:off x="719138" y="1625600"/>
              <a:ext cx="7158037" cy="4414838"/>
              <a:chOff x="288" y="959"/>
              <a:chExt cx="5136" cy="3168"/>
            </a:xfrm>
          </p:grpSpPr>
          <p:grpSp>
            <p:nvGrpSpPr>
              <p:cNvPr id="9" name="Group 31"/>
              <p:cNvGrpSpPr>
                <a:grpSpLocks/>
              </p:cNvGrpSpPr>
              <p:nvPr/>
            </p:nvGrpSpPr>
            <p:grpSpPr bwMode="auto">
              <a:xfrm>
                <a:off x="3330" y="2753"/>
                <a:ext cx="1200" cy="263"/>
                <a:chOff x="3552" y="2302"/>
                <a:chExt cx="1200" cy="263"/>
              </a:xfrm>
            </p:grpSpPr>
            <p:sp>
              <p:nvSpPr>
                <p:cNvPr id="8346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3552" y="2302"/>
                  <a:ext cx="589" cy="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800">
                      <a:solidFill>
                        <a:schemeClr val="tx1"/>
                      </a:solidFill>
                      <a:latin typeface="Times New Roman" pitchFamily="18" charset="0"/>
                    </a:rPr>
                    <a:t>+1,1 V</a:t>
                  </a:r>
                </a:p>
              </p:txBody>
            </p:sp>
            <p:sp>
              <p:nvSpPr>
                <p:cNvPr id="8347" name="Line 33"/>
                <p:cNvSpPr>
                  <a:spLocks noChangeShapeType="1"/>
                </p:cNvSpPr>
                <p:nvPr/>
              </p:nvSpPr>
              <p:spPr bwMode="auto">
                <a:xfrm>
                  <a:off x="4176" y="2400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34"/>
              <p:cNvGrpSpPr>
                <a:grpSpLocks/>
              </p:cNvGrpSpPr>
              <p:nvPr/>
            </p:nvGrpSpPr>
            <p:grpSpPr bwMode="auto">
              <a:xfrm rot="10800000">
                <a:off x="3072" y="1335"/>
                <a:ext cx="208" cy="620"/>
                <a:chOff x="2000" y="1771"/>
                <a:chExt cx="208" cy="620"/>
              </a:xfrm>
            </p:grpSpPr>
            <p:sp>
              <p:nvSpPr>
                <p:cNvPr id="8339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001" y="1925"/>
                  <a:ext cx="207" cy="10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40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2001" y="2131"/>
                  <a:ext cx="207" cy="10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41" name="Line 37"/>
                <p:cNvSpPr>
                  <a:spLocks noChangeShapeType="1"/>
                </p:cNvSpPr>
                <p:nvPr/>
              </p:nvSpPr>
              <p:spPr bwMode="auto">
                <a:xfrm flipH="1" flipV="1">
                  <a:off x="2001" y="2028"/>
                  <a:ext cx="207" cy="10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42" name="Line 38"/>
                <p:cNvSpPr>
                  <a:spLocks noChangeShapeType="1"/>
                </p:cNvSpPr>
                <p:nvPr/>
              </p:nvSpPr>
              <p:spPr bwMode="auto">
                <a:xfrm flipH="1" flipV="1">
                  <a:off x="2001" y="2232"/>
                  <a:ext cx="207" cy="10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43" name="Line 39"/>
                <p:cNvSpPr>
                  <a:spLocks noChangeShapeType="1"/>
                </p:cNvSpPr>
                <p:nvPr/>
              </p:nvSpPr>
              <p:spPr bwMode="auto">
                <a:xfrm flipH="1" flipV="1">
                  <a:off x="2001" y="1821"/>
                  <a:ext cx="207" cy="10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44" name="Freeform 40"/>
                <p:cNvSpPr>
                  <a:spLocks/>
                </p:cNvSpPr>
                <p:nvPr/>
              </p:nvSpPr>
              <p:spPr bwMode="auto">
                <a:xfrm flipH="1">
                  <a:off x="2101" y="2336"/>
                  <a:ext cx="107" cy="55"/>
                </a:xfrm>
                <a:custGeom>
                  <a:avLst/>
                  <a:gdLst>
                    <a:gd name="T0" fmla="*/ 131 w 131"/>
                    <a:gd name="T1" fmla="*/ 68 h 68"/>
                    <a:gd name="T2" fmla="*/ 0 w 131"/>
                    <a:gd name="T3" fmla="*/ 0 h 68"/>
                    <a:gd name="T4" fmla="*/ 0 60000 65536"/>
                    <a:gd name="T5" fmla="*/ 0 60000 65536"/>
                    <a:gd name="T6" fmla="*/ 0 w 131"/>
                    <a:gd name="T7" fmla="*/ 0 h 68"/>
                    <a:gd name="T8" fmla="*/ 131 w 131"/>
                    <a:gd name="T9" fmla="*/ 68 h 6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31" h="68">
                      <a:moveTo>
                        <a:pt x="131" y="6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45" name="Freeform 41"/>
                <p:cNvSpPr>
                  <a:spLocks/>
                </p:cNvSpPr>
                <p:nvPr/>
              </p:nvSpPr>
              <p:spPr bwMode="auto">
                <a:xfrm flipH="1">
                  <a:off x="2000" y="1771"/>
                  <a:ext cx="100" cy="50"/>
                </a:xfrm>
                <a:custGeom>
                  <a:avLst/>
                  <a:gdLst>
                    <a:gd name="T0" fmla="*/ 131 w 131"/>
                    <a:gd name="T1" fmla="*/ 68 h 68"/>
                    <a:gd name="T2" fmla="*/ 0 w 131"/>
                    <a:gd name="T3" fmla="*/ 0 h 68"/>
                    <a:gd name="T4" fmla="*/ 0 60000 65536"/>
                    <a:gd name="T5" fmla="*/ 0 60000 65536"/>
                    <a:gd name="T6" fmla="*/ 0 w 131"/>
                    <a:gd name="T7" fmla="*/ 0 h 68"/>
                    <a:gd name="T8" fmla="*/ 131 w 131"/>
                    <a:gd name="T9" fmla="*/ 68 h 6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31" h="68">
                      <a:moveTo>
                        <a:pt x="131" y="6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42"/>
              <p:cNvGrpSpPr>
                <a:grpSpLocks/>
              </p:cNvGrpSpPr>
              <p:nvPr/>
            </p:nvGrpSpPr>
            <p:grpSpPr bwMode="auto">
              <a:xfrm>
                <a:off x="3086" y="3094"/>
                <a:ext cx="208" cy="620"/>
                <a:chOff x="2000" y="1771"/>
                <a:chExt cx="208" cy="620"/>
              </a:xfrm>
            </p:grpSpPr>
            <p:sp>
              <p:nvSpPr>
                <p:cNvPr id="8332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2001" y="1925"/>
                  <a:ext cx="207" cy="10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33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2001" y="2131"/>
                  <a:ext cx="207" cy="10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34" name="Line 45"/>
                <p:cNvSpPr>
                  <a:spLocks noChangeShapeType="1"/>
                </p:cNvSpPr>
                <p:nvPr/>
              </p:nvSpPr>
              <p:spPr bwMode="auto">
                <a:xfrm flipH="1" flipV="1">
                  <a:off x="2001" y="2028"/>
                  <a:ext cx="207" cy="10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35" name="Line 46"/>
                <p:cNvSpPr>
                  <a:spLocks noChangeShapeType="1"/>
                </p:cNvSpPr>
                <p:nvPr/>
              </p:nvSpPr>
              <p:spPr bwMode="auto">
                <a:xfrm flipH="1" flipV="1">
                  <a:off x="2001" y="2232"/>
                  <a:ext cx="207" cy="10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36" name="Line 47"/>
                <p:cNvSpPr>
                  <a:spLocks noChangeShapeType="1"/>
                </p:cNvSpPr>
                <p:nvPr/>
              </p:nvSpPr>
              <p:spPr bwMode="auto">
                <a:xfrm flipH="1" flipV="1">
                  <a:off x="2001" y="1821"/>
                  <a:ext cx="207" cy="10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37" name="Freeform 48"/>
                <p:cNvSpPr>
                  <a:spLocks/>
                </p:cNvSpPr>
                <p:nvPr/>
              </p:nvSpPr>
              <p:spPr bwMode="auto">
                <a:xfrm flipH="1">
                  <a:off x="2101" y="2336"/>
                  <a:ext cx="107" cy="55"/>
                </a:xfrm>
                <a:custGeom>
                  <a:avLst/>
                  <a:gdLst>
                    <a:gd name="T0" fmla="*/ 131 w 131"/>
                    <a:gd name="T1" fmla="*/ 68 h 68"/>
                    <a:gd name="T2" fmla="*/ 0 w 131"/>
                    <a:gd name="T3" fmla="*/ 0 h 68"/>
                    <a:gd name="T4" fmla="*/ 0 60000 65536"/>
                    <a:gd name="T5" fmla="*/ 0 60000 65536"/>
                    <a:gd name="T6" fmla="*/ 0 w 131"/>
                    <a:gd name="T7" fmla="*/ 0 h 68"/>
                    <a:gd name="T8" fmla="*/ 131 w 131"/>
                    <a:gd name="T9" fmla="*/ 68 h 6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31" h="68">
                      <a:moveTo>
                        <a:pt x="131" y="6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38" name="Freeform 49"/>
                <p:cNvSpPr>
                  <a:spLocks/>
                </p:cNvSpPr>
                <p:nvPr/>
              </p:nvSpPr>
              <p:spPr bwMode="auto">
                <a:xfrm flipH="1">
                  <a:off x="2000" y="1771"/>
                  <a:ext cx="100" cy="50"/>
                </a:xfrm>
                <a:custGeom>
                  <a:avLst/>
                  <a:gdLst>
                    <a:gd name="T0" fmla="*/ 131 w 131"/>
                    <a:gd name="T1" fmla="*/ 68 h 68"/>
                    <a:gd name="T2" fmla="*/ 0 w 131"/>
                    <a:gd name="T3" fmla="*/ 0 h 68"/>
                    <a:gd name="T4" fmla="*/ 0 60000 65536"/>
                    <a:gd name="T5" fmla="*/ 0 60000 65536"/>
                    <a:gd name="T6" fmla="*/ 0 w 131"/>
                    <a:gd name="T7" fmla="*/ 0 h 68"/>
                    <a:gd name="T8" fmla="*/ 131 w 131"/>
                    <a:gd name="T9" fmla="*/ 68 h 6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31" h="68">
                      <a:moveTo>
                        <a:pt x="131" y="6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223" name="Line 52"/>
              <p:cNvSpPr>
                <a:spLocks noChangeShapeType="1"/>
              </p:cNvSpPr>
              <p:nvPr/>
            </p:nvSpPr>
            <p:spPr bwMode="auto">
              <a:xfrm flipH="1">
                <a:off x="2944" y="2275"/>
                <a:ext cx="0" cy="52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4" name="Line 53"/>
              <p:cNvSpPr>
                <a:spLocks noChangeShapeType="1"/>
              </p:cNvSpPr>
              <p:nvPr/>
            </p:nvSpPr>
            <p:spPr bwMode="auto">
              <a:xfrm>
                <a:off x="2946" y="2658"/>
                <a:ext cx="24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5" name="Line 54"/>
              <p:cNvSpPr>
                <a:spLocks noChangeShapeType="1"/>
              </p:cNvSpPr>
              <p:nvPr/>
            </p:nvSpPr>
            <p:spPr bwMode="auto">
              <a:xfrm flipH="1">
                <a:off x="1680" y="2537"/>
                <a:ext cx="125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6" name="Freeform 55"/>
              <p:cNvSpPr>
                <a:spLocks/>
              </p:cNvSpPr>
              <p:nvPr/>
            </p:nvSpPr>
            <p:spPr bwMode="auto">
              <a:xfrm>
                <a:off x="3002" y="2709"/>
                <a:ext cx="151" cy="157"/>
              </a:xfrm>
              <a:custGeom>
                <a:avLst/>
                <a:gdLst>
                  <a:gd name="T0" fmla="*/ 151 w 151"/>
                  <a:gd name="T1" fmla="*/ 157 h 157"/>
                  <a:gd name="T2" fmla="*/ 96 w 151"/>
                  <a:gd name="T3" fmla="*/ 0 h 157"/>
                  <a:gd name="T4" fmla="*/ 0 w 151"/>
                  <a:gd name="T5" fmla="*/ 97 h 157"/>
                  <a:gd name="T6" fmla="*/ 151 w 151"/>
                  <a:gd name="T7" fmla="*/ 157 h 1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1"/>
                  <a:gd name="T13" fmla="*/ 0 h 157"/>
                  <a:gd name="T14" fmla="*/ 151 w 151"/>
                  <a:gd name="T15" fmla="*/ 157 h 1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1" h="157">
                    <a:moveTo>
                      <a:pt x="151" y="157"/>
                    </a:moveTo>
                    <a:lnTo>
                      <a:pt x="96" y="0"/>
                    </a:lnTo>
                    <a:lnTo>
                      <a:pt x="0" y="97"/>
                    </a:lnTo>
                    <a:lnTo>
                      <a:pt x="151" y="157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7" name="Oval 56"/>
              <p:cNvSpPr>
                <a:spLocks noChangeArrowheads="1"/>
              </p:cNvSpPr>
              <p:nvPr/>
            </p:nvSpPr>
            <p:spPr bwMode="auto">
              <a:xfrm>
                <a:off x="2674" y="2152"/>
                <a:ext cx="768" cy="76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8" name="Line 57"/>
              <p:cNvSpPr>
                <a:spLocks noChangeShapeType="1"/>
              </p:cNvSpPr>
              <p:nvPr/>
            </p:nvSpPr>
            <p:spPr bwMode="auto">
              <a:xfrm flipV="1">
                <a:off x="2946" y="2172"/>
                <a:ext cx="24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9" name="Line 58"/>
              <p:cNvSpPr>
                <a:spLocks noChangeShapeType="1"/>
              </p:cNvSpPr>
              <p:nvPr/>
            </p:nvSpPr>
            <p:spPr bwMode="auto">
              <a:xfrm flipV="1">
                <a:off x="3188" y="1959"/>
                <a:ext cx="0" cy="22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0" name="Line 59"/>
              <p:cNvSpPr>
                <a:spLocks noChangeShapeType="1"/>
              </p:cNvSpPr>
              <p:nvPr/>
            </p:nvSpPr>
            <p:spPr bwMode="auto">
              <a:xfrm flipV="1">
                <a:off x="3188" y="2888"/>
                <a:ext cx="0" cy="22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1" name="Line 60"/>
              <p:cNvSpPr>
                <a:spLocks noChangeShapeType="1"/>
              </p:cNvSpPr>
              <p:nvPr/>
            </p:nvSpPr>
            <p:spPr bwMode="auto">
              <a:xfrm>
                <a:off x="3198" y="3707"/>
                <a:ext cx="0" cy="23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" name="Group 61"/>
              <p:cNvGrpSpPr>
                <a:grpSpLocks/>
              </p:cNvGrpSpPr>
              <p:nvPr/>
            </p:nvGrpSpPr>
            <p:grpSpPr bwMode="auto">
              <a:xfrm>
                <a:off x="2966" y="3935"/>
                <a:ext cx="480" cy="192"/>
                <a:chOff x="1261" y="2969"/>
                <a:chExt cx="480" cy="192"/>
              </a:xfrm>
            </p:grpSpPr>
            <p:sp>
              <p:nvSpPr>
                <p:cNvPr id="8329" name="Line 62"/>
                <p:cNvSpPr>
                  <a:spLocks noChangeShapeType="1"/>
                </p:cNvSpPr>
                <p:nvPr/>
              </p:nvSpPr>
              <p:spPr bwMode="auto">
                <a:xfrm>
                  <a:off x="1261" y="2969"/>
                  <a:ext cx="48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30" name="Line 63"/>
                <p:cNvSpPr>
                  <a:spLocks noChangeShapeType="1"/>
                </p:cNvSpPr>
                <p:nvPr/>
              </p:nvSpPr>
              <p:spPr bwMode="auto">
                <a:xfrm>
                  <a:off x="1357" y="3065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31" name="Line 64"/>
                <p:cNvSpPr>
                  <a:spLocks noChangeShapeType="1"/>
                </p:cNvSpPr>
                <p:nvPr/>
              </p:nvSpPr>
              <p:spPr bwMode="auto">
                <a:xfrm>
                  <a:off x="1453" y="3161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65"/>
              <p:cNvGrpSpPr>
                <a:grpSpLocks/>
              </p:cNvGrpSpPr>
              <p:nvPr/>
            </p:nvGrpSpPr>
            <p:grpSpPr bwMode="auto">
              <a:xfrm rot="10800000">
                <a:off x="2192" y="1539"/>
                <a:ext cx="208" cy="620"/>
                <a:chOff x="2000" y="1771"/>
                <a:chExt cx="208" cy="620"/>
              </a:xfrm>
            </p:grpSpPr>
            <p:sp>
              <p:nvSpPr>
                <p:cNvPr id="8322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2001" y="1925"/>
                  <a:ext cx="207" cy="10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3" name="Line 67"/>
                <p:cNvSpPr>
                  <a:spLocks noChangeShapeType="1"/>
                </p:cNvSpPr>
                <p:nvPr/>
              </p:nvSpPr>
              <p:spPr bwMode="auto">
                <a:xfrm flipV="1">
                  <a:off x="2001" y="2131"/>
                  <a:ext cx="207" cy="10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4" name="Line 68"/>
                <p:cNvSpPr>
                  <a:spLocks noChangeShapeType="1"/>
                </p:cNvSpPr>
                <p:nvPr/>
              </p:nvSpPr>
              <p:spPr bwMode="auto">
                <a:xfrm flipH="1" flipV="1">
                  <a:off x="2001" y="2028"/>
                  <a:ext cx="207" cy="10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5" name="Line 69"/>
                <p:cNvSpPr>
                  <a:spLocks noChangeShapeType="1"/>
                </p:cNvSpPr>
                <p:nvPr/>
              </p:nvSpPr>
              <p:spPr bwMode="auto">
                <a:xfrm flipH="1" flipV="1">
                  <a:off x="2001" y="2232"/>
                  <a:ext cx="207" cy="10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6" name="Line 70"/>
                <p:cNvSpPr>
                  <a:spLocks noChangeShapeType="1"/>
                </p:cNvSpPr>
                <p:nvPr/>
              </p:nvSpPr>
              <p:spPr bwMode="auto">
                <a:xfrm flipH="1" flipV="1">
                  <a:off x="2001" y="1821"/>
                  <a:ext cx="207" cy="10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7" name="Freeform 71"/>
                <p:cNvSpPr>
                  <a:spLocks/>
                </p:cNvSpPr>
                <p:nvPr/>
              </p:nvSpPr>
              <p:spPr bwMode="auto">
                <a:xfrm flipH="1">
                  <a:off x="2101" y="2336"/>
                  <a:ext cx="107" cy="55"/>
                </a:xfrm>
                <a:custGeom>
                  <a:avLst/>
                  <a:gdLst>
                    <a:gd name="T0" fmla="*/ 131 w 131"/>
                    <a:gd name="T1" fmla="*/ 68 h 68"/>
                    <a:gd name="T2" fmla="*/ 0 w 131"/>
                    <a:gd name="T3" fmla="*/ 0 h 68"/>
                    <a:gd name="T4" fmla="*/ 0 60000 65536"/>
                    <a:gd name="T5" fmla="*/ 0 60000 65536"/>
                    <a:gd name="T6" fmla="*/ 0 w 131"/>
                    <a:gd name="T7" fmla="*/ 0 h 68"/>
                    <a:gd name="T8" fmla="*/ 131 w 131"/>
                    <a:gd name="T9" fmla="*/ 68 h 6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31" h="68">
                      <a:moveTo>
                        <a:pt x="131" y="6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8" name="Freeform 72"/>
                <p:cNvSpPr>
                  <a:spLocks/>
                </p:cNvSpPr>
                <p:nvPr/>
              </p:nvSpPr>
              <p:spPr bwMode="auto">
                <a:xfrm flipH="1">
                  <a:off x="2000" y="1771"/>
                  <a:ext cx="100" cy="50"/>
                </a:xfrm>
                <a:custGeom>
                  <a:avLst/>
                  <a:gdLst>
                    <a:gd name="T0" fmla="*/ 131 w 131"/>
                    <a:gd name="T1" fmla="*/ 68 h 68"/>
                    <a:gd name="T2" fmla="*/ 0 w 131"/>
                    <a:gd name="T3" fmla="*/ 0 h 68"/>
                    <a:gd name="T4" fmla="*/ 0 60000 65536"/>
                    <a:gd name="T5" fmla="*/ 0 60000 65536"/>
                    <a:gd name="T6" fmla="*/ 0 w 131"/>
                    <a:gd name="T7" fmla="*/ 0 h 68"/>
                    <a:gd name="T8" fmla="*/ 131 w 131"/>
                    <a:gd name="T9" fmla="*/ 68 h 6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31" h="68">
                      <a:moveTo>
                        <a:pt x="131" y="6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73"/>
              <p:cNvGrpSpPr>
                <a:grpSpLocks/>
              </p:cNvGrpSpPr>
              <p:nvPr/>
            </p:nvGrpSpPr>
            <p:grpSpPr bwMode="auto">
              <a:xfrm rot="10800000">
                <a:off x="2192" y="3071"/>
                <a:ext cx="208" cy="620"/>
                <a:chOff x="2000" y="1771"/>
                <a:chExt cx="208" cy="620"/>
              </a:xfrm>
            </p:grpSpPr>
            <p:sp>
              <p:nvSpPr>
                <p:cNvPr id="8315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001" y="1925"/>
                  <a:ext cx="207" cy="10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16" name="Line 75"/>
                <p:cNvSpPr>
                  <a:spLocks noChangeShapeType="1"/>
                </p:cNvSpPr>
                <p:nvPr/>
              </p:nvSpPr>
              <p:spPr bwMode="auto">
                <a:xfrm flipV="1">
                  <a:off x="2001" y="2131"/>
                  <a:ext cx="207" cy="10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17" name="Line 76"/>
                <p:cNvSpPr>
                  <a:spLocks noChangeShapeType="1"/>
                </p:cNvSpPr>
                <p:nvPr/>
              </p:nvSpPr>
              <p:spPr bwMode="auto">
                <a:xfrm flipH="1" flipV="1">
                  <a:off x="2001" y="2028"/>
                  <a:ext cx="207" cy="10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18" name="Line 77"/>
                <p:cNvSpPr>
                  <a:spLocks noChangeShapeType="1"/>
                </p:cNvSpPr>
                <p:nvPr/>
              </p:nvSpPr>
              <p:spPr bwMode="auto">
                <a:xfrm flipH="1" flipV="1">
                  <a:off x="2001" y="2232"/>
                  <a:ext cx="207" cy="10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19" name="Line 78"/>
                <p:cNvSpPr>
                  <a:spLocks noChangeShapeType="1"/>
                </p:cNvSpPr>
                <p:nvPr/>
              </p:nvSpPr>
              <p:spPr bwMode="auto">
                <a:xfrm flipH="1" flipV="1">
                  <a:off x="2001" y="1821"/>
                  <a:ext cx="207" cy="10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0" name="Freeform 79"/>
                <p:cNvSpPr>
                  <a:spLocks/>
                </p:cNvSpPr>
                <p:nvPr/>
              </p:nvSpPr>
              <p:spPr bwMode="auto">
                <a:xfrm flipH="1">
                  <a:off x="2101" y="2336"/>
                  <a:ext cx="107" cy="55"/>
                </a:xfrm>
                <a:custGeom>
                  <a:avLst/>
                  <a:gdLst>
                    <a:gd name="T0" fmla="*/ 131 w 131"/>
                    <a:gd name="T1" fmla="*/ 68 h 68"/>
                    <a:gd name="T2" fmla="*/ 0 w 131"/>
                    <a:gd name="T3" fmla="*/ 0 h 68"/>
                    <a:gd name="T4" fmla="*/ 0 60000 65536"/>
                    <a:gd name="T5" fmla="*/ 0 60000 65536"/>
                    <a:gd name="T6" fmla="*/ 0 w 131"/>
                    <a:gd name="T7" fmla="*/ 0 h 68"/>
                    <a:gd name="T8" fmla="*/ 131 w 131"/>
                    <a:gd name="T9" fmla="*/ 68 h 6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31" h="68">
                      <a:moveTo>
                        <a:pt x="131" y="6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21" name="Freeform 80"/>
                <p:cNvSpPr>
                  <a:spLocks/>
                </p:cNvSpPr>
                <p:nvPr/>
              </p:nvSpPr>
              <p:spPr bwMode="auto">
                <a:xfrm flipH="1">
                  <a:off x="2000" y="1771"/>
                  <a:ext cx="100" cy="50"/>
                </a:xfrm>
                <a:custGeom>
                  <a:avLst/>
                  <a:gdLst>
                    <a:gd name="T0" fmla="*/ 131 w 131"/>
                    <a:gd name="T1" fmla="*/ 68 h 68"/>
                    <a:gd name="T2" fmla="*/ 0 w 131"/>
                    <a:gd name="T3" fmla="*/ 0 h 68"/>
                    <a:gd name="T4" fmla="*/ 0 60000 65536"/>
                    <a:gd name="T5" fmla="*/ 0 60000 65536"/>
                    <a:gd name="T6" fmla="*/ 0 w 131"/>
                    <a:gd name="T7" fmla="*/ 0 h 68"/>
                    <a:gd name="T8" fmla="*/ 131 w 131"/>
                    <a:gd name="T9" fmla="*/ 68 h 6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31" h="68">
                      <a:moveTo>
                        <a:pt x="131" y="6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235" name="Line 81"/>
              <p:cNvSpPr>
                <a:spLocks noChangeShapeType="1"/>
              </p:cNvSpPr>
              <p:nvPr/>
            </p:nvSpPr>
            <p:spPr bwMode="auto">
              <a:xfrm flipV="1">
                <a:off x="2304" y="2159"/>
                <a:ext cx="0" cy="9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5" name="Group 82"/>
              <p:cNvGrpSpPr>
                <a:grpSpLocks/>
              </p:cNvGrpSpPr>
              <p:nvPr/>
            </p:nvGrpSpPr>
            <p:grpSpPr bwMode="auto">
              <a:xfrm>
                <a:off x="2064" y="3935"/>
                <a:ext cx="480" cy="192"/>
                <a:chOff x="1261" y="2969"/>
                <a:chExt cx="480" cy="192"/>
              </a:xfrm>
            </p:grpSpPr>
            <p:sp>
              <p:nvSpPr>
                <p:cNvPr id="8312" name="Line 83"/>
                <p:cNvSpPr>
                  <a:spLocks noChangeShapeType="1"/>
                </p:cNvSpPr>
                <p:nvPr/>
              </p:nvSpPr>
              <p:spPr bwMode="auto">
                <a:xfrm>
                  <a:off x="1261" y="2969"/>
                  <a:ext cx="48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13" name="Line 84"/>
                <p:cNvSpPr>
                  <a:spLocks noChangeShapeType="1"/>
                </p:cNvSpPr>
                <p:nvPr/>
              </p:nvSpPr>
              <p:spPr bwMode="auto">
                <a:xfrm>
                  <a:off x="1357" y="3065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14" name="Line 85"/>
                <p:cNvSpPr>
                  <a:spLocks noChangeShapeType="1"/>
                </p:cNvSpPr>
                <p:nvPr/>
              </p:nvSpPr>
              <p:spPr bwMode="auto">
                <a:xfrm>
                  <a:off x="1453" y="3161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237" name="Line 86"/>
              <p:cNvSpPr>
                <a:spLocks noChangeShapeType="1"/>
              </p:cNvSpPr>
              <p:nvPr/>
            </p:nvSpPr>
            <p:spPr bwMode="auto">
              <a:xfrm>
                <a:off x="2304" y="3695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8" name="Line 87"/>
              <p:cNvSpPr>
                <a:spLocks noChangeShapeType="1"/>
              </p:cNvSpPr>
              <p:nvPr/>
            </p:nvSpPr>
            <p:spPr bwMode="auto">
              <a:xfrm flipV="1">
                <a:off x="3168" y="1055"/>
                <a:ext cx="0" cy="28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9" name="Line 88"/>
              <p:cNvSpPr>
                <a:spLocks noChangeShapeType="1"/>
              </p:cNvSpPr>
              <p:nvPr/>
            </p:nvSpPr>
            <p:spPr bwMode="auto">
              <a:xfrm flipH="1">
                <a:off x="2304" y="1209"/>
                <a:ext cx="86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0" name="Line 89"/>
              <p:cNvSpPr>
                <a:spLocks noChangeShapeType="1"/>
              </p:cNvSpPr>
              <p:nvPr/>
            </p:nvSpPr>
            <p:spPr bwMode="auto">
              <a:xfrm flipV="1">
                <a:off x="2304" y="1209"/>
                <a:ext cx="0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1" name="Oval 90"/>
              <p:cNvSpPr>
                <a:spLocks noChangeArrowheads="1"/>
              </p:cNvSpPr>
              <p:nvPr/>
            </p:nvSpPr>
            <p:spPr bwMode="auto">
              <a:xfrm>
                <a:off x="3120" y="959"/>
                <a:ext cx="96" cy="96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" name="Group 91"/>
              <p:cNvGrpSpPr>
                <a:grpSpLocks/>
              </p:cNvGrpSpPr>
              <p:nvPr/>
            </p:nvGrpSpPr>
            <p:grpSpPr bwMode="auto">
              <a:xfrm rot="5400000">
                <a:off x="4015" y="3295"/>
                <a:ext cx="110" cy="305"/>
                <a:chOff x="4176" y="1296"/>
                <a:chExt cx="110" cy="305"/>
              </a:xfrm>
            </p:grpSpPr>
            <p:sp>
              <p:nvSpPr>
                <p:cNvPr id="8310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176" y="1296"/>
                  <a:ext cx="0" cy="3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11" name="Freeform 93"/>
                <p:cNvSpPr>
                  <a:spLocks/>
                </p:cNvSpPr>
                <p:nvPr/>
              </p:nvSpPr>
              <p:spPr bwMode="auto">
                <a:xfrm flipH="1">
                  <a:off x="4231" y="1300"/>
                  <a:ext cx="55" cy="295"/>
                </a:xfrm>
                <a:custGeom>
                  <a:avLst/>
                  <a:gdLst>
                    <a:gd name="T0" fmla="*/ 0 w 97"/>
                    <a:gd name="T1" fmla="*/ 0 h 455"/>
                    <a:gd name="T2" fmla="*/ 83 w 97"/>
                    <a:gd name="T3" fmla="*/ 134 h 455"/>
                    <a:gd name="T4" fmla="*/ 83 w 97"/>
                    <a:gd name="T5" fmla="*/ 331 h 455"/>
                    <a:gd name="T6" fmla="*/ 11 w 97"/>
                    <a:gd name="T7" fmla="*/ 455 h 45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7"/>
                    <a:gd name="T13" fmla="*/ 0 h 455"/>
                    <a:gd name="T14" fmla="*/ 97 w 97"/>
                    <a:gd name="T15" fmla="*/ 455 h 45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7" h="455">
                      <a:moveTo>
                        <a:pt x="0" y="0"/>
                      </a:moveTo>
                      <a:cubicBezTo>
                        <a:pt x="14" y="21"/>
                        <a:pt x="69" y="79"/>
                        <a:pt x="83" y="134"/>
                      </a:cubicBezTo>
                      <a:cubicBezTo>
                        <a:pt x="97" y="189"/>
                        <a:pt x="95" y="278"/>
                        <a:pt x="83" y="331"/>
                      </a:cubicBezTo>
                      <a:cubicBezTo>
                        <a:pt x="71" y="384"/>
                        <a:pt x="26" y="429"/>
                        <a:pt x="11" y="455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243" name="Line 94"/>
              <p:cNvSpPr>
                <a:spLocks noChangeShapeType="1"/>
              </p:cNvSpPr>
              <p:nvPr/>
            </p:nvSpPr>
            <p:spPr bwMode="auto">
              <a:xfrm>
                <a:off x="4066" y="3455"/>
                <a:ext cx="0" cy="4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" name="Group 95"/>
              <p:cNvGrpSpPr>
                <a:grpSpLocks/>
              </p:cNvGrpSpPr>
              <p:nvPr/>
            </p:nvGrpSpPr>
            <p:grpSpPr bwMode="auto">
              <a:xfrm>
                <a:off x="3810" y="3923"/>
                <a:ext cx="480" cy="192"/>
                <a:chOff x="1261" y="2969"/>
                <a:chExt cx="480" cy="192"/>
              </a:xfrm>
            </p:grpSpPr>
            <p:sp>
              <p:nvSpPr>
                <p:cNvPr id="8307" name="Line 96"/>
                <p:cNvSpPr>
                  <a:spLocks noChangeShapeType="1"/>
                </p:cNvSpPr>
                <p:nvPr/>
              </p:nvSpPr>
              <p:spPr bwMode="auto">
                <a:xfrm>
                  <a:off x="1261" y="2969"/>
                  <a:ext cx="48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08" name="Line 97"/>
                <p:cNvSpPr>
                  <a:spLocks noChangeShapeType="1"/>
                </p:cNvSpPr>
                <p:nvPr/>
              </p:nvSpPr>
              <p:spPr bwMode="auto">
                <a:xfrm>
                  <a:off x="1357" y="3065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09" name="Line 98"/>
                <p:cNvSpPr>
                  <a:spLocks noChangeShapeType="1"/>
                </p:cNvSpPr>
                <p:nvPr/>
              </p:nvSpPr>
              <p:spPr bwMode="auto">
                <a:xfrm>
                  <a:off x="1453" y="3161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245" name="Line 99"/>
              <p:cNvSpPr>
                <a:spLocks noChangeShapeType="1"/>
              </p:cNvSpPr>
              <p:nvPr/>
            </p:nvSpPr>
            <p:spPr bwMode="auto">
              <a:xfrm flipV="1">
                <a:off x="4070" y="2975"/>
                <a:ext cx="0" cy="42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46" name="Line 103"/>
              <p:cNvSpPr>
                <a:spLocks noChangeShapeType="1"/>
              </p:cNvSpPr>
              <p:nvPr/>
            </p:nvSpPr>
            <p:spPr bwMode="auto">
              <a:xfrm>
                <a:off x="3178" y="2975"/>
                <a:ext cx="89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" name="Group 104"/>
              <p:cNvGrpSpPr>
                <a:grpSpLocks/>
              </p:cNvGrpSpPr>
              <p:nvPr/>
            </p:nvGrpSpPr>
            <p:grpSpPr bwMode="auto">
              <a:xfrm>
                <a:off x="1608" y="2382"/>
                <a:ext cx="110" cy="305"/>
                <a:chOff x="4176" y="1296"/>
                <a:chExt cx="110" cy="305"/>
              </a:xfrm>
            </p:grpSpPr>
            <p:sp>
              <p:nvSpPr>
                <p:cNvPr id="8305" name="Line 105"/>
                <p:cNvSpPr>
                  <a:spLocks noChangeShapeType="1"/>
                </p:cNvSpPr>
                <p:nvPr/>
              </p:nvSpPr>
              <p:spPr bwMode="auto">
                <a:xfrm flipH="1">
                  <a:off x="4176" y="1296"/>
                  <a:ext cx="0" cy="3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06" name="Freeform 106"/>
                <p:cNvSpPr>
                  <a:spLocks/>
                </p:cNvSpPr>
                <p:nvPr/>
              </p:nvSpPr>
              <p:spPr bwMode="auto">
                <a:xfrm flipH="1">
                  <a:off x="4231" y="1300"/>
                  <a:ext cx="55" cy="295"/>
                </a:xfrm>
                <a:custGeom>
                  <a:avLst/>
                  <a:gdLst>
                    <a:gd name="T0" fmla="*/ 0 w 97"/>
                    <a:gd name="T1" fmla="*/ 0 h 455"/>
                    <a:gd name="T2" fmla="*/ 83 w 97"/>
                    <a:gd name="T3" fmla="*/ 134 h 455"/>
                    <a:gd name="T4" fmla="*/ 83 w 97"/>
                    <a:gd name="T5" fmla="*/ 331 h 455"/>
                    <a:gd name="T6" fmla="*/ 11 w 97"/>
                    <a:gd name="T7" fmla="*/ 455 h 45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7"/>
                    <a:gd name="T13" fmla="*/ 0 h 455"/>
                    <a:gd name="T14" fmla="*/ 97 w 97"/>
                    <a:gd name="T15" fmla="*/ 455 h 45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7" h="455">
                      <a:moveTo>
                        <a:pt x="0" y="0"/>
                      </a:moveTo>
                      <a:cubicBezTo>
                        <a:pt x="14" y="21"/>
                        <a:pt x="69" y="79"/>
                        <a:pt x="83" y="134"/>
                      </a:cubicBezTo>
                      <a:cubicBezTo>
                        <a:pt x="97" y="189"/>
                        <a:pt x="95" y="278"/>
                        <a:pt x="83" y="331"/>
                      </a:cubicBezTo>
                      <a:cubicBezTo>
                        <a:pt x="71" y="384"/>
                        <a:pt x="26" y="429"/>
                        <a:pt x="11" y="455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107"/>
              <p:cNvGrpSpPr>
                <a:grpSpLocks/>
              </p:cNvGrpSpPr>
              <p:nvPr/>
            </p:nvGrpSpPr>
            <p:grpSpPr bwMode="auto">
              <a:xfrm>
                <a:off x="925" y="2917"/>
                <a:ext cx="465" cy="465"/>
                <a:chOff x="2064" y="576"/>
                <a:chExt cx="465" cy="465"/>
              </a:xfrm>
            </p:grpSpPr>
            <p:sp>
              <p:nvSpPr>
                <p:cNvPr id="8302" name="Oval 108"/>
                <p:cNvSpPr>
                  <a:spLocks noChangeArrowheads="1"/>
                </p:cNvSpPr>
                <p:nvPr/>
              </p:nvSpPr>
              <p:spPr bwMode="auto">
                <a:xfrm>
                  <a:off x="2064" y="576"/>
                  <a:ext cx="465" cy="465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03" name="Freeform 109"/>
                <p:cNvSpPr>
                  <a:spLocks/>
                </p:cNvSpPr>
                <p:nvPr/>
              </p:nvSpPr>
              <p:spPr bwMode="auto">
                <a:xfrm>
                  <a:off x="2178" y="696"/>
                  <a:ext cx="109" cy="114"/>
                </a:xfrm>
                <a:custGeom>
                  <a:avLst/>
                  <a:gdLst>
                    <a:gd name="T0" fmla="*/ 1066 w 1066"/>
                    <a:gd name="T1" fmla="*/ 1065 h 1065"/>
                    <a:gd name="T2" fmla="*/ 766 w 1066"/>
                    <a:gd name="T3" fmla="*/ 279 h 1065"/>
                    <a:gd name="T4" fmla="*/ 538 w 1066"/>
                    <a:gd name="T5" fmla="*/ 10 h 1065"/>
                    <a:gd name="T6" fmla="*/ 321 w 1066"/>
                    <a:gd name="T7" fmla="*/ 217 h 1065"/>
                    <a:gd name="T8" fmla="*/ 0 w 1066"/>
                    <a:gd name="T9" fmla="*/ 1065 h 10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66"/>
                    <a:gd name="T16" fmla="*/ 0 h 1065"/>
                    <a:gd name="T17" fmla="*/ 1066 w 1066"/>
                    <a:gd name="T18" fmla="*/ 1065 h 10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66" h="1065">
                      <a:moveTo>
                        <a:pt x="1066" y="1065"/>
                      </a:moveTo>
                      <a:cubicBezTo>
                        <a:pt x="1016" y="934"/>
                        <a:pt x="854" y="455"/>
                        <a:pt x="766" y="279"/>
                      </a:cubicBezTo>
                      <a:cubicBezTo>
                        <a:pt x="678" y="103"/>
                        <a:pt x="612" y="20"/>
                        <a:pt x="538" y="10"/>
                      </a:cubicBezTo>
                      <a:cubicBezTo>
                        <a:pt x="464" y="0"/>
                        <a:pt x="411" y="41"/>
                        <a:pt x="321" y="217"/>
                      </a:cubicBezTo>
                      <a:cubicBezTo>
                        <a:pt x="231" y="393"/>
                        <a:pt x="67" y="888"/>
                        <a:pt x="0" y="1065"/>
                      </a:cubicBez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04" name="Freeform 110"/>
                <p:cNvSpPr>
                  <a:spLocks/>
                </p:cNvSpPr>
                <p:nvPr/>
              </p:nvSpPr>
              <p:spPr bwMode="auto">
                <a:xfrm flipV="1">
                  <a:off x="2287" y="805"/>
                  <a:ext cx="109" cy="114"/>
                </a:xfrm>
                <a:custGeom>
                  <a:avLst/>
                  <a:gdLst>
                    <a:gd name="T0" fmla="*/ 1066 w 1066"/>
                    <a:gd name="T1" fmla="*/ 1065 h 1065"/>
                    <a:gd name="T2" fmla="*/ 766 w 1066"/>
                    <a:gd name="T3" fmla="*/ 279 h 1065"/>
                    <a:gd name="T4" fmla="*/ 538 w 1066"/>
                    <a:gd name="T5" fmla="*/ 10 h 1065"/>
                    <a:gd name="T6" fmla="*/ 321 w 1066"/>
                    <a:gd name="T7" fmla="*/ 217 h 1065"/>
                    <a:gd name="T8" fmla="*/ 0 w 1066"/>
                    <a:gd name="T9" fmla="*/ 1065 h 10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66"/>
                    <a:gd name="T16" fmla="*/ 0 h 1065"/>
                    <a:gd name="T17" fmla="*/ 1066 w 1066"/>
                    <a:gd name="T18" fmla="*/ 1065 h 10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66" h="1065">
                      <a:moveTo>
                        <a:pt x="1066" y="1065"/>
                      </a:moveTo>
                      <a:cubicBezTo>
                        <a:pt x="1016" y="934"/>
                        <a:pt x="854" y="455"/>
                        <a:pt x="766" y="279"/>
                      </a:cubicBezTo>
                      <a:cubicBezTo>
                        <a:pt x="678" y="103"/>
                        <a:pt x="612" y="20"/>
                        <a:pt x="538" y="10"/>
                      </a:cubicBezTo>
                      <a:cubicBezTo>
                        <a:pt x="464" y="0"/>
                        <a:pt x="411" y="41"/>
                        <a:pt x="321" y="217"/>
                      </a:cubicBezTo>
                      <a:cubicBezTo>
                        <a:pt x="231" y="393"/>
                        <a:pt x="67" y="888"/>
                        <a:pt x="0" y="1065"/>
                      </a:cubicBezTo>
                    </a:path>
                  </a:pathLst>
                </a:custGeom>
                <a:noFill/>
                <a:ln w="3810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111"/>
              <p:cNvGrpSpPr>
                <a:grpSpLocks/>
              </p:cNvGrpSpPr>
              <p:nvPr/>
            </p:nvGrpSpPr>
            <p:grpSpPr bwMode="auto">
              <a:xfrm>
                <a:off x="912" y="3637"/>
                <a:ext cx="480" cy="192"/>
                <a:chOff x="1261" y="2969"/>
                <a:chExt cx="480" cy="192"/>
              </a:xfrm>
            </p:grpSpPr>
            <p:sp>
              <p:nvSpPr>
                <p:cNvPr id="8299" name="Line 112"/>
                <p:cNvSpPr>
                  <a:spLocks noChangeShapeType="1"/>
                </p:cNvSpPr>
                <p:nvPr/>
              </p:nvSpPr>
              <p:spPr bwMode="auto">
                <a:xfrm>
                  <a:off x="1261" y="2969"/>
                  <a:ext cx="48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00" name="Line 113"/>
                <p:cNvSpPr>
                  <a:spLocks noChangeShapeType="1"/>
                </p:cNvSpPr>
                <p:nvPr/>
              </p:nvSpPr>
              <p:spPr bwMode="auto">
                <a:xfrm>
                  <a:off x="1357" y="3065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01" name="Line 114"/>
                <p:cNvSpPr>
                  <a:spLocks noChangeShapeType="1"/>
                </p:cNvSpPr>
                <p:nvPr/>
              </p:nvSpPr>
              <p:spPr bwMode="auto">
                <a:xfrm>
                  <a:off x="1453" y="3161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250" name="Line 115"/>
              <p:cNvSpPr>
                <a:spLocks noChangeShapeType="1"/>
              </p:cNvSpPr>
              <p:nvPr/>
            </p:nvSpPr>
            <p:spPr bwMode="auto">
              <a:xfrm flipH="1">
                <a:off x="1172" y="2543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1" name="Line 116"/>
              <p:cNvSpPr>
                <a:spLocks noChangeShapeType="1"/>
              </p:cNvSpPr>
              <p:nvPr/>
            </p:nvSpPr>
            <p:spPr bwMode="auto">
              <a:xfrm>
                <a:off x="1162" y="2533"/>
                <a:ext cx="0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2" name="Line 117"/>
              <p:cNvSpPr>
                <a:spLocks noChangeShapeType="1"/>
              </p:cNvSpPr>
              <p:nvPr/>
            </p:nvSpPr>
            <p:spPr bwMode="auto">
              <a:xfrm>
                <a:off x="1152" y="3397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1" name="Group 118"/>
              <p:cNvGrpSpPr>
                <a:grpSpLocks/>
              </p:cNvGrpSpPr>
              <p:nvPr/>
            </p:nvGrpSpPr>
            <p:grpSpPr bwMode="auto">
              <a:xfrm>
                <a:off x="4134" y="1902"/>
                <a:ext cx="110" cy="305"/>
                <a:chOff x="4176" y="1296"/>
                <a:chExt cx="110" cy="305"/>
              </a:xfrm>
            </p:grpSpPr>
            <p:sp>
              <p:nvSpPr>
                <p:cNvPr id="8297" name="Line 119"/>
                <p:cNvSpPr>
                  <a:spLocks noChangeShapeType="1"/>
                </p:cNvSpPr>
                <p:nvPr/>
              </p:nvSpPr>
              <p:spPr bwMode="auto">
                <a:xfrm flipH="1">
                  <a:off x="4176" y="1296"/>
                  <a:ext cx="0" cy="305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98" name="Freeform 120"/>
                <p:cNvSpPr>
                  <a:spLocks/>
                </p:cNvSpPr>
                <p:nvPr/>
              </p:nvSpPr>
              <p:spPr bwMode="auto">
                <a:xfrm flipH="1">
                  <a:off x="4231" y="1300"/>
                  <a:ext cx="55" cy="295"/>
                </a:xfrm>
                <a:custGeom>
                  <a:avLst/>
                  <a:gdLst>
                    <a:gd name="T0" fmla="*/ 0 w 97"/>
                    <a:gd name="T1" fmla="*/ 0 h 455"/>
                    <a:gd name="T2" fmla="*/ 83 w 97"/>
                    <a:gd name="T3" fmla="*/ 134 h 455"/>
                    <a:gd name="T4" fmla="*/ 83 w 97"/>
                    <a:gd name="T5" fmla="*/ 331 h 455"/>
                    <a:gd name="T6" fmla="*/ 11 w 97"/>
                    <a:gd name="T7" fmla="*/ 455 h 45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7"/>
                    <a:gd name="T13" fmla="*/ 0 h 455"/>
                    <a:gd name="T14" fmla="*/ 97 w 97"/>
                    <a:gd name="T15" fmla="*/ 455 h 45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7" h="455">
                      <a:moveTo>
                        <a:pt x="0" y="0"/>
                      </a:moveTo>
                      <a:cubicBezTo>
                        <a:pt x="14" y="21"/>
                        <a:pt x="69" y="79"/>
                        <a:pt x="83" y="134"/>
                      </a:cubicBezTo>
                      <a:cubicBezTo>
                        <a:pt x="97" y="189"/>
                        <a:pt x="95" y="278"/>
                        <a:pt x="83" y="331"/>
                      </a:cubicBezTo>
                      <a:cubicBezTo>
                        <a:pt x="71" y="384"/>
                        <a:pt x="26" y="429"/>
                        <a:pt x="11" y="455"/>
                      </a:cubicBez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121"/>
              <p:cNvGrpSpPr>
                <a:grpSpLocks/>
              </p:cNvGrpSpPr>
              <p:nvPr/>
            </p:nvGrpSpPr>
            <p:grpSpPr bwMode="auto">
              <a:xfrm rot="10800000">
                <a:off x="4512" y="2303"/>
                <a:ext cx="208" cy="620"/>
                <a:chOff x="2000" y="1771"/>
                <a:chExt cx="208" cy="620"/>
              </a:xfrm>
            </p:grpSpPr>
            <p:sp>
              <p:nvSpPr>
                <p:cNvPr id="8290" name="Line 122"/>
                <p:cNvSpPr>
                  <a:spLocks noChangeShapeType="1"/>
                </p:cNvSpPr>
                <p:nvPr/>
              </p:nvSpPr>
              <p:spPr bwMode="auto">
                <a:xfrm flipV="1">
                  <a:off x="2001" y="1925"/>
                  <a:ext cx="207" cy="10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91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2001" y="2131"/>
                  <a:ext cx="207" cy="10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92" name="Line 124"/>
                <p:cNvSpPr>
                  <a:spLocks noChangeShapeType="1"/>
                </p:cNvSpPr>
                <p:nvPr/>
              </p:nvSpPr>
              <p:spPr bwMode="auto">
                <a:xfrm flipH="1" flipV="1">
                  <a:off x="2001" y="2028"/>
                  <a:ext cx="207" cy="10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93" name="Line 125"/>
                <p:cNvSpPr>
                  <a:spLocks noChangeShapeType="1"/>
                </p:cNvSpPr>
                <p:nvPr/>
              </p:nvSpPr>
              <p:spPr bwMode="auto">
                <a:xfrm flipH="1" flipV="1">
                  <a:off x="2001" y="2232"/>
                  <a:ext cx="207" cy="10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94" name="Line 126"/>
                <p:cNvSpPr>
                  <a:spLocks noChangeShapeType="1"/>
                </p:cNvSpPr>
                <p:nvPr/>
              </p:nvSpPr>
              <p:spPr bwMode="auto">
                <a:xfrm flipH="1" flipV="1">
                  <a:off x="2001" y="1821"/>
                  <a:ext cx="207" cy="10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95" name="Freeform 127"/>
                <p:cNvSpPr>
                  <a:spLocks/>
                </p:cNvSpPr>
                <p:nvPr/>
              </p:nvSpPr>
              <p:spPr bwMode="auto">
                <a:xfrm flipH="1">
                  <a:off x="2101" y="2336"/>
                  <a:ext cx="107" cy="55"/>
                </a:xfrm>
                <a:custGeom>
                  <a:avLst/>
                  <a:gdLst>
                    <a:gd name="T0" fmla="*/ 131 w 131"/>
                    <a:gd name="T1" fmla="*/ 68 h 68"/>
                    <a:gd name="T2" fmla="*/ 0 w 131"/>
                    <a:gd name="T3" fmla="*/ 0 h 68"/>
                    <a:gd name="T4" fmla="*/ 0 60000 65536"/>
                    <a:gd name="T5" fmla="*/ 0 60000 65536"/>
                    <a:gd name="T6" fmla="*/ 0 w 131"/>
                    <a:gd name="T7" fmla="*/ 0 h 68"/>
                    <a:gd name="T8" fmla="*/ 131 w 131"/>
                    <a:gd name="T9" fmla="*/ 68 h 6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31" h="68">
                      <a:moveTo>
                        <a:pt x="131" y="6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96" name="Freeform 128"/>
                <p:cNvSpPr>
                  <a:spLocks/>
                </p:cNvSpPr>
                <p:nvPr/>
              </p:nvSpPr>
              <p:spPr bwMode="auto">
                <a:xfrm flipH="1">
                  <a:off x="2000" y="1771"/>
                  <a:ext cx="100" cy="50"/>
                </a:xfrm>
                <a:custGeom>
                  <a:avLst/>
                  <a:gdLst>
                    <a:gd name="T0" fmla="*/ 131 w 131"/>
                    <a:gd name="T1" fmla="*/ 68 h 68"/>
                    <a:gd name="T2" fmla="*/ 0 w 131"/>
                    <a:gd name="T3" fmla="*/ 0 h 68"/>
                    <a:gd name="T4" fmla="*/ 0 60000 65536"/>
                    <a:gd name="T5" fmla="*/ 0 60000 65536"/>
                    <a:gd name="T6" fmla="*/ 0 w 131"/>
                    <a:gd name="T7" fmla="*/ 0 h 68"/>
                    <a:gd name="T8" fmla="*/ 131 w 131"/>
                    <a:gd name="T9" fmla="*/ 68 h 6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31" h="68">
                      <a:moveTo>
                        <a:pt x="131" y="6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255" name="Line 129"/>
              <p:cNvSpPr>
                <a:spLocks noChangeShapeType="1"/>
              </p:cNvSpPr>
              <p:nvPr/>
            </p:nvSpPr>
            <p:spPr bwMode="auto">
              <a:xfrm>
                <a:off x="4624" y="2927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" name="Group 130"/>
              <p:cNvGrpSpPr>
                <a:grpSpLocks/>
              </p:cNvGrpSpPr>
              <p:nvPr/>
            </p:nvGrpSpPr>
            <p:grpSpPr bwMode="auto">
              <a:xfrm>
                <a:off x="4368" y="3167"/>
                <a:ext cx="480" cy="192"/>
                <a:chOff x="1261" y="2969"/>
                <a:chExt cx="480" cy="192"/>
              </a:xfrm>
            </p:grpSpPr>
            <p:sp>
              <p:nvSpPr>
                <p:cNvPr id="8287" name="Line 131"/>
                <p:cNvSpPr>
                  <a:spLocks noChangeShapeType="1"/>
                </p:cNvSpPr>
                <p:nvPr/>
              </p:nvSpPr>
              <p:spPr bwMode="auto">
                <a:xfrm>
                  <a:off x="1261" y="2969"/>
                  <a:ext cx="48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88" name="Line 132"/>
                <p:cNvSpPr>
                  <a:spLocks noChangeShapeType="1"/>
                </p:cNvSpPr>
                <p:nvPr/>
              </p:nvSpPr>
              <p:spPr bwMode="auto">
                <a:xfrm>
                  <a:off x="1357" y="3065"/>
                  <a:ext cx="28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89" name="Line 133"/>
                <p:cNvSpPr>
                  <a:spLocks noChangeShapeType="1"/>
                </p:cNvSpPr>
                <p:nvPr/>
              </p:nvSpPr>
              <p:spPr bwMode="auto">
                <a:xfrm>
                  <a:off x="1453" y="3161"/>
                  <a:ext cx="96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8257" name="Line 134"/>
              <p:cNvSpPr>
                <a:spLocks noChangeShapeType="1"/>
              </p:cNvSpPr>
              <p:nvPr/>
            </p:nvSpPr>
            <p:spPr bwMode="auto">
              <a:xfrm flipH="1">
                <a:off x="3178" y="2073"/>
                <a:ext cx="95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8" name="Line 135"/>
              <p:cNvSpPr>
                <a:spLocks noChangeShapeType="1"/>
              </p:cNvSpPr>
              <p:nvPr/>
            </p:nvSpPr>
            <p:spPr bwMode="auto">
              <a:xfrm flipH="1">
                <a:off x="4196" y="2073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9" name="Line 136"/>
              <p:cNvSpPr>
                <a:spLocks noChangeShapeType="1"/>
              </p:cNvSpPr>
              <p:nvPr/>
            </p:nvSpPr>
            <p:spPr bwMode="auto">
              <a:xfrm flipV="1">
                <a:off x="4618" y="2063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4" name="Group 153"/>
              <p:cNvGrpSpPr>
                <a:grpSpLocks/>
              </p:cNvGrpSpPr>
              <p:nvPr/>
            </p:nvGrpSpPr>
            <p:grpSpPr bwMode="auto">
              <a:xfrm>
                <a:off x="4561" y="1823"/>
                <a:ext cx="863" cy="480"/>
                <a:chOff x="4108" y="3360"/>
                <a:chExt cx="863" cy="480"/>
              </a:xfrm>
            </p:grpSpPr>
            <p:sp>
              <p:nvSpPr>
                <p:cNvPr id="8274" name="Text Box 154"/>
                <p:cNvSpPr txBox="1">
                  <a:spLocks noChangeArrowheads="1"/>
                </p:cNvSpPr>
                <p:nvPr/>
              </p:nvSpPr>
              <p:spPr bwMode="auto">
                <a:xfrm>
                  <a:off x="4108" y="3502"/>
                  <a:ext cx="255" cy="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800">
                      <a:solidFill>
                        <a:schemeClr val="tx1"/>
                      </a:solidFill>
                      <a:latin typeface="Times New Roman" pitchFamily="18" charset="0"/>
                    </a:rPr>
                    <a:t> 0</a:t>
                  </a:r>
                </a:p>
              </p:txBody>
            </p:sp>
            <p:grpSp>
              <p:nvGrpSpPr>
                <p:cNvPr id="25" name="Group 155"/>
                <p:cNvGrpSpPr>
                  <a:grpSpLocks/>
                </p:cNvGrpSpPr>
                <p:nvPr/>
              </p:nvGrpSpPr>
              <p:grpSpPr bwMode="auto">
                <a:xfrm>
                  <a:off x="4395" y="3360"/>
                  <a:ext cx="576" cy="480"/>
                  <a:chOff x="3408" y="960"/>
                  <a:chExt cx="576" cy="480"/>
                </a:xfrm>
              </p:grpSpPr>
              <p:grpSp>
                <p:nvGrpSpPr>
                  <p:cNvPr id="26" name="Group 156"/>
                  <p:cNvGrpSpPr>
                    <a:grpSpLocks/>
                  </p:cNvGrpSpPr>
                  <p:nvPr/>
                </p:nvGrpSpPr>
                <p:grpSpPr bwMode="auto">
                  <a:xfrm flipV="1">
                    <a:off x="3456" y="960"/>
                    <a:ext cx="480" cy="480"/>
                    <a:chOff x="782" y="499"/>
                    <a:chExt cx="2085" cy="926"/>
                  </a:xfrm>
                </p:grpSpPr>
                <p:grpSp>
                  <p:nvGrpSpPr>
                    <p:cNvPr id="27" name="Group 1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782" y="506"/>
                      <a:ext cx="700" cy="919"/>
                      <a:chOff x="782" y="506"/>
                      <a:chExt cx="700" cy="919"/>
                    </a:xfrm>
                  </p:grpSpPr>
                  <p:sp>
                    <p:nvSpPr>
                      <p:cNvPr id="8285" name="Freeform 1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82" y="506"/>
                        <a:ext cx="353" cy="471"/>
                      </a:xfrm>
                      <a:custGeom>
                        <a:avLst/>
                        <a:gdLst>
                          <a:gd name="T0" fmla="*/ 1066 w 1066"/>
                          <a:gd name="T1" fmla="*/ 1065 h 1065"/>
                          <a:gd name="T2" fmla="*/ 766 w 1066"/>
                          <a:gd name="T3" fmla="*/ 279 h 1065"/>
                          <a:gd name="T4" fmla="*/ 538 w 1066"/>
                          <a:gd name="T5" fmla="*/ 10 h 1065"/>
                          <a:gd name="T6" fmla="*/ 321 w 1066"/>
                          <a:gd name="T7" fmla="*/ 217 h 1065"/>
                          <a:gd name="T8" fmla="*/ 0 w 1066"/>
                          <a:gd name="T9" fmla="*/ 1065 h 106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66"/>
                          <a:gd name="T16" fmla="*/ 0 h 1065"/>
                          <a:gd name="T17" fmla="*/ 1066 w 1066"/>
                          <a:gd name="T18" fmla="*/ 1065 h 106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66" h="1065">
                            <a:moveTo>
                              <a:pt x="1066" y="1065"/>
                            </a:moveTo>
                            <a:cubicBezTo>
                              <a:pt x="1016" y="934"/>
                              <a:pt x="854" y="455"/>
                              <a:pt x="766" y="279"/>
                            </a:cubicBezTo>
                            <a:cubicBezTo>
                              <a:pt x="678" y="103"/>
                              <a:pt x="612" y="20"/>
                              <a:pt x="538" y="10"/>
                            </a:cubicBezTo>
                            <a:cubicBezTo>
                              <a:pt x="464" y="0"/>
                              <a:pt x="411" y="41"/>
                              <a:pt x="321" y="217"/>
                            </a:cubicBezTo>
                            <a:cubicBezTo>
                              <a:pt x="231" y="393"/>
                              <a:pt x="67" y="888"/>
                              <a:pt x="0" y="1065"/>
                            </a:cubicBezTo>
                          </a:path>
                        </a:pathLst>
                      </a:custGeom>
                      <a:noFill/>
                      <a:ln w="38100" cmpd="sng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86" name="Freeform 159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1129" y="954"/>
                        <a:ext cx="353" cy="471"/>
                      </a:xfrm>
                      <a:custGeom>
                        <a:avLst/>
                        <a:gdLst>
                          <a:gd name="T0" fmla="*/ 1066 w 1066"/>
                          <a:gd name="T1" fmla="*/ 1065 h 1065"/>
                          <a:gd name="T2" fmla="*/ 766 w 1066"/>
                          <a:gd name="T3" fmla="*/ 279 h 1065"/>
                          <a:gd name="T4" fmla="*/ 538 w 1066"/>
                          <a:gd name="T5" fmla="*/ 10 h 1065"/>
                          <a:gd name="T6" fmla="*/ 321 w 1066"/>
                          <a:gd name="T7" fmla="*/ 217 h 1065"/>
                          <a:gd name="T8" fmla="*/ 0 w 1066"/>
                          <a:gd name="T9" fmla="*/ 1065 h 106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66"/>
                          <a:gd name="T16" fmla="*/ 0 h 1065"/>
                          <a:gd name="T17" fmla="*/ 1066 w 1066"/>
                          <a:gd name="T18" fmla="*/ 1065 h 106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66" h="1065">
                            <a:moveTo>
                              <a:pt x="1066" y="1065"/>
                            </a:moveTo>
                            <a:cubicBezTo>
                              <a:pt x="1016" y="934"/>
                              <a:pt x="854" y="455"/>
                              <a:pt x="766" y="279"/>
                            </a:cubicBezTo>
                            <a:cubicBezTo>
                              <a:pt x="678" y="103"/>
                              <a:pt x="612" y="20"/>
                              <a:pt x="538" y="10"/>
                            </a:cubicBezTo>
                            <a:cubicBezTo>
                              <a:pt x="464" y="0"/>
                              <a:pt x="411" y="41"/>
                              <a:pt x="321" y="217"/>
                            </a:cubicBezTo>
                            <a:cubicBezTo>
                              <a:pt x="231" y="393"/>
                              <a:pt x="67" y="888"/>
                              <a:pt x="0" y="1065"/>
                            </a:cubicBezTo>
                          </a:path>
                        </a:pathLst>
                      </a:custGeom>
                      <a:noFill/>
                      <a:ln w="38100" cmpd="sng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8" name="Group 1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77" y="499"/>
                      <a:ext cx="700" cy="919"/>
                      <a:chOff x="782" y="506"/>
                      <a:chExt cx="700" cy="919"/>
                    </a:xfrm>
                  </p:grpSpPr>
                  <p:sp>
                    <p:nvSpPr>
                      <p:cNvPr id="8283" name="Freeform 1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82" y="506"/>
                        <a:ext cx="353" cy="471"/>
                      </a:xfrm>
                      <a:custGeom>
                        <a:avLst/>
                        <a:gdLst>
                          <a:gd name="T0" fmla="*/ 1066 w 1066"/>
                          <a:gd name="T1" fmla="*/ 1065 h 1065"/>
                          <a:gd name="T2" fmla="*/ 766 w 1066"/>
                          <a:gd name="T3" fmla="*/ 279 h 1065"/>
                          <a:gd name="T4" fmla="*/ 538 w 1066"/>
                          <a:gd name="T5" fmla="*/ 10 h 1065"/>
                          <a:gd name="T6" fmla="*/ 321 w 1066"/>
                          <a:gd name="T7" fmla="*/ 217 h 1065"/>
                          <a:gd name="T8" fmla="*/ 0 w 1066"/>
                          <a:gd name="T9" fmla="*/ 1065 h 106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66"/>
                          <a:gd name="T16" fmla="*/ 0 h 1065"/>
                          <a:gd name="T17" fmla="*/ 1066 w 1066"/>
                          <a:gd name="T18" fmla="*/ 1065 h 106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66" h="1065">
                            <a:moveTo>
                              <a:pt x="1066" y="1065"/>
                            </a:moveTo>
                            <a:cubicBezTo>
                              <a:pt x="1016" y="934"/>
                              <a:pt x="854" y="455"/>
                              <a:pt x="766" y="279"/>
                            </a:cubicBezTo>
                            <a:cubicBezTo>
                              <a:pt x="678" y="103"/>
                              <a:pt x="612" y="20"/>
                              <a:pt x="538" y="10"/>
                            </a:cubicBezTo>
                            <a:cubicBezTo>
                              <a:pt x="464" y="0"/>
                              <a:pt x="411" y="41"/>
                              <a:pt x="321" y="217"/>
                            </a:cubicBezTo>
                            <a:cubicBezTo>
                              <a:pt x="231" y="393"/>
                              <a:pt x="67" y="888"/>
                              <a:pt x="0" y="1065"/>
                            </a:cubicBezTo>
                          </a:path>
                        </a:pathLst>
                      </a:custGeom>
                      <a:noFill/>
                      <a:ln w="38100" cmpd="sng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84" name="Freeform 162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1129" y="954"/>
                        <a:ext cx="353" cy="471"/>
                      </a:xfrm>
                      <a:custGeom>
                        <a:avLst/>
                        <a:gdLst>
                          <a:gd name="T0" fmla="*/ 1066 w 1066"/>
                          <a:gd name="T1" fmla="*/ 1065 h 1065"/>
                          <a:gd name="T2" fmla="*/ 766 w 1066"/>
                          <a:gd name="T3" fmla="*/ 279 h 1065"/>
                          <a:gd name="T4" fmla="*/ 538 w 1066"/>
                          <a:gd name="T5" fmla="*/ 10 h 1065"/>
                          <a:gd name="T6" fmla="*/ 321 w 1066"/>
                          <a:gd name="T7" fmla="*/ 217 h 1065"/>
                          <a:gd name="T8" fmla="*/ 0 w 1066"/>
                          <a:gd name="T9" fmla="*/ 1065 h 106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66"/>
                          <a:gd name="T16" fmla="*/ 0 h 1065"/>
                          <a:gd name="T17" fmla="*/ 1066 w 1066"/>
                          <a:gd name="T18" fmla="*/ 1065 h 106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66" h="1065">
                            <a:moveTo>
                              <a:pt x="1066" y="1065"/>
                            </a:moveTo>
                            <a:cubicBezTo>
                              <a:pt x="1016" y="934"/>
                              <a:pt x="854" y="455"/>
                              <a:pt x="766" y="279"/>
                            </a:cubicBezTo>
                            <a:cubicBezTo>
                              <a:pt x="678" y="103"/>
                              <a:pt x="612" y="20"/>
                              <a:pt x="538" y="10"/>
                            </a:cubicBezTo>
                            <a:cubicBezTo>
                              <a:pt x="464" y="0"/>
                              <a:pt x="411" y="41"/>
                              <a:pt x="321" y="217"/>
                            </a:cubicBezTo>
                            <a:cubicBezTo>
                              <a:pt x="231" y="393"/>
                              <a:pt x="67" y="888"/>
                              <a:pt x="0" y="1065"/>
                            </a:cubicBezTo>
                          </a:path>
                        </a:pathLst>
                      </a:custGeom>
                      <a:noFill/>
                      <a:ln w="38100" cmpd="sng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9" name="Group 1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167" y="505"/>
                      <a:ext cx="700" cy="919"/>
                      <a:chOff x="782" y="506"/>
                      <a:chExt cx="700" cy="919"/>
                    </a:xfrm>
                  </p:grpSpPr>
                  <p:sp>
                    <p:nvSpPr>
                      <p:cNvPr id="8281" name="Freeform 1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782" y="506"/>
                        <a:ext cx="353" cy="471"/>
                      </a:xfrm>
                      <a:custGeom>
                        <a:avLst/>
                        <a:gdLst>
                          <a:gd name="T0" fmla="*/ 1066 w 1066"/>
                          <a:gd name="T1" fmla="*/ 1065 h 1065"/>
                          <a:gd name="T2" fmla="*/ 766 w 1066"/>
                          <a:gd name="T3" fmla="*/ 279 h 1065"/>
                          <a:gd name="T4" fmla="*/ 538 w 1066"/>
                          <a:gd name="T5" fmla="*/ 10 h 1065"/>
                          <a:gd name="T6" fmla="*/ 321 w 1066"/>
                          <a:gd name="T7" fmla="*/ 217 h 1065"/>
                          <a:gd name="T8" fmla="*/ 0 w 1066"/>
                          <a:gd name="T9" fmla="*/ 1065 h 106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66"/>
                          <a:gd name="T16" fmla="*/ 0 h 1065"/>
                          <a:gd name="T17" fmla="*/ 1066 w 1066"/>
                          <a:gd name="T18" fmla="*/ 1065 h 106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66" h="1065">
                            <a:moveTo>
                              <a:pt x="1066" y="1065"/>
                            </a:moveTo>
                            <a:cubicBezTo>
                              <a:pt x="1016" y="934"/>
                              <a:pt x="854" y="455"/>
                              <a:pt x="766" y="279"/>
                            </a:cubicBezTo>
                            <a:cubicBezTo>
                              <a:pt x="678" y="103"/>
                              <a:pt x="612" y="20"/>
                              <a:pt x="538" y="10"/>
                            </a:cubicBezTo>
                            <a:cubicBezTo>
                              <a:pt x="464" y="0"/>
                              <a:pt x="411" y="41"/>
                              <a:pt x="321" y="217"/>
                            </a:cubicBezTo>
                            <a:cubicBezTo>
                              <a:pt x="231" y="393"/>
                              <a:pt x="67" y="888"/>
                              <a:pt x="0" y="1065"/>
                            </a:cubicBezTo>
                          </a:path>
                        </a:pathLst>
                      </a:custGeom>
                      <a:noFill/>
                      <a:ln w="38100" cmpd="sng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82" name="Freeform 165"/>
                      <p:cNvSpPr>
                        <a:spLocks/>
                      </p:cNvSpPr>
                      <p:nvPr/>
                    </p:nvSpPr>
                    <p:spPr bwMode="auto">
                      <a:xfrm flipV="1">
                        <a:off x="1129" y="954"/>
                        <a:ext cx="353" cy="471"/>
                      </a:xfrm>
                      <a:custGeom>
                        <a:avLst/>
                        <a:gdLst>
                          <a:gd name="T0" fmla="*/ 1066 w 1066"/>
                          <a:gd name="T1" fmla="*/ 1065 h 1065"/>
                          <a:gd name="T2" fmla="*/ 766 w 1066"/>
                          <a:gd name="T3" fmla="*/ 279 h 1065"/>
                          <a:gd name="T4" fmla="*/ 538 w 1066"/>
                          <a:gd name="T5" fmla="*/ 10 h 1065"/>
                          <a:gd name="T6" fmla="*/ 321 w 1066"/>
                          <a:gd name="T7" fmla="*/ 217 h 1065"/>
                          <a:gd name="T8" fmla="*/ 0 w 1066"/>
                          <a:gd name="T9" fmla="*/ 1065 h 1065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066"/>
                          <a:gd name="T16" fmla="*/ 0 h 1065"/>
                          <a:gd name="T17" fmla="*/ 1066 w 1066"/>
                          <a:gd name="T18" fmla="*/ 1065 h 1065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066" h="1065">
                            <a:moveTo>
                              <a:pt x="1066" y="1065"/>
                            </a:moveTo>
                            <a:cubicBezTo>
                              <a:pt x="1016" y="934"/>
                              <a:pt x="854" y="455"/>
                              <a:pt x="766" y="279"/>
                            </a:cubicBezTo>
                            <a:cubicBezTo>
                              <a:pt x="678" y="103"/>
                              <a:pt x="612" y="20"/>
                              <a:pt x="538" y="10"/>
                            </a:cubicBezTo>
                            <a:cubicBezTo>
                              <a:pt x="464" y="0"/>
                              <a:pt x="411" y="41"/>
                              <a:pt x="321" y="217"/>
                            </a:cubicBezTo>
                            <a:cubicBezTo>
                              <a:pt x="231" y="393"/>
                              <a:pt x="67" y="888"/>
                              <a:pt x="0" y="1065"/>
                            </a:cubicBezTo>
                          </a:path>
                        </a:pathLst>
                      </a:custGeom>
                      <a:noFill/>
                      <a:ln w="38100" cmpd="sng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8277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3408" y="1200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30" name="Group 167"/>
              <p:cNvGrpSpPr>
                <a:grpSpLocks/>
              </p:cNvGrpSpPr>
              <p:nvPr/>
            </p:nvGrpSpPr>
            <p:grpSpPr bwMode="auto">
              <a:xfrm>
                <a:off x="288" y="2447"/>
                <a:ext cx="796" cy="336"/>
                <a:chOff x="404" y="1920"/>
                <a:chExt cx="796" cy="336"/>
              </a:xfrm>
            </p:grpSpPr>
            <p:grpSp>
              <p:nvGrpSpPr>
                <p:cNvPr id="31" name="Group 168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480" cy="336"/>
                  <a:chOff x="782" y="499"/>
                  <a:chExt cx="2085" cy="926"/>
                </a:xfrm>
              </p:grpSpPr>
              <p:grpSp>
                <p:nvGrpSpPr>
                  <p:cNvPr id="8349" name="Group 169"/>
                  <p:cNvGrpSpPr>
                    <a:grpSpLocks/>
                  </p:cNvGrpSpPr>
                  <p:nvPr/>
                </p:nvGrpSpPr>
                <p:grpSpPr bwMode="auto">
                  <a:xfrm>
                    <a:off x="782" y="506"/>
                    <a:ext cx="700" cy="919"/>
                    <a:chOff x="782" y="506"/>
                    <a:chExt cx="700" cy="919"/>
                  </a:xfrm>
                </p:grpSpPr>
                <p:sp>
                  <p:nvSpPr>
                    <p:cNvPr id="8272" name="Freeform 170"/>
                    <p:cNvSpPr>
                      <a:spLocks/>
                    </p:cNvSpPr>
                    <p:nvPr/>
                  </p:nvSpPr>
                  <p:spPr bwMode="auto">
                    <a:xfrm>
                      <a:off x="782" y="506"/>
                      <a:ext cx="353" cy="471"/>
                    </a:xfrm>
                    <a:custGeom>
                      <a:avLst/>
                      <a:gdLst>
                        <a:gd name="T0" fmla="*/ 1066 w 1066"/>
                        <a:gd name="T1" fmla="*/ 1065 h 1065"/>
                        <a:gd name="T2" fmla="*/ 766 w 1066"/>
                        <a:gd name="T3" fmla="*/ 279 h 1065"/>
                        <a:gd name="T4" fmla="*/ 538 w 1066"/>
                        <a:gd name="T5" fmla="*/ 10 h 1065"/>
                        <a:gd name="T6" fmla="*/ 321 w 1066"/>
                        <a:gd name="T7" fmla="*/ 217 h 1065"/>
                        <a:gd name="T8" fmla="*/ 0 w 1066"/>
                        <a:gd name="T9" fmla="*/ 1065 h 10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66"/>
                        <a:gd name="T16" fmla="*/ 0 h 1065"/>
                        <a:gd name="T17" fmla="*/ 1066 w 1066"/>
                        <a:gd name="T18" fmla="*/ 1065 h 10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66" h="1065">
                          <a:moveTo>
                            <a:pt x="1066" y="1065"/>
                          </a:moveTo>
                          <a:cubicBezTo>
                            <a:pt x="1016" y="934"/>
                            <a:pt x="854" y="455"/>
                            <a:pt x="766" y="279"/>
                          </a:cubicBezTo>
                          <a:cubicBezTo>
                            <a:pt x="678" y="103"/>
                            <a:pt x="612" y="20"/>
                            <a:pt x="538" y="10"/>
                          </a:cubicBezTo>
                          <a:cubicBezTo>
                            <a:pt x="464" y="0"/>
                            <a:pt x="411" y="41"/>
                            <a:pt x="321" y="217"/>
                          </a:cubicBezTo>
                          <a:cubicBezTo>
                            <a:pt x="231" y="393"/>
                            <a:pt x="67" y="888"/>
                            <a:pt x="0" y="1065"/>
                          </a:cubicBezTo>
                        </a:path>
                      </a:pathLst>
                    </a:custGeom>
                    <a:noFill/>
                    <a:ln w="38100" cmpd="sng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73" name="Freeform 171"/>
                    <p:cNvSpPr>
                      <a:spLocks/>
                    </p:cNvSpPr>
                    <p:nvPr/>
                  </p:nvSpPr>
                  <p:spPr bwMode="auto">
                    <a:xfrm flipV="1">
                      <a:off x="1129" y="954"/>
                      <a:ext cx="353" cy="471"/>
                    </a:xfrm>
                    <a:custGeom>
                      <a:avLst/>
                      <a:gdLst>
                        <a:gd name="T0" fmla="*/ 1066 w 1066"/>
                        <a:gd name="T1" fmla="*/ 1065 h 1065"/>
                        <a:gd name="T2" fmla="*/ 766 w 1066"/>
                        <a:gd name="T3" fmla="*/ 279 h 1065"/>
                        <a:gd name="T4" fmla="*/ 538 w 1066"/>
                        <a:gd name="T5" fmla="*/ 10 h 1065"/>
                        <a:gd name="T6" fmla="*/ 321 w 1066"/>
                        <a:gd name="T7" fmla="*/ 217 h 1065"/>
                        <a:gd name="T8" fmla="*/ 0 w 1066"/>
                        <a:gd name="T9" fmla="*/ 1065 h 10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66"/>
                        <a:gd name="T16" fmla="*/ 0 h 1065"/>
                        <a:gd name="T17" fmla="*/ 1066 w 1066"/>
                        <a:gd name="T18" fmla="*/ 1065 h 10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66" h="1065">
                          <a:moveTo>
                            <a:pt x="1066" y="1065"/>
                          </a:moveTo>
                          <a:cubicBezTo>
                            <a:pt x="1016" y="934"/>
                            <a:pt x="854" y="455"/>
                            <a:pt x="766" y="279"/>
                          </a:cubicBezTo>
                          <a:cubicBezTo>
                            <a:pt x="678" y="103"/>
                            <a:pt x="612" y="20"/>
                            <a:pt x="538" y="10"/>
                          </a:cubicBezTo>
                          <a:cubicBezTo>
                            <a:pt x="464" y="0"/>
                            <a:pt x="411" y="41"/>
                            <a:pt x="321" y="217"/>
                          </a:cubicBezTo>
                          <a:cubicBezTo>
                            <a:pt x="231" y="393"/>
                            <a:pt x="67" y="888"/>
                            <a:pt x="0" y="1065"/>
                          </a:cubicBezTo>
                        </a:path>
                      </a:pathLst>
                    </a:custGeom>
                    <a:noFill/>
                    <a:ln w="38100" cmpd="sng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350" name="Group 172"/>
                  <p:cNvGrpSpPr>
                    <a:grpSpLocks/>
                  </p:cNvGrpSpPr>
                  <p:nvPr/>
                </p:nvGrpSpPr>
                <p:grpSpPr bwMode="auto">
                  <a:xfrm>
                    <a:off x="1477" y="499"/>
                    <a:ext cx="700" cy="919"/>
                    <a:chOff x="782" y="506"/>
                    <a:chExt cx="700" cy="919"/>
                  </a:xfrm>
                </p:grpSpPr>
                <p:sp>
                  <p:nvSpPr>
                    <p:cNvPr id="8270" name="Freeform 173"/>
                    <p:cNvSpPr>
                      <a:spLocks/>
                    </p:cNvSpPr>
                    <p:nvPr/>
                  </p:nvSpPr>
                  <p:spPr bwMode="auto">
                    <a:xfrm>
                      <a:off x="782" y="506"/>
                      <a:ext cx="353" cy="471"/>
                    </a:xfrm>
                    <a:custGeom>
                      <a:avLst/>
                      <a:gdLst>
                        <a:gd name="T0" fmla="*/ 1066 w 1066"/>
                        <a:gd name="T1" fmla="*/ 1065 h 1065"/>
                        <a:gd name="T2" fmla="*/ 766 w 1066"/>
                        <a:gd name="T3" fmla="*/ 279 h 1065"/>
                        <a:gd name="T4" fmla="*/ 538 w 1066"/>
                        <a:gd name="T5" fmla="*/ 10 h 1065"/>
                        <a:gd name="T6" fmla="*/ 321 w 1066"/>
                        <a:gd name="T7" fmla="*/ 217 h 1065"/>
                        <a:gd name="T8" fmla="*/ 0 w 1066"/>
                        <a:gd name="T9" fmla="*/ 1065 h 10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66"/>
                        <a:gd name="T16" fmla="*/ 0 h 1065"/>
                        <a:gd name="T17" fmla="*/ 1066 w 1066"/>
                        <a:gd name="T18" fmla="*/ 1065 h 10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66" h="1065">
                          <a:moveTo>
                            <a:pt x="1066" y="1065"/>
                          </a:moveTo>
                          <a:cubicBezTo>
                            <a:pt x="1016" y="934"/>
                            <a:pt x="854" y="455"/>
                            <a:pt x="766" y="279"/>
                          </a:cubicBezTo>
                          <a:cubicBezTo>
                            <a:pt x="678" y="103"/>
                            <a:pt x="612" y="20"/>
                            <a:pt x="538" y="10"/>
                          </a:cubicBezTo>
                          <a:cubicBezTo>
                            <a:pt x="464" y="0"/>
                            <a:pt x="411" y="41"/>
                            <a:pt x="321" y="217"/>
                          </a:cubicBezTo>
                          <a:cubicBezTo>
                            <a:pt x="231" y="393"/>
                            <a:pt x="67" y="888"/>
                            <a:pt x="0" y="1065"/>
                          </a:cubicBezTo>
                        </a:path>
                      </a:pathLst>
                    </a:custGeom>
                    <a:noFill/>
                    <a:ln w="38100" cmpd="sng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71" name="Freeform 174"/>
                    <p:cNvSpPr>
                      <a:spLocks/>
                    </p:cNvSpPr>
                    <p:nvPr/>
                  </p:nvSpPr>
                  <p:spPr bwMode="auto">
                    <a:xfrm flipV="1">
                      <a:off x="1129" y="954"/>
                      <a:ext cx="353" cy="471"/>
                    </a:xfrm>
                    <a:custGeom>
                      <a:avLst/>
                      <a:gdLst>
                        <a:gd name="T0" fmla="*/ 1066 w 1066"/>
                        <a:gd name="T1" fmla="*/ 1065 h 1065"/>
                        <a:gd name="T2" fmla="*/ 766 w 1066"/>
                        <a:gd name="T3" fmla="*/ 279 h 1065"/>
                        <a:gd name="T4" fmla="*/ 538 w 1066"/>
                        <a:gd name="T5" fmla="*/ 10 h 1065"/>
                        <a:gd name="T6" fmla="*/ 321 w 1066"/>
                        <a:gd name="T7" fmla="*/ 217 h 1065"/>
                        <a:gd name="T8" fmla="*/ 0 w 1066"/>
                        <a:gd name="T9" fmla="*/ 1065 h 10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66"/>
                        <a:gd name="T16" fmla="*/ 0 h 1065"/>
                        <a:gd name="T17" fmla="*/ 1066 w 1066"/>
                        <a:gd name="T18" fmla="*/ 1065 h 10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66" h="1065">
                          <a:moveTo>
                            <a:pt x="1066" y="1065"/>
                          </a:moveTo>
                          <a:cubicBezTo>
                            <a:pt x="1016" y="934"/>
                            <a:pt x="854" y="455"/>
                            <a:pt x="766" y="279"/>
                          </a:cubicBezTo>
                          <a:cubicBezTo>
                            <a:pt x="678" y="103"/>
                            <a:pt x="612" y="20"/>
                            <a:pt x="538" y="10"/>
                          </a:cubicBezTo>
                          <a:cubicBezTo>
                            <a:pt x="464" y="0"/>
                            <a:pt x="411" y="41"/>
                            <a:pt x="321" y="217"/>
                          </a:cubicBezTo>
                          <a:cubicBezTo>
                            <a:pt x="231" y="393"/>
                            <a:pt x="67" y="888"/>
                            <a:pt x="0" y="1065"/>
                          </a:cubicBezTo>
                        </a:path>
                      </a:pathLst>
                    </a:custGeom>
                    <a:noFill/>
                    <a:ln w="38100" cmpd="sng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352" name="Group 175"/>
                  <p:cNvGrpSpPr>
                    <a:grpSpLocks/>
                  </p:cNvGrpSpPr>
                  <p:nvPr/>
                </p:nvGrpSpPr>
                <p:grpSpPr bwMode="auto">
                  <a:xfrm>
                    <a:off x="2167" y="505"/>
                    <a:ext cx="700" cy="919"/>
                    <a:chOff x="782" y="506"/>
                    <a:chExt cx="700" cy="919"/>
                  </a:xfrm>
                </p:grpSpPr>
                <p:sp>
                  <p:nvSpPr>
                    <p:cNvPr id="8268" name="Freeform 176"/>
                    <p:cNvSpPr>
                      <a:spLocks/>
                    </p:cNvSpPr>
                    <p:nvPr/>
                  </p:nvSpPr>
                  <p:spPr bwMode="auto">
                    <a:xfrm>
                      <a:off x="782" y="506"/>
                      <a:ext cx="353" cy="471"/>
                    </a:xfrm>
                    <a:custGeom>
                      <a:avLst/>
                      <a:gdLst>
                        <a:gd name="T0" fmla="*/ 1066 w 1066"/>
                        <a:gd name="T1" fmla="*/ 1065 h 1065"/>
                        <a:gd name="T2" fmla="*/ 766 w 1066"/>
                        <a:gd name="T3" fmla="*/ 279 h 1065"/>
                        <a:gd name="T4" fmla="*/ 538 w 1066"/>
                        <a:gd name="T5" fmla="*/ 10 h 1065"/>
                        <a:gd name="T6" fmla="*/ 321 w 1066"/>
                        <a:gd name="T7" fmla="*/ 217 h 1065"/>
                        <a:gd name="T8" fmla="*/ 0 w 1066"/>
                        <a:gd name="T9" fmla="*/ 1065 h 10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66"/>
                        <a:gd name="T16" fmla="*/ 0 h 1065"/>
                        <a:gd name="T17" fmla="*/ 1066 w 1066"/>
                        <a:gd name="T18" fmla="*/ 1065 h 10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66" h="1065">
                          <a:moveTo>
                            <a:pt x="1066" y="1065"/>
                          </a:moveTo>
                          <a:cubicBezTo>
                            <a:pt x="1016" y="934"/>
                            <a:pt x="854" y="455"/>
                            <a:pt x="766" y="279"/>
                          </a:cubicBezTo>
                          <a:cubicBezTo>
                            <a:pt x="678" y="103"/>
                            <a:pt x="612" y="20"/>
                            <a:pt x="538" y="10"/>
                          </a:cubicBezTo>
                          <a:cubicBezTo>
                            <a:pt x="464" y="0"/>
                            <a:pt x="411" y="41"/>
                            <a:pt x="321" y="217"/>
                          </a:cubicBezTo>
                          <a:cubicBezTo>
                            <a:pt x="231" y="393"/>
                            <a:pt x="67" y="888"/>
                            <a:pt x="0" y="1065"/>
                          </a:cubicBezTo>
                        </a:path>
                      </a:pathLst>
                    </a:custGeom>
                    <a:noFill/>
                    <a:ln w="38100" cmpd="sng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69" name="Freeform 177"/>
                    <p:cNvSpPr>
                      <a:spLocks/>
                    </p:cNvSpPr>
                    <p:nvPr/>
                  </p:nvSpPr>
                  <p:spPr bwMode="auto">
                    <a:xfrm flipV="1">
                      <a:off x="1129" y="954"/>
                      <a:ext cx="353" cy="471"/>
                    </a:xfrm>
                    <a:custGeom>
                      <a:avLst/>
                      <a:gdLst>
                        <a:gd name="T0" fmla="*/ 1066 w 1066"/>
                        <a:gd name="T1" fmla="*/ 1065 h 1065"/>
                        <a:gd name="T2" fmla="*/ 766 w 1066"/>
                        <a:gd name="T3" fmla="*/ 279 h 1065"/>
                        <a:gd name="T4" fmla="*/ 538 w 1066"/>
                        <a:gd name="T5" fmla="*/ 10 h 1065"/>
                        <a:gd name="T6" fmla="*/ 321 w 1066"/>
                        <a:gd name="T7" fmla="*/ 217 h 1065"/>
                        <a:gd name="T8" fmla="*/ 0 w 1066"/>
                        <a:gd name="T9" fmla="*/ 1065 h 1065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66"/>
                        <a:gd name="T16" fmla="*/ 0 h 1065"/>
                        <a:gd name="T17" fmla="*/ 1066 w 1066"/>
                        <a:gd name="T18" fmla="*/ 1065 h 1065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66" h="1065">
                          <a:moveTo>
                            <a:pt x="1066" y="1065"/>
                          </a:moveTo>
                          <a:cubicBezTo>
                            <a:pt x="1016" y="934"/>
                            <a:pt x="854" y="455"/>
                            <a:pt x="766" y="279"/>
                          </a:cubicBezTo>
                          <a:cubicBezTo>
                            <a:pt x="678" y="103"/>
                            <a:pt x="612" y="20"/>
                            <a:pt x="538" y="10"/>
                          </a:cubicBezTo>
                          <a:cubicBezTo>
                            <a:pt x="464" y="0"/>
                            <a:pt x="411" y="41"/>
                            <a:pt x="321" y="217"/>
                          </a:cubicBezTo>
                          <a:cubicBezTo>
                            <a:pt x="231" y="393"/>
                            <a:pt x="67" y="888"/>
                            <a:pt x="0" y="1065"/>
                          </a:cubicBezTo>
                        </a:path>
                      </a:pathLst>
                    </a:custGeom>
                    <a:noFill/>
                    <a:ln w="38100" cmpd="sng">
                      <a:solidFill>
                        <a:schemeClr val="accent2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8263" name="Line 178"/>
                <p:cNvSpPr>
                  <a:spLocks noChangeShapeType="1"/>
                </p:cNvSpPr>
                <p:nvPr/>
              </p:nvSpPr>
              <p:spPr bwMode="auto">
                <a:xfrm>
                  <a:off x="624" y="2074"/>
                  <a:ext cx="57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64" name="Text Box 179"/>
                <p:cNvSpPr txBox="1">
                  <a:spLocks noChangeArrowheads="1"/>
                </p:cNvSpPr>
                <p:nvPr/>
              </p:nvSpPr>
              <p:spPr bwMode="auto">
                <a:xfrm>
                  <a:off x="404" y="1976"/>
                  <a:ext cx="214" cy="2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eaLnBrk="0" hangingPunct="0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en-US" sz="1800">
                      <a:solidFill>
                        <a:schemeClr val="tx1"/>
                      </a:solidFill>
                      <a:latin typeface="Times New Roman" pitchFamily="18" charset="0"/>
                    </a:rPr>
                    <a:t>0</a:t>
                  </a:r>
                </a:p>
              </p:txBody>
            </p:sp>
          </p:grpSp>
        </p:grpSp>
        <p:grpSp>
          <p:nvGrpSpPr>
            <p:cNvPr id="8353" name="Group 180"/>
            <p:cNvGrpSpPr>
              <a:grpSpLocks/>
            </p:cNvGrpSpPr>
            <p:nvPr/>
          </p:nvGrpSpPr>
          <p:grpSpPr bwMode="auto">
            <a:xfrm>
              <a:off x="1608138" y="3219450"/>
              <a:ext cx="1871662" cy="533400"/>
              <a:chOff x="1104" y="1824"/>
              <a:chExt cx="1179" cy="336"/>
            </a:xfrm>
          </p:grpSpPr>
          <p:grpSp>
            <p:nvGrpSpPr>
              <p:cNvPr id="8354" name="Group 181"/>
              <p:cNvGrpSpPr>
                <a:grpSpLocks/>
              </p:cNvGrpSpPr>
              <p:nvPr/>
            </p:nvGrpSpPr>
            <p:grpSpPr bwMode="auto">
              <a:xfrm>
                <a:off x="1755" y="1824"/>
                <a:ext cx="480" cy="336"/>
                <a:chOff x="782" y="499"/>
                <a:chExt cx="2085" cy="926"/>
              </a:xfrm>
            </p:grpSpPr>
            <p:grpSp>
              <p:nvGrpSpPr>
                <p:cNvPr id="8361" name="Group 182"/>
                <p:cNvGrpSpPr>
                  <a:grpSpLocks/>
                </p:cNvGrpSpPr>
                <p:nvPr/>
              </p:nvGrpSpPr>
              <p:grpSpPr bwMode="auto">
                <a:xfrm>
                  <a:off x="782" y="506"/>
                  <a:ext cx="700" cy="919"/>
                  <a:chOff x="782" y="506"/>
                  <a:chExt cx="700" cy="919"/>
                </a:xfrm>
              </p:grpSpPr>
              <p:sp>
                <p:nvSpPr>
                  <p:cNvPr id="8218" name="Freeform 183"/>
                  <p:cNvSpPr>
                    <a:spLocks/>
                  </p:cNvSpPr>
                  <p:nvPr/>
                </p:nvSpPr>
                <p:spPr bwMode="auto">
                  <a:xfrm>
                    <a:off x="782" y="506"/>
                    <a:ext cx="353" cy="471"/>
                  </a:xfrm>
                  <a:custGeom>
                    <a:avLst/>
                    <a:gdLst>
                      <a:gd name="T0" fmla="*/ 1066 w 1066"/>
                      <a:gd name="T1" fmla="*/ 1065 h 1065"/>
                      <a:gd name="T2" fmla="*/ 766 w 1066"/>
                      <a:gd name="T3" fmla="*/ 279 h 1065"/>
                      <a:gd name="T4" fmla="*/ 538 w 1066"/>
                      <a:gd name="T5" fmla="*/ 10 h 1065"/>
                      <a:gd name="T6" fmla="*/ 321 w 1066"/>
                      <a:gd name="T7" fmla="*/ 217 h 1065"/>
                      <a:gd name="T8" fmla="*/ 0 w 1066"/>
                      <a:gd name="T9" fmla="*/ 1065 h 10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66"/>
                      <a:gd name="T16" fmla="*/ 0 h 1065"/>
                      <a:gd name="T17" fmla="*/ 1066 w 1066"/>
                      <a:gd name="T18" fmla="*/ 1065 h 10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66" h="1065">
                        <a:moveTo>
                          <a:pt x="1066" y="1065"/>
                        </a:moveTo>
                        <a:cubicBezTo>
                          <a:pt x="1016" y="934"/>
                          <a:pt x="854" y="455"/>
                          <a:pt x="766" y="279"/>
                        </a:cubicBezTo>
                        <a:cubicBezTo>
                          <a:pt x="678" y="103"/>
                          <a:pt x="612" y="20"/>
                          <a:pt x="538" y="10"/>
                        </a:cubicBezTo>
                        <a:cubicBezTo>
                          <a:pt x="464" y="0"/>
                          <a:pt x="411" y="41"/>
                          <a:pt x="321" y="217"/>
                        </a:cubicBezTo>
                        <a:cubicBezTo>
                          <a:pt x="231" y="393"/>
                          <a:pt x="67" y="888"/>
                          <a:pt x="0" y="1065"/>
                        </a:cubicBezTo>
                      </a:path>
                    </a:pathLst>
                  </a:custGeom>
                  <a:noFill/>
                  <a:ln w="38100" cmpd="sng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19" name="Freeform 184"/>
                  <p:cNvSpPr>
                    <a:spLocks/>
                  </p:cNvSpPr>
                  <p:nvPr/>
                </p:nvSpPr>
                <p:spPr bwMode="auto">
                  <a:xfrm flipV="1">
                    <a:off x="1129" y="954"/>
                    <a:ext cx="353" cy="471"/>
                  </a:xfrm>
                  <a:custGeom>
                    <a:avLst/>
                    <a:gdLst>
                      <a:gd name="T0" fmla="*/ 1066 w 1066"/>
                      <a:gd name="T1" fmla="*/ 1065 h 1065"/>
                      <a:gd name="T2" fmla="*/ 766 w 1066"/>
                      <a:gd name="T3" fmla="*/ 279 h 1065"/>
                      <a:gd name="T4" fmla="*/ 538 w 1066"/>
                      <a:gd name="T5" fmla="*/ 10 h 1065"/>
                      <a:gd name="T6" fmla="*/ 321 w 1066"/>
                      <a:gd name="T7" fmla="*/ 217 h 1065"/>
                      <a:gd name="T8" fmla="*/ 0 w 1066"/>
                      <a:gd name="T9" fmla="*/ 1065 h 10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66"/>
                      <a:gd name="T16" fmla="*/ 0 h 1065"/>
                      <a:gd name="T17" fmla="*/ 1066 w 1066"/>
                      <a:gd name="T18" fmla="*/ 1065 h 10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66" h="1065">
                        <a:moveTo>
                          <a:pt x="1066" y="1065"/>
                        </a:moveTo>
                        <a:cubicBezTo>
                          <a:pt x="1016" y="934"/>
                          <a:pt x="854" y="455"/>
                          <a:pt x="766" y="279"/>
                        </a:cubicBezTo>
                        <a:cubicBezTo>
                          <a:pt x="678" y="103"/>
                          <a:pt x="612" y="20"/>
                          <a:pt x="538" y="10"/>
                        </a:cubicBezTo>
                        <a:cubicBezTo>
                          <a:pt x="464" y="0"/>
                          <a:pt x="411" y="41"/>
                          <a:pt x="321" y="217"/>
                        </a:cubicBezTo>
                        <a:cubicBezTo>
                          <a:pt x="231" y="393"/>
                          <a:pt x="67" y="888"/>
                          <a:pt x="0" y="1065"/>
                        </a:cubicBezTo>
                      </a:path>
                    </a:pathLst>
                  </a:custGeom>
                  <a:noFill/>
                  <a:ln w="38100" cmpd="sng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362" name="Group 185"/>
                <p:cNvGrpSpPr>
                  <a:grpSpLocks/>
                </p:cNvGrpSpPr>
                <p:nvPr/>
              </p:nvGrpSpPr>
              <p:grpSpPr bwMode="auto">
                <a:xfrm>
                  <a:off x="1477" y="499"/>
                  <a:ext cx="700" cy="919"/>
                  <a:chOff x="782" y="506"/>
                  <a:chExt cx="700" cy="919"/>
                </a:xfrm>
              </p:grpSpPr>
              <p:sp>
                <p:nvSpPr>
                  <p:cNvPr id="8216" name="Freeform 186"/>
                  <p:cNvSpPr>
                    <a:spLocks/>
                  </p:cNvSpPr>
                  <p:nvPr/>
                </p:nvSpPr>
                <p:spPr bwMode="auto">
                  <a:xfrm>
                    <a:off x="782" y="506"/>
                    <a:ext cx="353" cy="471"/>
                  </a:xfrm>
                  <a:custGeom>
                    <a:avLst/>
                    <a:gdLst>
                      <a:gd name="T0" fmla="*/ 1066 w 1066"/>
                      <a:gd name="T1" fmla="*/ 1065 h 1065"/>
                      <a:gd name="T2" fmla="*/ 766 w 1066"/>
                      <a:gd name="T3" fmla="*/ 279 h 1065"/>
                      <a:gd name="T4" fmla="*/ 538 w 1066"/>
                      <a:gd name="T5" fmla="*/ 10 h 1065"/>
                      <a:gd name="T6" fmla="*/ 321 w 1066"/>
                      <a:gd name="T7" fmla="*/ 217 h 1065"/>
                      <a:gd name="T8" fmla="*/ 0 w 1066"/>
                      <a:gd name="T9" fmla="*/ 1065 h 10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66"/>
                      <a:gd name="T16" fmla="*/ 0 h 1065"/>
                      <a:gd name="T17" fmla="*/ 1066 w 1066"/>
                      <a:gd name="T18" fmla="*/ 1065 h 10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66" h="1065">
                        <a:moveTo>
                          <a:pt x="1066" y="1065"/>
                        </a:moveTo>
                        <a:cubicBezTo>
                          <a:pt x="1016" y="934"/>
                          <a:pt x="854" y="455"/>
                          <a:pt x="766" y="279"/>
                        </a:cubicBezTo>
                        <a:cubicBezTo>
                          <a:pt x="678" y="103"/>
                          <a:pt x="612" y="20"/>
                          <a:pt x="538" y="10"/>
                        </a:cubicBezTo>
                        <a:cubicBezTo>
                          <a:pt x="464" y="0"/>
                          <a:pt x="411" y="41"/>
                          <a:pt x="321" y="217"/>
                        </a:cubicBezTo>
                        <a:cubicBezTo>
                          <a:pt x="231" y="393"/>
                          <a:pt x="67" y="888"/>
                          <a:pt x="0" y="1065"/>
                        </a:cubicBezTo>
                      </a:path>
                    </a:pathLst>
                  </a:custGeom>
                  <a:noFill/>
                  <a:ln w="38100" cmpd="sng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17" name="Freeform 187"/>
                  <p:cNvSpPr>
                    <a:spLocks/>
                  </p:cNvSpPr>
                  <p:nvPr/>
                </p:nvSpPr>
                <p:spPr bwMode="auto">
                  <a:xfrm flipV="1">
                    <a:off x="1129" y="954"/>
                    <a:ext cx="353" cy="471"/>
                  </a:xfrm>
                  <a:custGeom>
                    <a:avLst/>
                    <a:gdLst>
                      <a:gd name="T0" fmla="*/ 1066 w 1066"/>
                      <a:gd name="T1" fmla="*/ 1065 h 1065"/>
                      <a:gd name="T2" fmla="*/ 766 w 1066"/>
                      <a:gd name="T3" fmla="*/ 279 h 1065"/>
                      <a:gd name="T4" fmla="*/ 538 w 1066"/>
                      <a:gd name="T5" fmla="*/ 10 h 1065"/>
                      <a:gd name="T6" fmla="*/ 321 w 1066"/>
                      <a:gd name="T7" fmla="*/ 217 h 1065"/>
                      <a:gd name="T8" fmla="*/ 0 w 1066"/>
                      <a:gd name="T9" fmla="*/ 1065 h 10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66"/>
                      <a:gd name="T16" fmla="*/ 0 h 1065"/>
                      <a:gd name="T17" fmla="*/ 1066 w 1066"/>
                      <a:gd name="T18" fmla="*/ 1065 h 10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66" h="1065">
                        <a:moveTo>
                          <a:pt x="1066" y="1065"/>
                        </a:moveTo>
                        <a:cubicBezTo>
                          <a:pt x="1016" y="934"/>
                          <a:pt x="854" y="455"/>
                          <a:pt x="766" y="279"/>
                        </a:cubicBezTo>
                        <a:cubicBezTo>
                          <a:pt x="678" y="103"/>
                          <a:pt x="612" y="20"/>
                          <a:pt x="538" y="10"/>
                        </a:cubicBezTo>
                        <a:cubicBezTo>
                          <a:pt x="464" y="0"/>
                          <a:pt x="411" y="41"/>
                          <a:pt x="321" y="217"/>
                        </a:cubicBezTo>
                        <a:cubicBezTo>
                          <a:pt x="231" y="393"/>
                          <a:pt x="67" y="888"/>
                          <a:pt x="0" y="1065"/>
                        </a:cubicBezTo>
                      </a:path>
                    </a:pathLst>
                  </a:custGeom>
                  <a:noFill/>
                  <a:ln w="38100" cmpd="sng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363" name="Group 188"/>
                <p:cNvGrpSpPr>
                  <a:grpSpLocks/>
                </p:cNvGrpSpPr>
                <p:nvPr/>
              </p:nvGrpSpPr>
              <p:grpSpPr bwMode="auto">
                <a:xfrm>
                  <a:off x="2167" y="505"/>
                  <a:ext cx="700" cy="919"/>
                  <a:chOff x="782" y="506"/>
                  <a:chExt cx="700" cy="919"/>
                </a:xfrm>
              </p:grpSpPr>
              <p:sp>
                <p:nvSpPr>
                  <p:cNvPr id="8214" name="Freeform 189"/>
                  <p:cNvSpPr>
                    <a:spLocks/>
                  </p:cNvSpPr>
                  <p:nvPr/>
                </p:nvSpPr>
                <p:spPr bwMode="auto">
                  <a:xfrm>
                    <a:off x="782" y="506"/>
                    <a:ext cx="353" cy="471"/>
                  </a:xfrm>
                  <a:custGeom>
                    <a:avLst/>
                    <a:gdLst>
                      <a:gd name="T0" fmla="*/ 1066 w 1066"/>
                      <a:gd name="T1" fmla="*/ 1065 h 1065"/>
                      <a:gd name="T2" fmla="*/ 766 w 1066"/>
                      <a:gd name="T3" fmla="*/ 279 h 1065"/>
                      <a:gd name="T4" fmla="*/ 538 w 1066"/>
                      <a:gd name="T5" fmla="*/ 10 h 1065"/>
                      <a:gd name="T6" fmla="*/ 321 w 1066"/>
                      <a:gd name="T7" fmla="*/ 217 h 1065"/>
                      <a:gd name="T8" fmla="*/ 0 w 1066"/>
                      <a:gd name="T9" fmla="*/ 1065 h 10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66"/>
                      <a:gd name="T16" fmla="*/ 0 h 1065"/>
                      <a:gd name="T17" fmla="*/ 1066 w 1066"/>
                      <a:gd name="T18" fmla="*/ 1065 h 10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66" h="1065">
                        <a:moveTo>
                          <a:pt x="1066" y="1065"/>
                        </a:moveTo>
                        <a:cubicBezTo>
                          <a:pt x="1016" y="934"/>
                          <a:pt x="854" y="455"/>
                          <a:pt x="766" y="279"/>
                        </a:cubicBezTo>
                        <a:cubicBezTo>
                          <a:pt x="678" y="103"/>
                          <a:pt x="612" y="20"/>
                          <a:pt x="538" y="10"/>
                        </a:cubicBezTo>
                        <a:cubicBezTo>
                          <a:pt x="464" y="0"/>
                          <a:pt x="411" y="41"/>
                          <a:pt x="321" y="217"/>
                        </a:cubicBezTo>
                        <a:cubicBezTo>
                          <a:pt x="231" y="393"/>
                          <a:pt x="67" y="888"/>
                          <a:pt x="0" y="1065"/>
                        </a:cubicBezTo>
                      </a:path>
                    </a:pathLst>
                  </a:custGeom>
                  <a:noFill/>
                  <a:ln w="38100" cmpd="sng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215" name="Freeform 190"/>
                  <p:cNvSpPr>
                    <a:spLocks/>
                  </p:cNvSpPr>
                  <p:nvPr/>
                </p:nvSpPr>
                <p:spPr bwMode="auto">
                  <a:xfrm flipV="1">
                    <a:off x="1129" y="954"/>
                    <a:ext cx="353" cy="471"/>
                  </a:xfrm>
                  <a:custGeom>
                    <a:avLst/>
                    <a:gdLst>
                      <a:gd name="T0" fmla="*/ 1066 w 1066"/>
                      <a:gd name="T1" fmla="*/ 1065 h 1065"/>
                      <a:gd name="T2" fmla="*/ 766 w 1066"/>
                      <a:gd name="T3" fmla="*/ 279 h 1065"/>
                      <a:gd name="T4" fmla="*/ 538 w 1066"/>
                      <a:gd name="T5" fmla="*/ 10 h 1065"/>
                      <a:gd name="T6" fmla="*/ 321 w 1066"/>
                      <a:gd name="T7" fmla="*/ 217 h 1065"/>
                      <a:gd name="T8" fmla="*/ 0 w 1066"/>
                      <a:gd name="T9" fmla="*/ 1065 h 106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066"/>
                      <a:gd name="T16" fmla="*/ 0 h 1065"/>
                      <a:gd name="T17" fmla="*/ 1066 w 1066"/>
                      <a:gd name="T18" fmla="*/ 1065 h 106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066" h="1065">
                        <a:moveTo>
                          <a:pt x="1066" y="1065"/>
                        </a:moveTo>
                        <a:cubicBezTo>
                          <a:pt x="1016" y="934"/>
                          <a:pt x="854" y="455"/>
                          <a:pt x="766" y="279"/>
                        </a:cubicBezTo>
                        <a:cubicBezTo>
                          <a:pt x="678" y="103"/>
                          <a:pt x="612" y="20"/>
                          <a:pt x="538" y="10"/>
                        </a:cubicBezTo>
                        <a:cubicBezTo>
                          <a:pt x="464" y="0"/>
                          <a:pt x="411" y="41"/>
                          <a:pt x="321" y="217"/>
                        </a:cubicBezTo>
                        <a:cubicBezTo>
                          <a:pt x="231" y="393"/>
                          <a:pt x="67" y="888"/>
                          <a:pt x="0" y="1065"/>
                        </a:cubicBezTo>
                      </a:path>
                    </a:pathLst>
                  </a:custGeom>
                  <a:noFill/>
                  <a:ln w="38100" cmpd="sng">
                    <a:solidFill>
                      <a:schemeClr val="accent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8209" name="Line 191"/>
              <p:cNvSpPr>
                <a:spLocks noChangeShapeType="1"/>
              </p:cNvSpPr>
              <p:nvPr/>
            </p:nvSpPr>
            <p:spPr bwMode="auto">
              <a:xfrm>
                <a:off x="1707" y="1996"/>
                <a:ext cx="5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0" name="Text Box 192"/>
              <p:cNvSpPr txBox="1">
                <a:spLocks noChangeArrowheads="1"/>
              </p:cNvSpPr>
              <p:nvPr/>
            </p:nvSpPr>
            <p:spPr bwMode="auto">
              <a:xfrm>
                <a:off x="1104" y="1898"/>
                <a:ext cx="51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>
                    <a:solidFill>
                      <a:schemeClr val="tx1"/>
                    </a:solidFill>
                    <a:latin typeface="Times New Roman" pitchFamily="18" charset="0"/>
                  </a:rPr>
                  <a:t>+1,8 V</a:t>
                </a:r>
              </a:p>
            </p:txBody>
          </p:sp>
        </p:grpSp>
      </p:grpSp>
      <p:sp>
        <p:nvSpPr>
          <p:cNvPr id="334" name="Rectangle 3"/>
          <p:cNvSpPr txBox="1">
            <a:spLocks noChangeArrowheads="1"/>
          </p:cNvSpPr>
          <p:nvPr/>
        </p:nvSpPr>
        <p:spPr>
          <a:xfrm>
            <a:off x="539552" y="5344617"/>
            <a:ext cx="8280920" cy="1340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C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signal d’entrée</a:t>
            </a:r>
            <a:r>
              <a:rPr kumimoji="0" lang="fr-CA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C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C.A faible =&gt; signal de sortie C.A. amplifié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CA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Plusieurs modes possibles en fonction de Q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797644" y="64864"/>
            <a:ext cx="6870700" cy="1131888"/>
          </a:xfrm>
        </p:spPr>
        <p:txBody>
          <a:bodyPr>
            <a:normAutofit/>
          </a:bodyPr>
          <a:lstStyle/>
          <a:p>
            <a:r>
              <a:rPr lang="en-US" altLang="zh-TW" dirty="0" err="1" smtClean="0"/>
              <a:t>Amplificateur</a:t>
            </a:r>
            <a:r>
              <a:rPr lang="en-US" altLang="zh-TW" dirty="0" smtClean="0"/>
              <a:t> en </a:t>
            </a:r>
            <a:r>
              <a:rPr lang="en-US" altLang="zh-TW" dirty="0" err="1" smtClean="0"/>
              <a:t>classe</a:t>
            </a:r>
            <a:r>
              <a:rPr lang="en-US" altLang="zh-TW" dirty="0" smtClean="0"/>
              <a:t> A</a:t>
            </a:r>
            <a:endParaRPr lang="zh-TW" altLang="en-US" dirty="0"/>
          </a:p>
        </p:txBody>
      </p:sp>
      <p:pic>
        <p:nvPicPr>
          <p:cNvPr id="22528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1365250"/>
            <a:ext cx="7272338" cy="4237038"/>
          </a:xfrm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6870700" cy="1339850"/>
          </a:xfrm>
        </p:spPr>
        <p:txBody>
          <a:bodyPr/>
          <a:lstStyle/>
          <a:p>
            <a:r>
              <a:rPr lang="en-US" altLang="zh-TW" dirty="0" err="1" smtClean="0"/>
              <a:t>Commutateur</a:t>
            </a:r>
            <a:endParaRPr lang="zh-TW" altLang="en-US" dirty="0"/>
          </a:p>
        </p:txBody>
      </p:sp>
      <p:pic>
        <p:nvPicPr>
          <p:cNvPr id="196612" name="Picture 4" descr="fg17_0300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892300"/>
            <a:ext cx="8058150" cy="337661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228600"/>
            <a:ext cx="8713663" cy="896144"/>
          </a:xfrm>
        </p:spPr>
        <p:txBody>
          <a:bodyPr>
            <a:noAutofit/>
          </a:bodyPr>
          <a:lstStyle/>
          <a:p>
            <a:pPr eaLnBrk="1" hangingPunct="1"/>
            <a:r>
              <a:rPr lang="fr-FR" sz="3600" dirty="0" smtClean="0"/>
              <a:t>Condensateurs de couplage et de découplage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95288" y="1409700"/>
            <a:ext cx="8604250" cy="4530725"/>
            <a:chOff x="249" y="845"/>
            <a:chExt cx="5420" cy="2854"/>
          </a:xfrm>
        </p:grpSpPr>
        <p:pic>
          <p:nvPicPr>
            <p:cNvPr id="9230" name="Picture 11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3" y="845"/>
              <a:ext cx="3480" cy="2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1" name="Line 12"/>
            <p:cNvSpPr>
              <a:spLocks noChangeShapeType="1"/>
            </p:cNvSpPr>
            <p:nvPr/>
          </p:nvSpPr>
          <p:spPr bwMode="auto">
            <a:xfrm>
              <a:off x="476" y="2024"/>
              <a:ext cx="272" cy="3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2" name="Line 13"/>
            <p:cNvSpPr>
              <a:spLocks noChangeShapeType="1"/>
            </p:cNvSpPr>
            <p:nvPr/>
          </p:nvSpPr>
          <p:spPr bwMode="auto">
            <a:xfrm flipH="1">
              <a:off x="3560" y="1480"/>
              <a:ext cx="725" cy="36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3" name="Line 14"/>
            <p:cNvSpPr>
              <a:spLocks noChangeShapeType="1"/>
            </p:cNvSpPr>
            <p:nvPr/>
          </p:nvSpPr>
          <p:spPr bwMode="auto">
            <a:xfrm flipH="1">
              <a:off x="1610" y="1751"/>
              <a:ext cx="408" cy="5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4" name="Line 15"/>
            <p:cNvSpPr>
              <a:spLocks noChangeShapeType="1"/>
            </p:cNvSpPr>
            <p:nvPr/>
          </p:nvSpPr>
          <p:spPr bwMode="auto">
            <a:xfrm>
              <a:off x="2018" y="1751"/>
              <a:ext cx="499" cy="2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35" name="Text Box 16"/>
            <p:cNvSpPr txBox="1">
              <a:spLocks noChangeArrowheads="1"/>
            </p:cNvSpPr>
            <p:nvPr/>
          </p:nvSpPr>
          <p:spPr bwMode="auto">
            <a:xfrm>
              <a:off x="2154" y="935"/>
              <a:ext cx="1225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fr-CA" sz="2400"/>
                <a:t>Source C.C.</a:t>
              </a:r>
            </a:p>
          </p:txBody>
        </p:sp>
        <p:sp>
          <p:nvSpPr>
            <p:cNvPr id="9236" name="Text Box 17"/>
            <p:cNvSpPr txBox="1">
              <a:spLocks noChangeArrowheads="1"/>
            </p:cNvSpPr>
            <p:nvPr/>
          </p:nvSpPr>
          <p:spPr bwMode="auto">
            <a:xfrm>
              <a:off x="249" y="1751"/>
              <a:ext cx="1089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fr-CA" sz="2400"/>
                <a:t>Signal C.A.</a:t>
              </a:r>
            </a:p>
          </p:txBody>
        </p:sp>
        <p:sp>
          <p:nvSpPr>
            <p:cNvPr id="9237" name="Text Box 18"/>
            <p:cNvSpPr txBox="1">
              <a:spLocks noChangeArrowheads="1"/>
            </p:cNvSpPr>
            <p:nvPr/>
          </p:nvSpPr>
          <p:spPr bwMode="auto">
            <a:xfrm>
              <a:off x="3152" y="1207"/>
              <a:ext cx="1860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fr-CA" sz="2400"/>
                <a:t>Signal amplifié C.A.</a:t>
              </a:r>
            </a:p>
          </p:txBody>
        </p:sp>
        <p:sp>
          <p:nvSpPr>
            <p:cNvPr id="9238" name="Text Box 19"/>
            <p:cNvSpPr txBox="1">
              <a:spLocks noChangeArrowheads="1"/>
            </p:cNvSpPr>
            <p:nvPr/>
          </p:nvSpPr>
          <p:spPr bwMode="auto">
            <a:xfrm>
              <a:off x="1746" y="1389"/>
              <a:ext cx="998" cy="3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fr-CA" sz="2400"/>
                <a:t>C.A + C.C.</a:t>
              </a:r>
            </a:p>
          </p:txBody>
        </p:sp>
        <p:sp>
          <p:nvSpPr>
            <p:cNvPr id="9239" name="Text Box 20"/>
            <p:cNvSpPr txBox="1">
              <a:spLocks noChangeArrowheads="1"/>
            </p:cNvSpPr>
            <p:nvPr/>
          </p:nvSpPr>
          <p:spPr bwMode="auto">
            <a:xfrm>
              <a:off x="4014" y="1933"/>
              <a:ext cx="1588" cy="7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65113" indent="-265113"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fr-CA" sz="2400" dirty="0"/>
                <a:t>C1, </a:t>
              </a:r>
              <a:r>
                <a:rPr lang="fr-CA" sz="2400" dirty="0" smtClean="0"/>
                <a:t>C2 Condensateurs </a:t>
              </a:r>
              <a:r>
                <a:rPr lang="fr-CA" sz="2400" dirty="0"/>
                <a:t>de couplage</a:t>
              </a:r>
            </a:p>
          </p:txBody>
        </p:sp>
        <p:sp>
          <p:nvSpPr>
            <p:cNvPr id="9240" name="Text Box 21"/>
            <p:cNvSpPr txBox="1">
              <a:spLocks noChangeArrowheads="1"/>
            </p:cNvSpPr>
            <p:nvPr/>
          </p:nvSpPr>
          <p:spPr bwMode="auto">
            <a:xfrm>
              <a:off x="4059" y="2704"/>
              <a:ext cx="1610" cy="75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65113" indent="-265113">
                <a:spcBef>
                  <a:spcPct val="0"/>
                </a:spcBef>
                <a:buFont typeface="Arial" pitchFamily="34" charset="0"/>
                <a:buChar char="•"/>
              </a:pPr>
              <a:r>
                <a:rPr lang="fr-CA" sz="2400" dirty="0" smtClean="0"/>
                <a:t>C3 Condensateur </a:t>
              </a:r>
              <a:r>
                <a:rPr lang="fr-CA" sz="2400" dirty="0"/>
                <a:t>de découplage</a:t>
              </a: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1371600" y="2659063"/>
            <a:ext cx="7251700" cy="1612900"/>
            <a:chOff x="864" y="1632"/>
            <a:chExt cx="4568" cy="1016"/>
          </a:xfrm>
        </p:grpSpPr>
        <p:sp>
          <p:nvSpPr>
            <p:cNvPr id="9227" name="Rectangle 23"/>
            <p:cNvSpPr>
              <a:spLocks noChangeArrowheads="1"/>
            </p:cNvSpPr>
            <p:nvPr/>
          </p:nvSpPr>
          <p:spPr bwMode="auto">
            <a:xfrm>
              <a:off x="2976" y="1632"/>
              <a:ext cx="576" cy="528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8" name="Rectangle 24"/>
            <p:cNvSpPr>
              <a:spLocks noChangeArrowheads="1"/>
            </p:cNvSpPr>
            <p:nvPr/>
          </p:nvSpPr>
          <p:spPr bwMode="auto">
            <a:xfrm>
              <a:off x="864" y="2160"/>
              <a:ext cx="576" cy="488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9" name="Freeform 25"/>
            <p:cNvSpPr>
              <a:spLocks/>
            </p:cNvSpPr>
            <p:nvPr/>
          </p:nvSpPr>
          <p:spPr bwMode="auto">
            <a:xfrm>
              <a:off x="3320" y="1952"/>
              <a:ext cx="2112" cy="464"/>
            </a:xfrm>
            <a:custGeom>
              <a:avLst/>
              <a:gdLst>
                <a:gd name="T0" fmla="*/ 0 w 2112"/>
                <a:gd name="T1" fmla="*/ 248 h 464"/>
                <a:gd name="T2" fmla="*/ 0 w 2112"/>
                <a:gd name="T3" fmla="*/ 464 h 464"/>
                <a:gd name="T4" fmla="*/ 2112 w 2112"/>
                <a:gd name="T5" fmla="*/ 464 h 464"/>
                <a:gd name="T6" fmla="*/ 2112 w 2112"/>
                <a:gd name="T7" fmla="*/ 248 h 464"/>
                <a:gd name="T8" fmla="*/ 1328 w 2112"/>
                <a:gd name="T9" fmla="*/ 248 h 464"/>
                <a:gd name="T10" fmla="*/ 1328 w 2112"/>
                <a:gd name="T11" fmla="*/ 0 h 464"/>
                <a:gd name="T12" fmla="*/ 792 w 2112"/>
                <a:gd name="T13" fmla="*/ 0 h 464"/>
                <a:gd name="T14" fmla="*/ 792 w 2112"/>
                <a:gd name="T15" fmla="*/ 248 h 464"/>
                <a:gd name="T16" fmla="*/ 0 w 2112"/>
                <a:gd name="T17" fmla="*/ 248 h 4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12"/>
                <a:gd name="T28" fmla="*/ 0 h 464"/>
                <a:gd name="T29" fmla="*/ 2112 w 2112"/>
                <a:gd name="T30" fmla="*/ 464 h 4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12" h="464">
                  <a:moveTo>
                    <a:pt x="0" y="248"/>
                  </a:moveTo>
                  <a:lnTo>
                    <a:pt x="0" y="464"/>
                  </a:lnTo>
                  <a:lnTo>
                    <a:pt x="2112" y="464"/>
                  </a:lnTo>
                  <a:lnTo>
                    <a:pt x="2112" y="248"/>
                  </a:lnTo>
                  <a:lnTo>
                    <a:pt x="1328" y="248"/>
                  </a:lnTo>
                  <a:lnTo>
                    <a:pt x="1328" y="0"/>
                  </a:lnTo>
                  <a:lnTo>
                    <a:pt x="792" y="0"/>
                  </a:lnTo>
                  <a:lnTo>
                    <a:pt x="792" y="248"/>
                  </a:lnTo>
                  <a:lnTo>
                    <a:pt x="0" y="248"/>
                  </a:lnTo>
                  <a:close/>
                </a:path>
              </a:pathLst>
            </a:custGeom>
            <a:noFill/>
            <a:ln w="2857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4932363" y="4408488"/>
            <a:ext cx="3905250" cy="1163637"/>
            <a:chOff x="3107" y="2734"/>
            <a:chExt cx="2460" cy="733"/>
          </a:xfrm>
        </p:grpSpPr>
        <p:sp>
          <p:nvSpPr>
            <p:cNvPr id="9225" name="Freeform 27"/>
            <p:cNvSpPr>
              <a:spLocks/>
            </p:cNvSpPr>
            <p:nvPr/>
          </p:nvSpPr>
          <p:spPr bwMode="auto">
            <a:xfrm>
              <a:off x="3373" y="2734"/>
              <a:ext cx="2194" cy="454"/>
            </a:xfrm>
            <a:custGeom>
              <a:avLst/>
              <a:gdLst>
                <a:gd name="T0" fmla="*/ 0 w 2194"/>
                <a:gd name="T1" fmla="*/ 240 h 454"/>
                <a:gd name="T2" fmla="*/ 0 w 2194"/>
                <a:gd name="T3" fmla="*/ 454 h 454"/>
                <a:gd name="T4" fmla="*/ 2194 w 2194"/>
                <a:gd name="T5" fmla="*/ 454 h 454"/>
                <a:gd name="T6" fmla="*/ 2194 w 2194"/>
                <a:gd name="T7" fmla="*/ 234 h 454"/>
                <a:gd name="T8" fmla="*/ 1247 w 2194"/>
                <a:gd name="T9" fmla="*/ 234 h 454"/>
                <a:gd name="T10" fmla="*/ 1247 w 2194"/>
                <a:gd name="T11" fmla="*/ 0 h 454"/>
                <a:gd name="T12" fmla="*/ 954 w 2194"/>
                <a:gd name="T13" fmla="*/ 0 h 454"/>
                <a:gd name="T14" fmla="*/ 954 w 2194"/>
                <a:gd name="T15" fmla="*/ 234 h 454"/>
                <a:gd name="T16" fmla="*/ 0 w 2194"/>
                <a:gd name="T17" fmla="*/ 240 h 4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94"/>
                <a:gd name="T28" fmla="*/ 0 h 454"/>
                <a:gd name="T29" fmla="*/ 2194 w 2194"/>
                <a:gd name="T30" fmla="*/ 454 h 4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94" h="454">
                  <a:moveTo>
                    <a:pt x="0" y="240"/>
                  </a:moveTo>
                  <a:lnTo>
                    <a:pt x="0" y="454"/>
                  </a:lnTo>
                  <a:lnTo>
                    <a:pt x="2194" y="454"/>
                  </a:lnTo>
                  <a:lnTo>
                    <a:pt x="2194" y="234"/>
                  </a:lnTo>
                  <a:lnTo>
                    <a:pt x="1247" y="234"/>
                  </a:lnTo>
                  <a:lnTo>
                    <a:pt x="1247" y="0"/>
                  </a:lnTo>
                  <a:lnTo>
                    <a:pt x="954" y="0"/>
                  </a:lnTo>
                  <a:lnTo>
                    <a:pt x="954" y="234"/>
                  </a:lnTo>
                  <a:lnTo>
                    <a:pt x="0" y="240"/>
                  </a:lnTo>
                  <a:close/>
                </a:path>
              </a:pathLst>
            </a:custGeom>
            <a:noFill/>
            <a:ln w="2857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26" name="Rectangle 28"/>
            <p:cNvSpPr>
              <a:spLocks noChangeArrowheads="1"/>
            </p:cNvSpPr>
            <p:nvPr/>
          </p:nvSpPr>
          <p:spPr bwMode="auto">
            <a:xfrm>
              <a:off x="3107" y="3193"/>
              <a:ext cx="440" cy="274"/>
            </a:xfrm>
            <a:prstGeom prst="rect">
              <a:avLst/>
            </a:prstGeom>
            <a:noFill/>
            <a:ln w="2857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CA"/>
              <a:t>Automne 2005</a:t>
            </a: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CA"/>
              <a:t>GPA-325 Introduction à l'électronique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fr-CA" dirty="0"/>
              <a:t>5 - </a:t>
            </a:r>
            <a:fld id="{E3F30D83-4BD0-457A-9F27-4814CD81235C}" type="slidenum">
              <a:rPr lang="fr-CA"/>
              <a:pPr/>
              <a:t>17</a:t>
            </a:fld>
            <a:endParaRPr lang="fr-CA" dirty="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530225" y="349250"/>
            <a:ext cx="7354888" cy="919163"/>
          </a:xfrm>
        </p:spPr>
        <p:txBody>
          <a:bodyPr/>
          <a:lstStyle/>
          <a:p>
            <a:pPr eaLnBrk="1" hangingPunct="1"/>
            <a:r>
              <a:rPr lang="fr-FR" smtClean="0"/>
              <a:t>Condensateur de découplage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5724128" y="5006603"/>
            <a:ext cx="288131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Bon découplage:  </a:t>
            </a:r>
          </a:p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X</a:t>
            </a:r>
            <a:r>
              <a:rPr lang="en-US" sz="2800" b="1" baseline="-25000">
                <a:solidFill>
                  <a:srgbClr val="FF0000"/>
                </a:solidFill>
                <a:latin typeface="Times New Roman" pitchFamily="18" charset="0"/>
              </a:rPr>
              <a:t>C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 &lt; 0.1 R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 rot="5400000">
            <a:off x="7809309" y="3686597"/>
            <a:ext cx="174625" cy="484187"/>
            <a:chOff x="4176" y="1296"/>
            <a:chExt cx="110" cy="305"/>
          </a:xfrm>
        </p:grpSpPr>
        <p:sp>
          <p:nvSpPr>
            <p:cNvPr id="12326" name="Line 6"/>
            <p:cNvSpPr>
              <a:spLocks noChangeShapeType="1"/>
            </p:cNvSpPr>
            <p:nvPr/>
          </p:nvSpPr>
          <p:spPr bwMode="auto">
            <a:xfrm flipH="1">
              <a:off x="4176" y="1296"/>
              <a:ext cx="0" cy="30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7" name="Freeform 7"/>
            <p:cNvSpPr>
              <a:spLocks/>
            </p:cNvSpPr>
            <p:nvPr/>
          </p:nvSpPr>
          <p:spPr bwMode="auto">
            <a:xfrm flipH="1">
              <a:off x="4231" y="1300"/>
              <a:ext cx="55" cy="295"/>
            </a:xfrm>
            <a:custGeom>
              <a:avLst/>
              <a:gdLst>
                <a:gd name="T0" fmla="*/ 0 w 97"/>
                <a:gd name="T1" fmla="*/ 0 h 455"/>
                <a:gd name="T2" fmla="*/ 83 w 97"/>
                <a:gd name="T3" fmla="*/ 134 h 455"/>
                <a:gd name="T4" fmla="*/ 83 w 97"/>
                <a:gd name="T5" fmla="*/ 331 h 455"/>
                <a:gd name="T6" fmla="*/ 11 w 97"/>
                <a:gd name="T7" fmla="*/ 455 h 4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7"/>
                <a:gd name="T13" fmla="*/ 0 h 455"/>
                <a:gd name="T14" fmla="*/ 97 w 97"/>
                <a:gd name="T15" fmla="*/ 455 h 4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7" h="455">
                  <a:moveTo>
                    <a:pt x="0" y="0"/>
                  </a:moveTo>
                  <a:cubicBezTo>
                    <a:pt x="14" y="21"/>
                    <a:pt x="69" y="79"/>
                    <a:pt x="83" y="134"/>
                  </a:cubicBezTo>
                  <a:cubicBezTo>
                    <a:pt x="97" y="189"/>
                    <a:pt x="95" y="278"/>
                    <a:pt x="83" y="331"/>
                  </a:cubicBezTo>
                  <a:cubicBezTo>
                    <a:pt x="71" y="384"/>
                    <a:pt x="26" y="429"/>
                    <a:pt x="11" y="455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6013053" y="3539753"/>
            <a:ext cx="738187" cy="738188"/>
            <a:chOff x="2064" y="576"/>
            <a:chExt cx="465" cy="465"/>
          </a:xfrm>
        </p:grpSpPr>
        <p:sp>
          <p:nvSpPr>
            <p:cNvPr id="12323" name="Oval 9"/>
            <p:cNvSpPr>
              <a:spLocks noChangeArrowheads="1"/>
            </p:cNvSpPr>
            <p:nvPr/>
          </p:nvSpPr>
          <p:spPr bwMode="auto">
            <a:xfrm>
              <a:off x="2064" y="576"/>
              <a:ext cx="465" cy="465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4" name="Freeform 10"/>
            <p:cNvSpPr>
              <a:spLocks/>
            </p:cNvSpPr>
            <p:nvPr/>
          </p:nvSpPr>
          <p:spPr bwMode="auto">
            <a:xfrm>
              <a:off x="2178" y="696"/>
              <a:ext cx="109" cy="114"/>
            </a:xfrm>
            <a:custGeom>
              <a:avLst/>
              <a:gdLst>
                <a:gd name="T0" fmla="*/ 1066 w 1066"/>
                <a:gd name="T1" fmla="*/ 1065 h 1065"/>
                <a:gd name="T2" fmla="*/ 766 w 1066"/>
                <a:gd name="T3" fmla="*/ 279 h 1065"/>
                <a:gd name="T4" fmla="*/ 538 w 1066"/>
                <a:gd name="T5" fmla="*/ 10 h 1065"/>
                <a:gd name="T6" fmla="*/ 321 w 1066"/>
                <a:gd name="T7" fmla="*/ 217 h 1065"/>
                <a:gd name="T8" fmla="*/ 0 w 1066"/>
                <a:gd name="T9" fmla="*/ 1065 h 10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6"/>
                <a:gd name="T16" fmla="*/ 0 h 1065"/>
                <a:gd name="T17" fmla="*/ 1066 w 1066"/>
                <a:gd name="T18" fmla="*/ 1065 h 10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6" h="1065">
                  <a:moveTo>
                    <a:pt x="1066" y="1065"/>
                  </a:moveTo>
                  <a:cubicBezTo>
                    <a:pt x="1016" y="934"/>
                    <a:pt x="854" y="455"/>
                    <a:pt x="766" y="279"/>
                  </a:cubicBezTo>
                  <a:cubicBezTo>
                    <a:pt x="678" y="103"/>
                    <a:pt x="612" y="20"/>
                    <a:pt x="538" y="10"/>
                  </a:cubicBezTo>
                  <a:cubicBezTo>
                    <a:pt x="464" y="0"/>
                    <a:pt x="411" y="41"/>
                    <a:pt x="321" y="217"/>
                  </a:cubicBezTo>
                  <a:cubicBezTo>
                    <a:pt x="231" y="393"/>
                    <a:pt x="67" y="888"/>
                    <a:pt x="0" y="1065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5" name="Freeform 11"/>
            <p:cNvSpPr>
              <a:spLocks/>
            </p:cNvSpPr>
            <p:nvPr/>
          </p:nvSpPr>
          <p:spPr bwMode="auto">
            <a:xfrm flipV="1">
              <a:off x="2287" y="805"/>
              <a:ext cx="109" cy="114"/>
            </a:xfrm>
            <a:custGeom>
              <a:avLst/>
              <a:gdLst>
                <a:gd name="T0" fmla="*/ 1066 w 1066"/>
                <a:gd name="T1" fmla="*/ 1065 h 1065"/>
                <a:gd name="T2" fmla="*/ 766 w 1066"/>
                <a:gd name="T3" fmla="*/ 279 h 1065"/>
                <a:gd name="T4" fmla="*/ 538 w 1066"/>
                <a:gd name="T5" fmla="*/ 10 h 1065"/>
                <a:gd name="T6" fmla="*/ 321 w 1066"/>
                <a:gd name="T7" fmla="*/ 217 h 1065"/>
                <a:gd name="T8" fmla="*/ 0 w 1066"/>
                <a:gd name="T9" fmla="*/ 1065 h 10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6"/>
                <a:gd name="T16" fmla="*/ 0 h 1065"/>
                <a:gd name="T17" fmla="*/ 1066 w 1066"/>
                <a:gd name="T18" fmla="*/ 1065 h 106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6" h="1065">
                  <a:moveTo>
                    <a:pt x="1066" y="1065"/>
                  </a:moveTo>
                  <a:cubicBezTo>
                    <a:pt x="1016" y="934"/>
                    <a:pt x="854" y="455"/>
                    <a:pt x="766" y="279"/>
                  </a:cubicBezTo>
                  <a:cubicBezTo>
                    <a:pt x="678" y="103"/>
                    <a:pt x="612" y="20"/>
                    <a:pt x="538" y="10"/>
                  </a:cubicBezTo>
                  <a:cubicBezTo>
                    <a:pt x="464" y="0"/>
                    <a:pt x="411" y="41"/>
                    <a:pt x="321" y="217"/>
                  </a:cubicBezTo>
                  <a:cubicBezTo>
                    <a:pt x="231" y="393"/>
                    <a:pt x="67" y="888"/>
                    <a:pt x="0" y="1065"/>
                  </a:cubicBezTo>
                </a:path>
              </a:pathLst>
            </a:custGeom>
            <a:noFill/>
            <a:ln w="38100" cmpd="sng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 rot="5400000">
            <a:off x="6973490" y="2453903"/>
            <a:ext cx="330200" cy="984250"/>
            <a:chOff x="2000" y="1771"/>
            <a:chExt cx="208" cy="620"/>
          </a:xfrm>
        </p:grpSpPr>
        <p:sp>
          <p:nvSpPr>
            <p:cNvPr id="12316" name="Line 13"/>
            <p:cNvSpPr>
              <a:spLocks noChangeShapeType="1"/>
            </p:cNvSpPr>
            <p:nvPr/>
          </p:nvSpPr>
          <p:spPr bwMode="auto">
            <a:xfrm flipV="1">
              <a:off x="2001" y="1925"/>
              <a:ext cx="207" cy="1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7" name="Line 14"/>
            <p:cNvSpPr>
              <a:spLocks noChangeShapeType="1"/>
            </p:cNvSpPr>
            <p:nvPr/>
          </p:nvSpPr>
          <p:spPr bwMode="auto">
            <a:xfrm flipV="1">
              <a:off x="2001" y="2131"/>
              <a:ext cx="207" cy="1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8" name="Line 15"/>
            <p:cNvSpPr>
              <a:spLocks noChangeShapeType="1"/>
            </p:cNvSpPr>
            <p:nvPr/>
          </p:nvSpPr>
          <p:spPr bwMode="auto">
            <a:xfrm flipH="1" flipV="1">
              <a:off x="2001" y="2028"/>
              <a:ext cx="207" cy="1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9" name="Line 16"/>
            <p:cNvSpPr>
              <a:spLocks noChangeShapeType="1"/>
            </p:cNvSpPr>
            <p:nvPr/>
          </p:nvSpPr>
          <p:spPr bwMode="auto">
            <a:xfrm flipH="1" flipV="1">
              <a:off x="2001" y="2232"/>
              <a:ext cx="207" cy="1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0" name="Line 17"/>
            <p:cNvSpPr>
              <a:spLocks noChangeShapeType="1"/>
            </p:cNvSpPr>
            <p:nvPr/>
          </p:nvSpPr>
          <p:spPr bwMode="auto">
            <a:xfrm flipH="1" flipV="1">
              <a:off x="2001" y="1821"/>
              <a:ext cx="207" cy="1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1" name="Freeform 18"/>
            <p:cNvSpPr>
              <a:spLocks/>
            </p:cNvSpPr>
            <p:nvPr/>
          </p:nvSpPr>
          <p:spPr bwMode="auto">
            <a:xfrm flipH="1">
              <a:off x="2101" y="2336"/>
              <a:ext cx="107" cy="55"/>
            </a:xfrm>
            <a:custGeom>
              <a:avLst/>
              <a:gdLst>
                <a:gd name="T0" fmla="*/ 131 w 131"/>
                <a:gd name="T1" fmla="*/ 68 h 68"/>
                <a:gd name="T2" fmla="*/ 0 w 131"/>
                <a:gd name="T3" fmla="*/ 0 h 68"/>
                <a:gd name="T4" fmla="*/ 0 60000 65536"/>
                <a:gd name="T5" fmla="*/ 0 60000 65536"/>
                <a:gd name="T6" fmla="*/ 0 w 131"/>
                <a:gd name="T7" fmla="*/ 0 h 68"/>
                <a:gd name="T8" fmla="*/ 131 w 131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1" h="68">
                  <a:moveTo>
                    <a:pt x="131" y="68"/>
                  </a:move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2" name="Freeform 19"/>
            <p:cNvSpPr>
              <a:spLocks/>
            </p:cNvSpPr>
            <p:nvPr/>
          </p:nvSpPr>
          <p:spPr bwMode="auto">
            <a:xfrm flipH="1">
              <a:off x="2000" y="1771"/>
              <a:ext cx="100" cy="50"/>
            </a:xfrm>
            <a:custGeom>
              <a:avLst/>
              <a:gdLst>
                <a:gd name="T0" fmla="*/ 131 w 131"/>
                <a:gd name="T1" fmla="*/ 68 h 68"/>
                <a:gd name="T2" fmla="*/ 0 w 131"/>
                <a:gd name="T3" fmla="*/ 0 h 68"/>
                <a:gd name="T4" fmla="*/ 0 60000 65536"/>
                <a:gd name="T5" fmla="*/ 0 60000 65536"/>
                <a:gd name="T6" fmla="*/ 0 w 131"/>
                <a:gd name="T7" fmla="*/ 0 h 68"/>
                <a:gd name="T8" fmla="*/ 131 w 131"/>
                <a:gd name="T9" fmla="*/ 68 h 6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31" h="68">
                  <a:moveTo>
                    <a:pt x="131" y="68"/>
                  </a:moveTo>
                  <a:lnTo>
                    <a:pt x="0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5992415" y="4682753"/>
            <a:ext cx="762000" cy="304800"/>
            <a:chOff x="1261" y="2969"/>
            <a:chExt cx="480" cy="192"/>
          </a:xfrm>
        </p:grpSpPr>
        <p:sp>
          <p:nvSpPr>
            <p:cNvPr id="12313" name="Line 21"/>
            <p:cNvSpPr>
              <a:spLocks noChangeShapeType="1"/>
            </p:cNvSpPr>
            <p:nvPr/>
          </p:nvSpPr>
          <p:spPr bwMode="auto">
            <a:xfrm>
              <a:off x="1261" y="2969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4" name="Line 22"/>
            <p:cNvSpPr>
              <a:spLocks noChangeShapeType="1"/>
            </p:cNvSpPr>
            <p:nvPr/>
          </p:nvSpPr>
          <p:spPr bwMode="auto">
            <a:xfrm>
              <a:off x="1357" y="3065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5" name="Line 23"/>
            <p:cNvSpPr>
              <a:spLocks noChangeShapeType="1"/>
            </p:cNvSpPr>
            <p:nvPr/>
          </p:nvSpPr>
          <p:spPr bwMode="auto">
            <a:xfrm>
              <a:off x="1453" y="3161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299" name="Line 24"/>
          <p:cNvSpPr>
            <a:spLocks noChangeShapeType="1"/>
          </p:cNvSpPr>
          <p:nvPr/>
        </p:nvSpPr>
        <p:spPr bwMode="auto">
          <a:xfrm>
            <a:off x="7891065" y="3939803"/>
            <a:ext cx="0" cy="7429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7484665" y="4682753"/>
            <a:ext cx="762000" cy="304800"/>
            <a:chOff x="1261" y="2969"/>
            <a:chExt cx="480" cy="192"/>
          </a:xfrm>
        </p:grpSpPr>
        <p:sp>
          <p:nvSpPr>
            <p:cNvPr id="12310" name="Line 26"/>
            <p:cNvSpPr>
              <a:spLocks noChangeShapeType="1"/>
            </p:cNvSpPr>
            <p:nvPr/>
          </p:nvSpPr>
          <p:spPr bwMode="auto">
            <a:xfrm>
              <a:off x="1261" y="2969"/>
              <a:ext cx="48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1" name="Line 27"/>
            <p:cNvSpPr>
              <a:spLocks noChangeShapeType="1"/>
            </p:cNvSpPr>
            <p:nvPr/>
          </p:nvSpPr>
          <p:spPr bwMode="auto">
            <a:xfrm>
              <a:off x="1357" y="3065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2" name="Line 28"/>
            <p:cNvSpPr>
              <a:spLocks noChangeShapeType="1"/>
            </p:cNvSpPr>
            <p:nvPr/>
          </p:nvSpPr>
          <p:spPr bwMode="auto">
            <a:xfrm>
              <a:off x="1453" y="3161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01" name="Line 29"/>
          <p:cNvSpPr>
            <a:spLocks noChangeShapeType="1"/>
          </p:cNvSpPr>
          <p:nvPr/>
        </p:nvSpPr>
        <p:spPr bwMode="auto">
          <a:xfrm flipH="1">
            <a:off x="6405165" y="2946028"/>
            <a:ext cx="241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Line 30"/>
          <p:cNvSpPr>
            <a:spLocks noChangeShapeType="1"/>
          </p:cNvSpPr>
          <p:nvPr/>
        </p:nvSpPr>
        <p:spPr bwMode="auto">
          <a:xfrm flipH="1">
            <a:off x="7637065" y="2946028"/>
            <a:ext cx="2444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Line 31"/>
          <p:cNvSpPr>
            <a:spLocks noChangeShapeType="1"/>
          </p:cNvSpPr>
          <p:nvPr/>
        </p:nvSpPr>
        <p:spPr bwMode="auto">
          <a:xfrm>
            <a:off x="6389290" y="2930153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Line 32"/>
          <p:cNvSpPr>
            <a:spLocks noChangeShapeType="1"/>
          </p:cNvSpPr>
          <p:nvPr/>
        </p:nvSpPr>
        <p:spPr bwMode="auto">
          <a:xfrm>
            <a:off x="6373415" y="4301753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Text Box 33"/>
          <p:cNvSpPr txBox="1">
            <a:spLocks noChangeArrowheads="1"/>
          </p:cNvSpPr>
          <p:nvPr/>
        </p:nvSpPr>
        <p:spPr bwMode="auto">
          <a:xfrm>
            <a:off x="8170465" y="3666753"/>
            <a:ext cx="6159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X</a:t>
            </a:r>
            <a:r>
              <a:rPr lang="en-US" sz="2800" b="1" baseline="-25000">
                <a:solidFill>
                  <a:srgbClr val="FF0000"/>
                </a:solidFill>
                <a:latin typeface="Times New Roman" pitchFamily="18" charset="0"/>
              </a:rPr>
              <a:t>C</a:t>
            </a:r>
            <a:endParaRPr 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2306" name="Text Box 34"/>
          <p:cNvSpPr txBox="1">
            <a:spLocks noChangeArrowheads="1"/>
          </p:cNvSpPr>
          <p:nvPr/>
        </p:nvSpPr>
        <p:spPr bwMode="auto">
          <a:xfrm>
            <a:off x="6951265" y="3101603"/>
            <a:ext cx="441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R</a:t>
            </a:r>
          </a:p>
        </p:txBody>
      </p:sp>
      <p:sp>
        <p:nvSpPr>
          <p:cNvPr id="12307" name="Line 35"/>
          <p:cNvSpPr>
            <a:spLocks noChangeShapeType="1"/>
          </p:cNvSpPr>
          <p:nvPr/>
        </p:nvSpPr>
        <p:spPr bwMode="auto">
          <a:xfrm flipV="1">
            <a:off x="7897415" y="2949203"/>
            <a:ext cx="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00" name="AutoShape 36"/>
          <p:cNvSpPr>
            <a:spLocks noChangeArrowheads="1"/>
          </p:cNvSpPr>
          <p:nvPr/>
        </p:nvSpPr>
        <p:spPr bwMode="auto">
          <a:xfrm rot="7272577" flipH="1">
            <a:off x="7824852" y="2598542"/>
            <a:ext cx="695098" cy="252414"/>
          </a:xfrm>
          <a:prstGeom prst="leftArrow">
            <a:avLst>
              <a:gd name="adj1" fmla="val 50000"/>
              <a:gd name="adj2" fmla="val 1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501" name="Text Box 37"/>
          <p:cNvSpPr txBox="1">
            <a:spLocks noChangeArrowheads="1"/>
          </p:cNvSpPr>
          <p:nvPr/>
        </p:nvSpPr>
        <p:spPr bwMode="auto">
          <a:xfrm>
            <a:off x="6300192" y="1916832"/>
            <a:ext cx="24844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 dirty="0">
                <a:solidFill>
                  <a:srgbClr val="00FF00"/>
                </a:solidFill>
                <a:latin typeface="Times New Roman" pitchFamily="18" charset="0"/>
              </a:rPr>
              <a:t>Masse </a:t>
            </a:r>
            <a:r>
              <a:rPr lang="en-US" sz="2800" b="1" dirty="0" err="1">
                <a:solidFill>
                  <a:srgbClr val="00FF00"/>
                </a:solidFill>
                <a:latin typeface="Times New Roman" pitchFamily="18" charset="0"/>
              </a:rPr>
              <a:t>virtuelle</a:t>
            </a:r>
            <a:endParaRPr lang="en-US" sz="2800" b="1" dirty="0">
              <a:solidFill>
                <a:srgbClr val="00FF00"/>
              </a:solidFill>
              <a:latin typeface="Times New Roman" pitchFamily="18" charset="0"/>
            </a:endParaRP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>
          <a:xfrm>
            <a:off x="457200" y="2060848"/>
            <a:ext cx="4906888" cy="4070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Sert à mettre un point du circuit à la masse en alternatif sans qu’il soit mis à la masse en continu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62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 autoUpdateAnimBg="0"/>
      <p:bldP spid="62500" grpId="0" animBg="1"/>
      <p:bldP spid="62501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Transistors"/>
          <p:cNvPicPr>
            <a:picLocks noChangeAspect="1" noChangeArrowheads="1"/>
          </p:cNvPicPr>
          <p:nvPr/>
        </p:nvPicPr>
        <p:blipFill>
          <a:blip r:embed="rId2" cstate="print"/>
          <a:srcRect l="34849" r="22558" b="54148"/>
          <a:stretch>
            <a:fillRect/>
          </a:stretch>
        </p:blipFill>
        <p:spPr bwMode="auto">
          <a:xfrm>
            <a:off x="1331640" y="5661247"/>
            <a:ext cx="2019257" cy="115212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Transistor à </a:t>
            </a:r>
            <a:r>
              <a:rPr lang="en-CA" dirty="0" err="1" smtClean="0"/>
              <a:t>effet</a:t>
            </a:r>
            <a:r>
              <a:rPr lang="en-CA" dirty="0" smtClean="0"/>
              <a:t> de champ</a:t>
            </a:r>
            <a:endParaRPr lang="en-US" dirty="0"/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118445"/>
            <a:ext cx="2679576" cy="261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924944"/>
            <a:ext cx="3528392" cy="2590915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fr-CA" sz="2800" dirty="0" smtClean="0"/>
              <a:t>Trois terminaux : source, gâchette et drain</a:t>
            </a:r>
          </a:p>
          <a:p>
            <a:pPr marL="182563" indent="-182563">
              <a:spcBef>
                <a:spcPts val="0"/>
              </a:spcBef>
              <a:buFont typeface="Arial" pitchFamily="34" charset="0"/>
              <a:buChar char="•"/>
            </a:pPr>
            <a:r>
              <a:rPr lang="fr-CA" sz="2800" dirty="0" smtClean="0"/>
              <a:t>La version MOS-FET isole la gâchette du canal avec un oxyde métallique</a:t>
            </a:r>
            <a:endParaRPr lang="fr-CA" sz="2800" dirty="0"/>
          </a:p>
        </p:txBody>
      </p:sp>
      <p:pic>
        <p:nvPicPr>
          <p:cNvPr id="8" name="Picture 4" descr="Transistors"/>
          <p:cNvPicPr>
            <a:picLocks noChangeAspect="1" noChangeArrowheads="1"/>
          </p:cNvPicPr>
          <p:nvPr/>
        </p:nvPicPr>
        <p:blipFill>
          <a:blip r:embed="rId2" cstate="print"/>
          <a:srcRect t="52242" b="5957"/>
          <a:stretch>
            <a:fillRect/>
          </a:stretch>
        </p:blipFill>
        <p:spPr bwMode="auto">
          <a:xfrm>
            <a:off x="4163289" y="5589240"/>
            <a:ext cx="4513167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fr-CA" dirty="0" smtClean="0"/>
              <a:t>Transistor TEC («FET»)</a:t>
            </a:r>
          </a:p>
        </p:txBody>
      </p:sp>
      <p:pic>
        <p:nvPicPr>
          <p:cNvPr id="23558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45232" y="2853597"/>
            <a:ext cx="6995120" cy="3815763"/>
          </a:xfr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628800"/>
            <a:ext cx="8003232" cy="4070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Compétiteur du transistor bipolaire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3200" dirty="0" smtClean="0"/>
              <a:t>Courant de sortie piloté par tension</a:t>
            </a: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047038" cy="803275"/>
          </a:xfrm>
        </p:spPr>
        <p:txBody>
          <a:bodyPr/>
          <a:lstStyle/>
          <a:p>
            <a:pPr eaLnBrk="1" hangingPunct="1"/>
            <a:r>
              <a:rPr lang="fr-FR" dirty="0" smtClean="0"/>
              <a:t>Transistor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2763" y="1052736"/>
            <a:ext cx="8509318" cy="3375198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FR" sz="2800" dirty="0" smtClean="0"/>
              <a:t>Trans</a:t>
            </a:r>
            <a:r>
              <a:rPr lang="fr-FR" sz="2800" i="1" dirty="0" smtClean="0"/>
              <a:t>fer</a:t>
            </a:r>
            <a:r>
              <a:rPr lang="fr-FR" sz="2800" dirty="0" smtClean="0"/>
              <a:t> </a:t>
            </a:r>
            <a:r>
              <a:rPr lang="fr-FR" sz="2800" i="1" dirty="0" err="1" smtClean="0"/>
              <a:t>res</a:t>
            </a:r>
            <a:r>
              <a:rPr lang="fr-FR" sz="2800" dirty="0" err="1" smtClean="0"/>
              <a:t>istor</a:t>
            </a:r>
            <a:r>
              <a:rPr lang="fr-FR" sz="2800" dirty="0" smtClean="0"/>
              <a:t> : Permet ce commander un courant par un </a:t>
            </a:r>
            <a:r>
              <a:rPr lang="fr-FR" sz="2800" dirty="0" smtClean="0"/>
              <a:t>courant </a:t>
            </a:r>
            <a:r>
              <a:rPr lang="fr-FR" sz="2800" dirty="0" smtClean="0"/>
              <a:t>plus faible ou une tension</a:t>
            </a:r>
          </a:p>
          <a:p>
            <a:pPr>
              <a:spcBef>
                <a:spcPts val="0"/>
              </a:spcBef>
            </a:pPr>
            <a:r>
              <a:rPr lang="fr-FR" sz="2800" dirty="0" smtClean="0"/>
              <a:t>Deux types </a:t>
            </a:r>
            <a:r>
              <a:rPr lang="fr-FR" sz="2800" dirty="0" smtClean="0"/>
              <a:t>communs</a:t>
            </a:r>
            <a:endParaRPr lang="fr-FR" sz="2800" dirty="0" smtClean="0"/>
          </a:p>
          <a:p>
            <a:pPr lvl="1">
              <a:spcBef>
                <a:spcPts val="0"/>
              </a:spcBef>
            </a:pPr>
            <a:r>
              <a:rPr lang="fr-FR" sz="2400" dirty="0" smtClean="0"/>
              <a:t>Bipolaire  (T.J.B. composé de deux jonctions </a:t>
            </a:r>
            <a:r>
              <a:rPr lang="fr-FR" sz="2400" dirty="0" err="1" smtClean="0"/>
              <a:t>pn</a:t>
            </a:r>
            <a:r>
              <a:rPr lang="fr-FR" sz="2400" dirty="0" smtClean="0"/>
              <a:t> collées tête-bêche (</a:t>
            </a:r>
            <a:r>
              <a:rPr lang="fr-FR" sz="2400" dirty="0" err="1" smtClean="0"/>
              <a:t>npn</a:t>
            </a:r>
            <a:r>
              <a:rPr lang="fr-FR" sz="2400" dirty="0" smtClean="0"/>
              <a:t> ou </a:t>
            </a:r>
            <a:r>
              <a:rPr lang="fr-FR" sz="2400" dirty="0" err="1" smtClean="0"/>
              <a:t>pnp</a:t>
            </a:r>
            <a:r>
              <a:rPr lang="fr-FR" sz="2400" dirty="0" smtClean="0"/>
              <a:t>); conductivité commandée par courant.</a:t>
            </a:r>
          </a:p>
          <a:p>
            <a:pPr lvl="1">
              <a:spcBef>
                <a:spcPts val="0"/>
              </a:spcBef>
            </a:pPr>
            <a:r>
              <a:rPr lang="fr-FR" sz="2400" dirty="0"/>
              <a:t>À</a:t>
            </a:r>
            <a:r>
              <a:rPr lang="fr-FR" sz="2400" dirty="0" smtClean="0"/>
              <a:t> effet de champ (T.E.C.) comprenant un canal dopé p ou n;  conductivité commandée par tension. </a:t>
            </a:r>
          </a:p>
        </p:txBody>
      </p:sp>
      <p:pic>
        <p:nvPicPr>
          <p:cNvPr id="49156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861048"/>
            <a:ext cx="2895600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Text Box 7"/>
          <p:cNvSpPr txBox="1">
            <a:spLocks noChangeArrowheads="1"/>
          </p:cNvSpPr>
          <p:nvPr/>
        </p:nvSpPr>
        <p:spPr bwMode="auto">
          <a:xfrm>
            <a:off x="4338638" y="4757391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sz="2400"/>
              <a:t>vs</a:t>
            </a:r>
          </a:p>
        </p:txBody>
      </p:sp>
      <p:sp>
        <p:nvSpPr>
          <p:cNvPr id="9228" name="Text Box 8"/>
          <p:cNvSpPr txBox="1">
            <a:spLocks noChangeArrowheads="1"/>
          </p:cNvSpPr>
          <p:nvPr/>
        </p:nvSpPr>
        <p:spPr bwMode="auto">
          <a:xfrm>
            <a:off x="5724128" y="6446663"/>
            <a:ext cx="292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FR" dirty="0"/>
              <a:t>TRANSISTOR BIPOLAIRE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1259632" y="6466780"/>
            <a:ext cx="1739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dirty="0"/>
              <a:t>T.E.C ou F.E.T</a:t>
            </a:r>
          </a:p>
        </p:txBody>
      </p:sp>
      <p:pic>
        <p:nvPicPr>
          <p:cNvPr id="14" name="Picture 5" descr="8212n04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3888" y="4299868"/>
            <a:ext cx="4800600" cy="1830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277813"/>
            <a:ext cx="8239125" cy="1265237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fr-CA" dirty="0" smtClean="0"/>
              <a:t>Transistor TEC («FET»)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2124074"/>
            <a:ext cx="4038600" cy="4257253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fr-CA" sz="2600" b="1" dirty="0" smtClean="0"/>
              <a:t>AVANTAGES</a:t>
            </a:r>
            <a:endParaRPr lang="fr-CA" sz="2000" dirty="0" smtClean="0"/>
          </a:p>
          <a:p>
            <a:pPr eaLnBrk="1" hangingPunct="1">
              <a:lnSpc>
                <a:spcPct val="90000"/>
              </a:lnSpc>
            </a:pPr>
            <a:r>
              <a:rPr lang="fr-CA" sz="2400" dirty="0" smtClean="0"/>
              <a:t>Source de courant commandée par </a:t>
            </a:r>
            <a:r>
              <a:rPr lang="fr-CA" sz="2400" dirty="0" smtClean="0">
                <a:solidFill>
                  <a:schemeClr val="accent1"/>
                </a:solidFill>
              </a:rPr>
              <a:t>tension</a:t>
            </a:r>
            <a:endParaRPr lang="fr-CA" sz="2400" dirty="0" smtClean="0"/>
          </a:p>
          <a:p>
            <a:pPr eaLnBrk="1" hangingPunct="1">
              <a:lnSpc>
                <a:spcPct val="90000"/>
              </a:lnSpc>
            </a:pPr>
            <a:r>
              <a:rPr lang="fr-CA" sz="2400" dirty="0" smtClean="0"/>
              <a:t>Haute impédance d’entrée</a:t>
            </a:r>
          </a:p>
          <a:p>
            <a:pPr eaLnBrk="1" hangingPunct="1">
              <a:lnSpc>
                <a:spcPct val="90000"/>
              </a:lnSpc>
            </a:pPr>
            <a:r>
              <a:rPr lang="fr-CA" sz="2400" dirty="0" smtClean="0"/>
              <a:t>+ stable en température</a:t>
            </a:r>
          </a:p>
          <a:p>
            <a:pPr eaLnBrk="1" hangingPunct="1">
              <a:lnSpc>
                <a:spcPct val="90000"/>
              </a:lnSpc>
            </a:pPr>
            <a:r>
              <a:rPr lang="fr-CA" sz="2400" dirty="0" smtClean="0"/>
              <a:t>+ facile à fabriquer </a:t>
            </a:r>
          </a:p>
          <a:p>
            <a:pPr eaLnBrk="1" hangingPunct="1">
              <a:lnSpc>
                <a:spcPct val="90000"/>
              </a:lnSpc>
            </a:pPr>
            <a:r>
              <a:rPr lang="fr-CA" sz="2400" dirty="0" smtClean="0"/>
              <a:t>Haute impédance d’entrée</a:t>
            </a:r>
          </a:p>
          <a:p>
            <a:pPr eaLnBrk="1" hangingPunct="1">
              <a:lnSpc>
                <a:spcPct val="90000"/>
              </a:lnSpc>
            </a:pPr>
            <a:r>
              <a:rPr lang="fr-CA" sz="2400" dirty="0" smtClean="0"/>
              <a:t>Plus efficace en puissance car résistance dynamique plus faible</a:t>
            </a:r>
          </a:p>
        </p:txBody>
      </p:sp>
      <p:sp>
        <p:nvSpPr>
          <p:cNvPr id="1229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95825" y="2171700"/>
            <a:ext cx="4038600" cy="2644775"/>
          </a:xfrm>
        </p:spPr>
        <p:txBody>
          <a:bodyPr>
            <a:normAutofit fontScale="92500"/>
          </a:bodyPr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fr-CA" sz="2600" b="1" dirty="0" smtClean="0"/>
              <a:t>DÉSAVANTAGES</a:t>
            </a:r>
            <a:endParaRPr lang="fr-CA" sz="2000" b="1" dirty="0" smtClean="0"/>
          </a:p>
          <a:p>
            <a:pPr eaLnBrk="1" hangingPunct="1">
              <a:lnSpc>
                <a:spcPct val="90000"/>
              </a:lnSpc>
            </a:pPr>
            <a:r>
              <a:rPr lang="fr-CA" sz="2400" dirty="0" smtClean="0"/>
              <a:t>Sensible à l’électricité statique</a:t>
            </a:r>
          </a:p>
          <a:p>
            <a:pPr eaLnBrk="1" hangingPunct="1">
              <a:lnSpc>
                <a:spcPct val="90000"/>
              </a:lnSpc>
            </a:pPr>
            <a:r>
              <a:rPr lang="fr-CA" sz="2400" dirty="0" smtClean="0"/>
              <a:t>Courbes de sortie moins linéaires</a:t>
            </a:r>
          </a:p>
          <a:p>
            <a:pPr eaLnBrk="1" hangingPunct="1">
              <a:lnSpc>
                <a:spcPct val="90000"/>
              </a:lnSpc>
            </a:pPr>
            <a:r>
              <a:rPr lang="fr-CA" sz="2400" dirty="0" smtClean="0"/>
              <a:t>Réponse en fréquence limitée par la capacité à la grille</a:t>
            </a:r>
          </a:p>
        </p:txBody>
      </p:sp>
      <p:pic>
        <p:nvPicPr>
          <p:cNvPr id="8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464496"/>
            <a:ext cx="2247528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CA" sz="3600" dirty="0" smtClean="0"/>
              <a:t>POLARISATION</a:t>
            </a:r>
          </a:p>
        </p:txBody>
      </p:sp>
      <p:pic>
        <p:nvPicPr>
          <p:cNvPr id="30726" name="Picture 6"/>
          <p:cNvPicPr>
            <a:picLocks noGrp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504" y="1844824"/>
            <a:ext cx="4038600" cy="3346450"/>
          </a:xfrm>
          <a:noFill/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9563" y="5513536"/>
            <a:ext cx="1819275" cy="11049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0" name="Picture 4" descr="fg17_044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042521" y="1124744"/>
            <a:ext cx="4993975" cy="421669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Rectangle 4"/>
          <p:cNvSpPr>
            <a:spLocks noGrp="1" noChangeArrowheads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fr-CA" dirty="0" err="1" smtClean="0"/>
              <a:t>Amplif</a:t>
            </a:r>
            <a:r>
              <a:rPr lang="fr-CA" dirty="0" smtClean="0"/>
              <a:t>. JFET Source commune</a:t>
            </a: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266576" y="2132856"/>
            <a:ext cx="4089400" cy="3667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dirty="0"/>
              <a:t>Avec polarisation diviseur de tension</a:t>
            </a:r>
          </a:p>
        </p:txBody>
      </p:sp>
      <p:grpSp>
        <p:nvGrpSpPr>
          <p:cNvPr id="2" name="Group 237"/>
          <p:cNvGrpSpPr>
            <a:grpSpLocks/>
          </p:cNvGrpSpPr>
          <p:nvPr/>
        </p:nvGrpSpPr>
        <p:grpSpPr bwMode="auto">
          <a:xfrm>
            <a:off x="1907704" y="2473317"/>
            <a:ext cx="5536084" cy="3571883"/>
            <a:chOff x="634" y="426"/>
            <a:chExt cx="4917" cy="3510"/>
          </a:xfrm>
        </p:grpSpPr>
        <p:sp>
          <p:nvSpPr>
            <p:cNvPr id="44046" name="Line 127"/>
            <p:cNvSpPr>
              <a:spLocks noChangeShapeType="1"/>
            </p:cNvSpPr>
            <p:nvPr/>
          </p:nvSpPr>
          <p:spPr bwMode="auto">
            <a:xfrm flipH="1">
              <a:off x="2902" y="2085"/>
              <a:ext cx="0" cy="5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7" name="Oval 128"/>
            <p:cNvSpPr>
              <a:spLocks noChangeArrowheads="1"/>
            </p:cNvSpPr>
            <p:nvPr/>
          </p:nvSpPr>
          <p:spPr bwMode="auto">
            <a:xfrm>
              <a:off x="2632" y="1962"/>
              <a:ext cx="768" cy="7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8" name="Line 129"/>
            <p:cNvSpPr>
              <a:spLocks noChangeShapeType="1"/>
            </p:cNvSpPr>
            <p:nvPr/>
          </p:nvSpPr>
          <p:spPr bwMode="auto">
            <a:xfrm>
              <a:off x="2902" y="215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9" name="Line 130"/>
            <p:cNvSpPr>
              <a:spLocks noChangeShapeType="1"/>
            </p:cNvSpPr>
            <p:nvPr/>
          </p:nvSpPr>
          <p:spPr bwMode="auto">
            <a:xfrm>
              <a:off x="2906" y="251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0" name="Line 131"/>
            <p:cNvSpPr>
              <a:spLocks noChangeShapeType="1"/>
            </p:cNvSpPr>
            <p:nvPr/>
          </p:nvSpPr>
          <p:spPr bwMode="auto">
            <a:xfrm flipV="1">
              <a:off x="3182" y="1734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1" name="Line 132"/>
            <p:cNvSpPr>
              <a:spLocks noChangeShapeType="1"/>
            </p:cNvSpPr>
            <p:nvPr/>
          </p:nvSpPr>
          <p:spPr bwMode="auto">
            <a:xfrm flipV="1">
              <a:off x="3186" y="2512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2" name="Line 133"/>
            <p:cNvSpPr>
              <a:spLocks noChangeShapeType="1"/>
            </p:cNvSpPr>
            <p:nvPr/>
          </p:nvSpPr>
          <p:spPr bwMode="auto">
            <a:xfrm>
              <a:off x="1776" y="2346"/>
              <a:ext cx="10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34"/>
            <p:cNvGrpSpPr>
              <a:grpSpLocks/>
            </p:cNvGrpSpPr>
            <p:nvPr/>
          </p:nvGrpSpPr>
          <p:grpSpPr bwMode="auto">
            <a:xfrm rot="10800000">
              <a:off x="3066" y="1119"/>
              <a:ext cx="208" cy="620"/>
              <a:chOff x="2000" y="1771"/>
              <a:chExt cx="208" cy="620"/>
            </a:xfrm>
          </p:grpSpPr>
          <p:sp>
            <p:nvSpPr>
              <p:cNvPr id="44149" name="Line 135"/>
              <p:cNvSpPr>
                <a:spLocks noChangeShapeType="1"/>
              </p:cNvSpPr>
              <p:nvPr/>
            </p:nvSpPr>
            <p:spPr bwMode="auto">
              <a:xfrm flipV="1">
                <a:off x="2001" y="1925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50" name="Line 136"/>
              <p:cNvSpPr>
                <a:spLocks noChangeShapeType="1"/>
              </p:cNvSpPr>
              <p:nvPr/>
            </p:nvSpPr>
            <p:spPr bwMode="auto">
              <a:xfrm flipV="1">
                <a:off x="2001" y="2131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51" name="Line 137"/>
              <p:cNvSpPr>
                <a:spLocks noChangeShapeType="1"/>
              </p:cNvSpPr>
              <p:nvPr/>
            </p:nvSpPr>
            <p:spPr bwMode="auto">
              <a:xfrm flipH="1" flipV="1">
                <a:off x="2001" y="2028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52" name="Line 138"/>
              <p:cNvSpPr>
                <a:spLocks noChangeShapeType="1"/>
              </p:cNvSpPr>
              <p:nvPr/>
            </p:nvSpPr>
            <p:spPr bwMode="auto">
              <a:xfrm flipH="1" flipV="1">
                <a:off x="2001" y="2232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53" name="Line 139"/>
              <p:cNvSpPr>
                <a:spLocks noChangeShapeType="1"/>
              </p:cNvSpPr>
              <p:nvPr/>
            </p:nvSpPr>
            <p:spPr bwMode="auto">
              <a:xfrm flipH="1" flipV="1">
                <a:off x="2001" y="1821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54" name="Freeform 140"/>
              <p:cNvSpPr>
                <a:spLocks/>
              </p:cNvSpPr>
              <p:nvPr/>
            </p:nvSpPr>
            <p:spPr bwMode="auto">
              <a:xfrm flipH="1">
                <a:off x="2101" y="2336"/>
                <a:ext cx="107" cy="55"/>
              </a:xfrm>
              <a:custGeom>
                <a:avLst/>
                <a:gdLst>
                  <a:gd name="T0" fmla="*/ 131 w 131"/>
                  <a:gd name="T1" fmla="*/ 68 h 68"/>
                  <a:gd name="T2" fmla="*/ 0 w 131"/>
                  <a:gd name="T3" fmla="*/ 0 h 68"/>
                  <a:gd name="T4" fmla="*/ 0 60000 65536"/>
                  <a:gd name="T5" fmla="*/ 0 60000 65536"/>
                  <a:gd name="T6" fmla="*/ 0 w 131"/>
                  <a:gd name="T7" fmla="*/ 0 h 68"/>
                  <a:gd name="T8" fmla="*/ 131 w 131"/>
                  <a:gd name="T9" fmla="*/ 68 h 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1" h="68">
                    <a:moveTo>
                      <a:pt x="131" y="68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55" name="Freeform 141"/>
              <p:cNvSpPr>
                <a:spLocks/>
              </p:cNvSpPr>
              <p:nvPr/>
            </p:nvSpPr>
            <p:spPr bwMode="auto">
              <a:xfrm flipH="1">
                <a:off x="2000" y="1771"/>
                <a:ext cx="100" cy="50"/>
              </a:xfrm>
              <a:custGeom>
                <a:avLst/>
                <a:gdLst>
                  <a:gd name="T0" fmla="*/ 131 w 131"/>
                  <a:gd name="T1" fmla="*/ 68 h 68"/>
                  <a:gd name="T2" fmla="*/ 0 w 131"/>
                  <a:gd name="T3" fmla="*/ 0 h 68"/>
                  <a:gd name="T4" fmla="*/ 0 60000 65536"/>
                  <a:gd name="T5" fmla="*/ 0 60000 65536"/>
                  <a:gd name="T6" fmla="*/ 0 w 131"/>
                  <a:gd name="T7" fmla="*/ 0 h 68"/>
                  <a:gd name="T8" fmla="*/ 131 w 131"/>
                  <a:gd name="T9" fmla="*/ 68 h 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1" h="68">
                    <a:moveTo>
                      <a:pt x="131" y="68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42"/>
            <p:cNvGrpSpPr>
              <a:grpSpLocks/>
            </p:cNvGrpSpPr>
            <p:nvPr/>
          </p:nvGrpSpPr>
          <p:grpSpPr bwMode="auto">
            <a:xfrm rot="10800000">
              <a:off x="2230" y="2565"/>
              <a:ext cx="208" cy="620"/>
              <a:chOff x="2000" y="1771"/>
              <a:chExt cx="208" cy="620"/>
            </a:xfrm>
          </p:grpSpPr>
          <p:sp>
            <p:nvSpPr>
              <p:cNvPr id="44142" name="Line 143"/>
              <p:cNvSpPr>
                <a:spLocks noChangeShapeType="1"/>
              </p:cNvSpPr>
              <p:nvPr/>
            </p:nvSpPr>
            <p:spPr bwMode="auto">
              <a:xfrm flipV="1">
                <a:off x="2001" y="1925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3" name="Line 144"/>
              <p:cNvSpPr>
                <a:spLocks noChangeShapeType="1"/>
              </p:cNvSpPr>
              <p:nvPr/>
            </p:nvSpPr>
            <p:spPr bwMode="auto">
              <a:xfrm flipV="1">
                <a:off x="2001" y="2131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4" name="Line 145"/>
              <p:cNvSpPr>
                <a:spLocks noChangeShapeType="1"/>
              </p:cNvSpPr>
              <p:nvPr/>
            </p:nvSpPr>
            <p:spPr bwMode="auto">
              <a:xfrm flipH="1" flipV="1">
                <a:off x="2001" y="2028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5" name="Line 146"/>
              <p:cNvSpPr>
                <a:spLocks noChangeShapeType="1"/>
              </p:cNvSpPr>
              <p:nvPr/>
            </p:nvSpPr>
            <p:spPr bwMode="auto">
              <a:xfrm flipH="1" flipV="1">
                <a:off x="2001" y="2232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6" name="Line 147"/>
              <p:cNvSpPr>
                <a:spLocks noChangeShapeType="1"/>
              </p:cNvSpPr>
              <p:nvPr/>
            </p:nvSpPr>
            <p:spPr bwMode="auto">
              <a:xfrm flipH="1" flipV="1">
                <a:off x="2001" y="1821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7" name="Freeform 148"/>
              <p:cNvSpPr>
                <a:spLocks/>
              </p:cNvSpPr>
              <p:nvPr/>
            </p:nvSpPr>
            <p:spPr bwMode="auto">
              <a:xfrm flipH="1">
                <a:off x="2101" y="2336"/>
                <a:ext cx="107" cy="55"/>
              </a:xfrm>
              <a:custGeom>
                <a:avLst/>
                <a:gdLst>
                  <a:gd name="T0" fmla="*/ 131 w 131"/>
                  <a:gd name="T1" fmla="*/ 68 h 68"/>
                  <a:gd name="T2" fmla="*/ 0 w 131"/>
                  <a:gd name="T3" fmla="*/ 0 h 68"/>
                  <a:gd name="T4" fmla="*/ 0 60000 65536"/>
                  <a:gd name="T5" fmla="*/ 0 60000 65536"/>
                  <a:gd name="T6" fmla="*/ 0 w 131"/>
                  <a:gd name="T7" fmla="*/ 0 h 68"/>
                  <a:gd name="T8" fmla="*/ 131 w 131"/>
                  <a:gd name="T9" fmla="*/ 68 h 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1" h="68">
                    <a:moveTo>
                      <a:pt x="131" y="68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8" name="Freeform 149"/>
              <p:cNvSpPr>
                <a:spLocks/>
              </p:cNvSpPr>
              <p:nvPr/>
            </p:nvSpPr>
            <p:spPr bwMode="auto">
              <a:xfrm flipH="1">
                <a:off x="2000" y="1771"/>
                <a:ext cx="100" cy="50"/>
              </a:xfrm>
              <a:custGeom>
                <a:avLst/>
                <a:gdLst>
                  <a:gd name="T0" fmla="*/ 131 w 131"/>
                  <a:gd name="T1" fmla="*/ 68 h 68"/>
                  <a:gd name="T2" fmla="*/ 0 w 131"/>
                  <a:gd name="T3" fmla="*/ 0 h 68"/>
                  <a:gd name="T4" fmla="*/ 0 60000 65536"/>
                  <a:gd name="T5" fmla="*/ 0 60000 65536"/>
                  <a:gd name="T6" fmla="*/ 0 w 131"/>
                  <a:gd name="T7" fmla="*/ 0 h 68"/>
                  <a:gd name="T8" fmla="*/ 131 w 131"/>
                  <a:gd name="T9" fmla="*/ 68 h 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1" h="68">
                    <a:moveTo>
                      <a:pt x="131" y="68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50"/>
            <p:cNvGrpSpPr>
              <a:grpSpLocks/>
            </p:cNvGrpSpPr>
            <p:nvPr/>
          </p:nvGrpSpPr>
          <p:grpSpPr bwMode="auto">
            <a:xfrm>
              <a:off x="2960" y="3744"/>
              <a:ext cx="480" cy="192"/>
              <a:chOff x="1261" y="2969"/>
              <a:chExt cx="480" cy="192"/>
            </a:xfrm>
          </p:grpSpPr>
          <p:sp>
            <p:nvSpPr>
              <p:cNvPr id="44139" name="Line 151"/>
              <p:cNvSpPr>
                <a:spLocks noChangeShapeType="1"/>
              </p:cNvSpPr>
              <p:nvPr/>
            </p:nvSpPr>
            <p:spPr bwMode="auto">
              <a:xfrm>
                <a:off x="1261" y="2969"/>
                <a:ext cx="4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0" name="Line 152"/>
              <p:cNvSpPr>
                <a:spLocks noChangeShapeType="1"/>
              </p:cNvSpPr>
              <p:nvPr/>
            </p:nvSpPr>
            <p:spPr bwMode="auto">
              <a:xfrm>
                <a:off x="1357" y="3065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41" name="Line 153"/>
              <p:cNvSpPr>
                <a:spLocks noChangeShapeType="1"/>
              </p:cNvSpPr>
              <p:nvPr/>
            </p:nvSpPr>
            <p:spPr bwMode="auto">
              <a:xfrm>
                <a:off x="1453" y="3161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056" name="Line 154"/>
            <p:cNvSpPr>
              <a:spLocks noChangeShapeType="1"/>
            </p:cNvSpPr>
            <p:nvPr/>
          </p:nvSpPr>
          <p:spPr bwMode="auto">
            <a:xfrm>
              <a:off x="2336" y="1962"/>
              <a:ext cx="0" cy="6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7" name="Line 155"/>
            <p:cNvSpPr>
              <a:spLocks noChangeShapeType="1"/>
            </p:cNvSpPr>
            <p:nvPr/>
          </p:nvSpPr>
          <p:spPr bwMode="auto">
            <a:xfrm>
              <a:off x="2354" y="3189"/>
              <a:ext cx="0" cy="54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8" name="Line 156"/>
            <p:cNvSpPr>
              <a:spLocks noChangeShapeType="1"/>
            </p:cNvSpPr>
            <p:nvPr/>
          </p:nvSpPr>
          <p:spPr bwMode="auto">
            <a:xfrm>
              <a:off x="3180" y="885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9" name="Oval 157"/>
            <p:cNvSpPr>
              <a:spLocks noChangeArrowheads="1"/>
            </p:cNvSpPr>
            <p:nvPr/>
          </p:nvSpPr>
          <p:spPr bwMode="auto">
            <a:xfrm>
              <a:off x="3132" y="789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0" name="Text Box 158"/>
            <p:cNvSpPr txBox="1">
              <a:spLocks noChangeArrowheads="1"/>
            </p:cNvSpPr>
            <p:nvPr/>
          </p:nvSpPr>
          <p:spPr bwMode="auto">
            <a:xfrm>
              <a:off x="3282" y="1284"/>
              <a:ext cx="375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R</a:t>
              </a:r>
              <a:r>
                <a:rPr lang="en-US" sz="2000" b="1" baseline="-25000">
                  <a:solidFill>
                    <a:schemeClr val="accent2"/>
                  </a:solidFill>
                  <a:latin typeface="Times New Roman" pitchFamily="18" charset="0"/>
                </a:rPr>
                <a:t>D</a:t>
              </a:r>
              <a:endParaRPr lang="en-US" sz="2000" b="1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44061" name="Text Box 159"/>
            <p:cNvSpPr txBox="1">
              <a:spLocks noChangeArrowheads="1"/>
            </p:cNvSpPr>
            <p:nvPr/>
          </p:nvSpPr>
          <p:spPr bwMode="auto">
            <a:xfrm>
              <a:off x="1834" y="2685"/>
              <a:ext cx="347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R</a:t>
              </a:r>
              <a:r>
                <a:rPr lang="en-US" sz="2000" b="1" baseline="-25000">
                  <a:solidFill>
                    <a:schemeClr val="accent2"/>
                  </a:solidFill>
                  <a:latin typeface="Times New Roman" pitchFamily="18" charset="0"/>
                </a:rPr>
                <a:t>2</a:t>
              </a:r>
              <a:endParaRPr lang="en-US" sz="2000" b="1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44062" name="Text Box 160"/>
            <p:cNvSpPr txBox="1">
              <a:spLocks noChangeArrowheads="1"/>
            </p:cNvSpPr>
            <p:nvPr/>
          </p:nvSpPr>
          <p:spPr bwMode="auto">
            <a:xfrm>
              <a:off x="2854" y="426"/>
              <a:ext cx="514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000" b="1" dirty="0">
                  <a:solidFill>
                    <a:schemeClr val="accent2"/>
                  </a:solidFill>
                  <a:latin typeface="Times New Roman" pitchFamily="18" charset="0"/>
                </a:rPr>
                <a:t>+V</a:t>
              </a:r>
              <a:r>
                <a:rPr lang="en-US" sz="2000" b="1" baseline="-25000" dirty="0">
                  <a:solidFill>
                    <a:schemeClr val="accent2"/>
                  </a:solidFill>
                  <a:latin typeface="Times New Roman" pitchFamily="18" charset="0"/>
                </a:rPr>
                <a:t>DD</a:t>
              </a:r>
              <a:endParaRPr lang="en-US" sz="2000" b="1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grpSp>
          <p:nvGrpSpPr>
            <p:cNvPr id="6" name="Group 161"/>
            <p:cNvGrpSpPr>
              <a:grpSpLocks/>
            </p:cNvGrpSpPr>
            <p:nvPr/>
          </p:nvGrpSpPr>
          <p:grpSpPr bwMode="auto">
            <a:xfrm rot="10800000">
              <a:off x="2210" y="1342"/>
              <a:ext cx="208" cy="620"/>
              <a:chOff x="2000" y="1771"/>
              <a:chExt cx="208" cy="620"/>
            </a:xfrm>
          </p:grpSpPr>
          <p:sp>
            <p:nvSpPr>
              <p:cNvPr id="44132" name="Line 162"/>
              <p:cNvSpPr>
                <a:spLocks noChangeShapeType="1"/>
              </p:cNvSpPr>
              <p:nvPr/>
            </p:nvSpPr>
            <p:spPr bwMode="auto">
              <a:xfrm flipV="1">
                <a:off x="2001" y="1925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3" name="Line 163"/>
              <p:cNvSpPr>
                <a:spLocks noChangeShapeType="1"/>
              </p:cNvSpPr>
              <p:nvPr/>
            </p:nvSpPr>
            <p:spPr bwMode="auto">
              <a:xfrm flipV="1">
                <a:off x="2001" y="2131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4" name="Line 164"/>
              <p:cNvSpPr>
                <a:spLocks noChangeShapeType="1"/>
              </p:cNvSpPr>
              <p:nvPr/>
            </p:nvSpPr>
            <p:spPr bwMode="auto">
              <a:xfrm flipH="1" flipV="1">
                <a:off x="2001" y="2028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5" name="Line 165"/>
              <p:cNvSpPr>
                <a:spLocks noChangeShapeType="1"/>
              </p:cNvSpPr>
              <p:nvPr/>
            </p:nvSpPr>
            <p:spPr bwMode="auto">
              <a:xfrm flipH="1" flipV="1">
                <a:off x="2001" y="2232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6" name="Line 166"/>
              <p:cNvSpPr>
                <a:spLocks noChangeShapeType="1"/>
              </p:cNvSpPr>
              <p:nvPr/>
            </p:nvSpPr>
            <p:spPr bwMode="auto">
              <a:xfrm flipH="1" flipV="1">
                <a:off x="2001" y="1821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7" name="Freeform 167"/>
              <p:cNvSpPr>
                <a:spLocks/>
              </p:cNvSpPr>
              <p:nvPr/>
            </p:nvSpPr>
            <p:spPr bwMode="auto">
              <a:xfrm flipH="1">
                <a:off x="2101" y="2336"/>
                <a:ext cx="107" cy="55"/>
              </a:xfrm>
              <a:custGeom>
                <a:avLst/>
                <a:gdLst>
                  <a:gd name="T0" fmla="*/ 131 w 131"/>
                  <a:gd name="T1" fmla="*/ 68 h 68"/>
                  <a:gd name="T2" fmla="*/ 0 w 131"/>
                  <a:gd name="T3" fmla="*/ 0 h 68"/>
                  <a:gd name="T4" fmla="*/ 0 60000 65536"/>
                  <a:gd name="T5" fmla="*/ 0 60000 65536"/>
                  <a:gd name="T6" fmla="*/ 0 w 131"/>
                  <a:gd name="T7" fmla="*/ 0 h 68"/>
                  <a:gd name="T8" fmla="*/ 131 w 131"/>
                  <a:gd name="T9" fmla="*/ 68 h 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1" h="68">
                    <a:moveTo>
                      <a:pt x="131" y="68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8" name="Freeform 168"/>
              <p:cNvSpPr>
                <a:spLocks/>
              </p:cNvSpPr>
              <p:nvPr/>
            </p:nvSpPr>
            <p:spPr bwMode="auto">
              <a:xfrm flipH="1">
                <a:off x="2000" y="1771"/>
                <a:ext cx="100" cy="50"/>
              </a:xfrm>
              <a:custGeom>
                <a:avLst/>
                <a:gdLst>
                  <a:gd name="T0" fmla="*/ 131 w 131"/>
                  <a:gd name="T1" fmla="*/ 68 h 68"/>
                  <a:gd name="T2" fmla="*/ 0 w 131"/>
                  <a:gd name="T3" fmla="*/ 0 h 68"/>
                  <a:gd name="T4" fmla="*/ 0 60000 65536"/>
                  <a:gd name="T5" fmla="*/ 0 60000 65536"/>
                  <a:gd name="T6" fmla="*/ 0 w 131"/>
                  <a:gd name="T7" fmla="*/ 0 h 68"/>
                  <a:gd name="T8" fmla="*/ 131 w 131"/>
                  <a:gd name="T9" fmla="*/ 68 h 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1" h="68">
                    <a:moveTo>
                      <a:pt x="131" y="68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169"/>
            <p:cNvGrpSpPr>
              <a:grpSpLocks/>
            </p:cNvGrpSpPr>
            <p:nvPr/>
          </p:nvGrpSpPr>
          <p:grpSpPr bwMode="auto">
            <a:xfrm rot="10800000">
              <a:off x="3086" y="2936"/>
              <a:ext cx="208" cy="620"/>
              <a:chOff x="2000" y="1771"/>
              <a:chExt cx="208" cy="620"/>
            </a:xfrm>
          </p:grpSpPr>
          <p:sp>
            <p:nvSpPr>
              <p:cNvPr id="44125" name="Line 170"/>
              <p:cNvSpPr>
                <a:spLocks noChangeShapeType="1"/>
              </p:cNvSpPr>
              <p:nvPr/>
            </p:nvSpPr>
            <p:spPr bwMode="auto">
              <a:xfrm flipV="1">
                <a:off x="2001" y="1925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6" name="Line 171"/>
              <p:cNvSpPr>
                <a:spLocks noChangeShapeType="1"/>
              </p:cNvSpPr>
              <p:nvPr/>
            </p:nvSpPr>
            <p:spPr bwMode="auto">
              <a:xfrm flipV="1">
                <a:off x="2001" y="2131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7" name="Line 172"/>
              <p:cNvSpPr>
                <a:spLocks noChangeShapeType="1"/>
              </p:cNvSpPr>
              <p:nvPr/>
            </p:nvSpPr>
            <p:spPr bwMode="auto">
              <a:xfrm flipH="1" flipV="1">
                <a:off x="2001" y="2028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8" name="Line 173"/>
              <p:cNvSpPr>
                <a:spLocks noChangeShapeType="1"/>
              </p:cNvSpPr>
              <p:nvPr/>
            </p:nvSpPr>
            <p:spPr bwMode="auto">
              <a:xfrm flipH="1" flipV="1">
                <a:off x="2001" y="2232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9" name="Line 174"/>
              <p:cNvSpPr>
                <a:spLocks noChangeShapeType="1"/>
              </p:cNvSpPr>
              <p:nvPr/>
            </p:nvSpPr>
            <p:spPr bwMode="auto">
              <a:xfrm flipH="1" flipV="1">
                <a:off x="2001" y="1821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0" name="Freeform 175"/>
              <p:cNvSpPr>
                <a:spLocks/>
              </p:cNvSpPr>
              <p:nvPr/>
            </p:nvSpPr>
            <p:spPr bwMode="auto">
              <a:xfrm flipH="1">
                <a:off x="2101" y="2336"/>
                <a:ext cx="107" cy="55"/>
              </a:xfrm>
              <a:custGeom>
                <a:avLst/>
                <a:gdLst>
                  <a:gd name="T0" fmla="*/ 131 w 131"/>
                  <a:gd name="T1" fmla="*/ 68 h 68"/>
                  <a:gd name="T2" fmla="*/ 0 w 131"/>
                  <a:gd name="T3" fmla="*/ 0 h 68"/>
                  <a:gd name="T4" fmla="*/ 0 60000 65536"/>
                  <a:gd name="T5" fmla="*/ 0 60000 65536"/>
                  <a:gd name="T6" fmla="*/ 0 w 131"/>
                  <a:gd name="T7" fmla="*/ 0 h 68"/>
                  <a:gd name="T8" fmla="*/ 131 w 131"/>
                  <a:gd name="T9" fmla="*/ 68 h 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1" h="68">
                    <a:moveTo>
                      <a:pt x="131" y="68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31" name="Freeform 176"/>
              <p:cNvSpPr>
                <a:spLocks/>
              </p:cNvSpPr>
              <p:nvPr/>
            </p:nvSpPr>
            <p:spPr bwMode="auto">
              <a:xfrm flipH="1">
                <a:off x="2000" y="1771"/>
                <a:ext cx="100" cy="50"/>
              </a:xfrm>
              <a:custGeom>
                <a:avLst/>
                <a:gdLst>
                  <a:gd name="T0" fmla="*/ 131 w 131"/>
                  <a:gd name="T1" fmla="*/ 68 h 68"/>
                  <a:gd name="T2" fmla="*/ 0 w 131"/>
                  <a:gd name="T3" fmla="*/ 0 h 68"/>
                  <a:gd name="T4" fmla="*/ 0 60000 65536"/>
                  <a:gd name="T5" fmla="*/ 0 60000 65536"/>
                  <a:gd name="T6" fmla="*/ 0 w 131"/>
                  <a:gd name="T7" fmla="*/ 0 h 68"/>
                  <a:gd name="T8" fmla="*/ 131 w 131"/>
                  <a:gd name="T9" fmla="*/ 68 h 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1" h="68">
                    <a:moveTo>
                      <a:pt x="131" y="68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065" name="Line 177"/>
            <p:cNvSpPr>
              <a:spLocks noChangeShapeType="1"/>
            </p:cNvSpPr>
            <p:nvPr/>
          </p:nvSpPr>
          <p:spPr bwMode="auto">
            <a:xfrm>
              <a:off x="3200" y="354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6" name="Line 178"/>
            <p:cNvSpPr>
              <a:spLocks noChangeShapeType="1"/>
            </p:cNvSpPr>
            <p:nvPr/>
          </p:nvSpPr>
          <p:spPr bwMode="auto">
            <a:xfrm flipH="1">
              <a:off x="2298" y="1002"/>
              <a:ext cx="8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67" name="Line 179"/>
            <p:cNvSpPr>
              <a:spLocks noChangeShapeType="1"/>
            </p:cNvSpPr>
            <p:nvPr/>
          </p:nvSpPr>
          <p:spPr bwMode="auto">
            <a:xfrm flipV="1">
              <a:off x="2306" y="1002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180"/>
            <p:cNvGrpSpPr>
              <a:grpSpLocks/>
            </p:cNvGrpSpPr>
            <p:nvPr/>
          </p:nvGrpSpPr>
          <p:grpSpPr bwMode="auto">
            <a:xfrm>
              <a:off x="2104" y="3738"/>
              <a:ext cx="480" cy="192"/>
              <a:chOff x="1261" y="2969"/>
              <a:chExt cx="480" cy="192"/>
            </a:xfrm>
          </p:grpSpPr>
          <p:sp>
            <p:nvSpPr>
              <p:cNvPr id="44122" name="Line 181"/>
              <p:cNvSpPr>
                <a:spLocks noChangeShapeType="1"/>
              </p:cNvSpPr>
              <p:nvPr/>
            </p:nvSpPr>
            <p:spPr bwMode="auto">
              <a:xfrm>
                <a:off x="1261" y="2969"/>
                <a:ext cx="4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3" name="Line 182"/>
              <p:cNvSpPr>
                <a:spLocks noChangeShapeType="1"/>
              </p:cNvSpPr>
              <p:nvPr/>
            </p:nvSpPr>
            <p:spPr bwMode="auto">
              <a:xfrm>
                <a:off x="1357" y="3065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4" name="Line 183"/>
              <p:cNvSpPr>
                <a:spLocks noChangeShapeType="1"/>
              </p:cNvSpPr>
              <p:nvPr/>
            </p:nvSpPr>
            <p:spPr bwMode="auto">
              <a:xfrm>
                <a:off x="1453" y="3161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069" name="Text Box 184"/>
            <p:cNvSpPr txBox="1">
              <a:spLocks noChangeArrowheads="1"/>
            </p:cNvSpPr>
            <p:nvPr/>
          </p:nvSpPr>
          <p:spPr bwMode="auto">
            <a:xfrm>
              <a:off x="1816" y="1449"/>
              <a:ext cx="346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R</a:t>
              </a:r>
              <a:r>
                <a:rPr lang="en-US" sz="2000" b="1" baseline="-25000">
                  <a:solidFill>
                    <a:schemeClr val="accent2"/>
                  </a:solidFill>
                  <a:latin typeface="Times New Roman" pitchFamily="18" charset="0"/>
                </a:rPr>
                <a:t>1</a:t>
              </a:r>
              <a:endParaRPr lang="en-US" sz="2000" b="1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44070" name="Text Box 185"/>
            <p:cNvSpPr txBox="1">
              <a:spLocks noChangeArrowheads="1"/>
            </p:cNvSpPr>
            <p:nvPr/>
          </p:nvSpPr>
          <p:spPr bwMode="auto">
            <a:xfrm>
              <a:off x="3304" y="3129"/>
              <a:ext cx="354" cy="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R</a:t>
              </a:r>
              <a:r>
                <a:rPr lang="en-US" sz="2000" b="1" baseline="-25000">
                  <a:solidFill>
                    <a:schemeClr val="accent2"/>
                  </a:solidFill>
                  <a:latin typeface="Times New Roman" pitchFamily="18" charset="0"/>
                </a:rPr>
                <a:t>S</a:t>
              </a:r>
              <a:endParaRPr lang="en-US" sz="2000" b="1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grpSp>
          <p:nvGrpSpPr>
            <p:cNvPr id="9" name="Group 186"/>
            <p:cNvGrpSpPr>
              <a:grpSpLocks/>
            </p:cNvGrpSpPr>
            <p:nvPr/>
          </p:nvGrpSpPr>
          <p:grpSpPr bwMode="auto">
            <a:xfrm rot="5400000">
              <a:off x="4025" y="3116"/>
              <a:ext cx="110" cy="305"/>
              <a:chOff x="4176" y="1296"/>
              <a:chExt cx="110" cy="305"/>
            </a:xfrm>
          </p:grpSpPr>
          <p:sp>
            <p:nvSpPr>
              <p:cNvPr id="44120" name="Line 187"/>
              <p:cNvSpPr>
                <a:spLocks noChangeShapeType="1"/>
              </p:cNvSpPr>
              <p:nvPr/>
            </p:nvSpPr>
            <p:spPr bwMode="auto">
              <a:xfrm flipH="1">
                <a:off x="4176" y="1296"/>
                <a:ext cx="0" cy="3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21" name="Freeform 188"/>
              <p:cNvSpPr>
                <a:spLocks/>
              </p:cNvSpPr>
              <p:nvPr/>
            </p:nvSpPr>
            <p:spPr bwMode="auto">
              <a:xfrm flipH="1">
                <a:off x="4231" y="1300"/>
                <a:ext cx="55" cy="295"/>
              </a:xfrm>
              <a:custGeom>
                <a:avLst/>
                <a:gdLst>
                  <a:gd name="T0" fmla="*/ 0 w 97"/>
                  <a:gd name="T1" fmla="*/ 0 h 455"/>
                  <a:gd name="T2" fmla="*/ 83 w 97"/>
                  <a:gd name="T3" fmla="*/ 134 h 455"/>
                  <a:gd name="T4" fmla="*/ 83 w 97"/>
                  <a:gd name="T5" fmla="*/ 331 h 455"/>
                  <a:gd name="T6" fmla="*/ 11 w 97"/>
                  <a:gd name="T7" fmla="*/ 455 h 4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7"/>
                  <a:gd name="T13" fmla="*/ 0 h 455"/>
                  <a:gd name="T14" fmla="*/ 97 w 97"/>
                  <a:gd name="T15" fmla="*/ 455 h 4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7" h="455">
                    <a:moveTo>
                      <a:pt x="0" y="0"/>
                    </a:moveTo>
                    <a:cubicBezTo>
                      <a:pt x="14" y="21"/>
                      <a:pt x="69" y="79"/>
                      <a:pt x="83" y="134"/>
                    </a:cubicBezTo>
                    <a:cubicBezTo>
                      <a:pt x="97" y="189"/>
                      <a:pt x="95" y="278"/>
                      <a:pt x="83" y="331"/>
                    </a:cubicBezTo>
                    <a:cubicBezTo>
                      <a:pt x="71" y="384"/>
                      <a:pt x="26" y="429"/>
                      <a:pt x="11" y="455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072" name="Line 189"/>
            <p:cNvSpPr>
              <a:spLocks noChangeShapeType="1"/>
            </p:cNvSpPr>
            <p:nvPr/>
          </p:nvSpPr>
          <p:spPr bwMode="auto">
            <a:xfrm>
              <a:off x="4076" y="3276"/>
              <a:ext cx="0" cy="4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" name="Group 190"/>
            <p:cNvGrpSpPr>
              <a:grpSpLocks/>
            </p:cNvGrpSpPr>
            <p:nvPr/>
          </p:nvGrpSpPr>
          <p:grpSpPr bwMode="auto">
            <a:xfrm>
              <a:off x="3820" y="3744"/>
              <a:ext cx="480" cy="192"/>
              <a:chOff x="1261" y="2969"/>
              <a:chExt cx="480" cy="192"/>
            </a:xfrm>
          </p:grpSpPr>
          <p:sp>
            <p:nvSpPr>
              <p:cNvPr id="44117" name="Line 191"/>
              <p:cNvSpPr>
                <a:spLocks noChangeShapeType="1"/>
              </p:cNvSpPr>
              <p:nvPr/>
            </p:nvSpPr>
            <p:spPr bwMode="auto">
              <a:xfrm>
                <a:off x="1261" y="2969"/>
                <a:ext cx="4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18" name="Line 192"/>
              <p:cNvSpPr>
                <a:spLocks noChangeShapeType="1"/>
              </p:cNvSpPr>
              <p:nvPr/>
            </p:nvSpPr>
            <p:spPr bwMode="auto">
              <a:xfrm>
                <a:off x="1357" y="3065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19" name="Line 193"/>
              <p:cNvSpPr>
                <a:spLocks noChangeShapeType="1"/>
              </p:cNvSpPr>
              <p:nvPr/>
            </p:nvSpPr>
            <p:spPr bwMode="auto">
              <a:xfrm>
                <a:off x="1453" y="3161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074" name="Line 194"/>
            <p:cNvSpPr>
              <a:spLocks noChangeShapeType="1"/>
            </p:cNvSpPr>
            <p:nvPr/>
          </p:nvSpPr>
          <p:spPr bwMode="auto">
            <a:xfrm flipV="1">
              <a:off x="4080" y="2796"/>
              <a:ext cx="0" cy="4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75" name="Line 195"/>
            <p:cNvSpPr>
              <a:spLocks noChangeShapeType="1"/>
            </p:cNvSpPr>
            <p:nvPr/>
          </p:nvSpPr>
          <p:spPr bwMode="auto">
            <a:xfrm>
              <a:off x="3188" y="2796"/>
              <a:ext cx="8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" name="Group 196"/>
            <p:cNvGrpSpPr>
              <a:grpSpLocks/>
            </p:cNvGrpSpPr>
            <p:nvPr/>
          </p:nvGrpSpPr>
          <p:grpSpPr bwMode="auto">
            <a:xfrm>
              <a:off x="1714" y="2190"/>
              <a:ext cx="110" cy="305"/>
              <a:chOff x="4176" y="1296"/>
              <a:chExt cx="110" cy="305"/>
            </a:xfrm>
          </p:grpSpPr>
          <p:sp>
            <p:nvSpPr>
              <p:cNvPr id="44115" name="Line 197"/>
              <p:cNvSpPr>
                <a:spLocks noChangeShapeType="1"/>
              </p:cNvSpPr>
              <p:nvPr/>
            </p:nvSpPr>
            <p:spPr bwMode="auto">
              <a:xfrm flipH="1">
                <a:off x="4176" y="1296"/>
                <a:ext cx="0" cy="3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16" name="Freeform 198"/>
              <p:cNvSpPr>
                <a:spLocks/>
              </p:cNvSpPr>
              <p:nvPr/>
            </p:nvSpPr>
            <p:spPr bwMode="auto">
              <a:xfrm flipH="1">
                <a:off x="4231" y="1300"/>
                <a:ext cx="55" cy="295"/>
              </a:xfrm>
              <a:custGeom>
                <a:avLst/>
                <a:gdLst>
                  <a:gd name="T0" fmla="*/ 0 w 97"/>
                  <a:gd name="T1" fmla="*/ 0 h 455"/>
                  <a:gd name="T2" fmla="*/ 83 w 97"/>
                  <a:gd name="T3" fmla="*/ 134 h 455"/>
                  <a:gd name="T4" fmla="*/ 83 w 97"/>
                  <a:gd name="T5" fmla="*/ 331 h 455"/>
                  <a:gd name="T6" fmla="*/ 11 w 97"/>
                  <a:gd name="T7" fmla="*/ 455 h 4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7"/>
                  <a:gd name="T13" fmla="*/ 0 h 455"/>
                  <a:gd name="T14" fmla="*/ 97 w 97"/>
                  <a:gd name="T15" fmla="*/ 455 h 4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7" h="455">
                    <a:moveTo>
                      <a:pt x="0" y="0"/>
                    </a:moveTo>
                    <a:cubicBezTo>
                      <a:pt x="14" y="21"/>
                      <a:pt x="69" y="79"/>
                      <a:pt x="83" y="134"/>
                    </a:cubicBezTo>
                    <a:cubicBezTo>
                      <a:pt x="97" y="189"/>
                      <a:pt x="95" y="278"/>
                      <a:pt x="83" y="331"/>
                    </a:cubicBezTo>
                    <a:cubicBezTo>
                      <a:pt x="71" y="384"/>
                      <a:pt x="26" y="429"/>
                      <a:pt x="11" y="455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199"/>
            <p:cNvGrpSpPr>
              <a:grpSpLocks/>
            </p:cNvGrpSpPr>
            <p:nvPr/>
          </p:nvGrpSpPr>
          <p:grpSpPr bwMode="auto">
            <a:xfrm>
              <a:off x="1031" y="2725"/>
              <a:ext cx="465" cy="465"/>
              <a:chOff x="2064" y="576"/>
              <a:chExt cx="465" cy="465"/>
            </a:xfrm>
          </p:grpSpPr>
          <p:sp>
            <p:nvSpPr>
              <p:cNvPr id="44112" name="Oval 200"/>
              <p:cNvSpPr>
                <a:spLocks noChangeArrowheads="1"/>
              </p:cNvSpPr>
              <p:nvPr/>
            </p:nvSpPr>
            <p:spPr bwMode="auto">
              <a:xfrm>
                <a:off x="2064" y="576"/>
                <a:ext cx="465" cy="46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13" name="Freeform 201"/>
              <p:cNvSpPr>
                <a:spLocks/>
              </p:cNvSpPr>
              <p:nvPr/>
            </p:nvSpPr>
            <p:spPr bwMode="auto">
              <a:xfrm>
                <a:off x="2178" y="696"/>
                <a:ext cx="109" cy="114"/>
              </a:xfrm>
              <a:custGeom>
                <a:avLst/>
                <a:gdLst>
                  <a:gd name="T0" fmla="*/ 1066 w 1066"/>
                  <a:gd name="T1" fmla="*/ 1065 h 1065"/>
                  <a:gd name="T2" fmla="*/ 766 w 1066"/>
                  <a:gd name="T3" fmla="*/ 279 h 1065"/>
                  <a:gd name="T4" fmla="*/ 538 w 1066"/>
                  <a:gd name="T5" fmla="*/ 10 h 1065"/>
                  <a:gd name="T6" fmla="*/ 321 w 1066"/>
                  <a:gd name="T7" fmla="*/ 217 h 1065"/>
                  <a:gd name="T8" fmla="*/ 0 w 1066"/>
                  <a:gd name="T9" fmla="*/ 1065 h 10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6"/>
                  <a:gd name="T16" fmla="*/ 0 h 1065"/>
                  <a:gd name="T17" fmla="*/ 1066 w 1066"/>
                  <a:gd name="T18" fmla="*/ 1065 h 10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6" h="1065">
                    <a:moveTo>
                      <a:pt x="1066" y="1065"/>
                    </a:moveTo>
                    <a:cubicBezTo>
                      <a:pt x="1016" y="934"/>
                      <a:pt x="854" y="455"/>
                      <a:pt x="766" y="279"/>
                    </a:cubicBezTo>
                    <a:cubicBezTo>
                      <a:pt x="678" y="103"/>
                      <a:pt x="612" y="20"/>
                      <a:pt x="538" y="10"/>
                    </a:cubicBezTo>
                    <a:cubicBezTo>
                      <a:pt x="464" y="0"/>
                      <a:pt x="411" y="41"/>
                      <a:pt x="321" y="217"/>
                    </a:cubicBezTo>
                    <a:cubicBezTo>
                      <a:pt x="231" y="393"/>
                      <a:pt x="67" y="888"/>
                      <a:pt x="0" y="1065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14" name="Freeform 202"/>
              <p:cNvSpPr>
                <a:spLocks/>
              </p:cNvSpPr>
              <p:nvPr/>
            </p:nvSpPr>
            <p:spPr bwMode="auto">
              <a:xfrm flipV="1">
                <a:off x="2287" y="805"/>
                <a:ext cx="109" cy="114"/>
              </a:xfrm>
              <a:custGeom>
                <a:avLst/>
                <a:gdLst>
                  <a:gd name="T0" fmla="*/ 1066 w 1066"/>
                  <a:gd name="T1" fmla="*/ 1065 h 1065"/>
                  <a:gd name="T2" fmla="*/ 766 w 1066"/>
                  <a:gd name="T3" fmla="*/ 279 h 1065"/>
                  <a:gd name="T4" fmla="*/ 538 w 1066"/>
                  <a:gd name="T5" fmla="*/ 10 h 1065"/>
                  <a:gd name="T6" fmla="*/ 321 w 1066"/>
                  <a:gd name="T7" fmla="*/ 217 h 1065"/>
                  <a:gd name="T8" fmla="*/ 0 w 1066"/>
                  <a:gd name="T9" fmla="*/ 1065 h 10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6"/>
                  <a:gd name="T16" fmla="*/ 0 h 1065"/>
                  <a:gd name="T17" fmla="*/ 1066 w 1066"/>
                  <a:gd name="T18" fmla="*/ 1065 h 10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6" h="1065">
                    <a:moveTo>
                      <a:pt x="1066" y="1065"/>
                    </a:moveTo>
                    <a:cubicBezTo>
                      <a:pt x="1016" y="934"/>
                      <a:pt x="854" y="455"/>
                      <a:pt x="766" y="279"/>
                    </a:cubicBezTo>
                    <a:cubicBezTo>
                      <a:pt x="678" y="103"/>
                      <a:pt x="612" y="20"/>
                      <a:pt x="538" y="10"/>
                    </a:cubicBezTo>
                    <a:cubicBezTo>
                      <a:pt x="464" y="0"/>
                      <a:pt x="411" y="41"/>
                      <a:pt x="321" y="217"/>
                    </a:cubicBezTo>
                    <a:cubicBezTo>
                      <a:pt x="231" y="393"/>
                      <a:pt x="67" y="888"/>
                      <a:pt x="0" y="1065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203"/>
            <p:cNvGrpSpPr>
              <a:grpSpLocks/>
            </p:cNvGrpSpPr>
            <p:nvPr/>
          </p:nvGrpSpPr>
          <p:grpSpPr bwMode="auto">
            <a:xfrm>
              <a:off x="1018" y="3445"/>
              <a:ext cx="480" cy="192"/>
              <a:chOff x="1261" y="2969"/>
              <a:chExt cx="480" cy="192"/>
            </a:xfrm>
          </p:grpSpPr>
          <p:sp>
            <p:nvSpPr>
              <p:cNvPr id="44109" name="Line 204"/>
              <p:cNvSpPr>
                <a:spLocks noChangeShapeType="1"/>
              </p:cNvSpPr>
              <p:nvPr/>
            </p:nvSpPr>
            <p:spPr bwMode="auto">
              <a:xfrm>
                <a:off x="1261" y="2969"/>
                <a:ext cx="4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10" name="Line 205"/>
              <p:cNvSpPr>
                <a:spLocks noChangeShapeType="1"/>
              </p:cNvSpPr>
              <p:nvPr/>
            </p:nvSpPr>
            <p:spPr bwMode="auto">
              <a:xfrm>
                <a:off x="1357" y="3065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11" name="Line 206"/>
              <p:cNvSpPr>
                <a:spLocks noChangeShapeType="1"/>
              </p:cNvSpPr>
              <p:nvPr/>
            </p:nvSpPr>
            <p:spPr bwMode="auto">
              <a:xfrm>
                <a:off x="1453" y="3161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079" name="Line 207"/>
            <p:cNvSpPr>
              <a:spLocks noChangeShapeType="1"/>
            </p:cNvSpPr>
            <p:nvPr/>
          </p:nvSpPr>
          <p:spPr bwMode="auto">
            <a:xfrm flipH="1">
              <a:off x="1278" y="2351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0" name="Line 208"/>
            <p:cNvSpPr>
              <a:spLocks noChangeShapeType="1"/>
            </p:cNvSpPr>
            <p:nvPr/>
          </p:nvSpPr>
          <p:spPr bwMode="auto">
            <a:xfrm>
              <a:off x="1268" y="2341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1" name="Line 209"/>
            <p:cNvSpPr>
              <a:spLocks noChangeShapeType="1"/>
            </p:cNvSpPr>
            <p:nvPr/>
          </p:nvSpPr>
          <p:spPr bwMode="auto">
            <a:xfrm>
              <a:off x="1258" y="3205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2" name="Text Box 210"/>
            <p:cNvSpPr txBox="1">
              <a:spLocks noChangeArrowheads="1"/>
            </p:cNvSpPr>
            <p:nvPr/>
          </p:nvSpPr>
          <p:spPr bwMode="auto">
            <a:xfrm>
              <a:off x="634" y="2894"/>
              <a:ext cx="345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</a:rPr>
                <a:t>v</a:t>
              </a:r>
              <a:r>
                <a:rPr lang="en-US" sz="2000" b="1" baseline="-25000">
                  <a:solidFill>
                    <a:srgbClr val="FF0000"/>
                  </a:solidFill>
                  <a:latin typeface="Times New Roman" pitchFamily="18" charset="0"/>
                </a:rPr>
                <a:t>in</a:t>
              </a:r>
              <a:endParaRPr lang="en-US" sz="20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pSp>
          <p:nvGrpSpPr>
            <p:cNvPr id="14" name="Group 211"/>
            <p:cNvGrpSpPr>
              <a:grpSpLocks/>
            </p:cNvGrpSpPr>
            <p:nvPr/>
          </p:nvGrpSpPr>
          <p:grpSpPr bwMode="auto">
            <a:xfrm>
              <a:off x="4134" y="1680"/>
              <a:ext cx="110" cy="305"/>
              <a:chOff x="4176" y="1296"/>
              <a:chExt cx="110" cy="305"/>
            </a:xfrm>
          </p:grpSpPr>
          <p:sp>
            <p:nvSpPr>
              <p:cNvPr id="44107" name="Line 212"/>
              <p:cNvSpPr>
                <a:spLocks noChangeShapeType="1"/>
              </p:cNvSpPr>
              <p:nvPr/>
            </p:nvSpPr>
            <p:spPr bwMode="auto">
              <a:xfrm flipH="1">
                <a:off x="4176" y="1296"/>
                <a:ext cx="0" cy="3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08" name="Freeform 213"/>
              <p:cNvSpPr>
                <a:spLocks/>
              </p:cNvSpPr>
              <p:nvPr/>
            </p:nvSpPr>
            <p:spPr bwMode="auto">
              <a:xfrm flipH="1">
                <a:off x="4231" y="1300"/>
                <a:ext cx="55" cy="295"/>
              </a:xfrm>
              <a:custGeom>
                <a:avLst/>
                <a:gdLst>
                  <a:gd name="T0" fmla="*/ 0 w 97"/>
                  <a:gd name="T1" fmla="*/ 0 h 455"/>
                  <a:gd name="T2" fmla="*/ 83 w 97"/>
                  <a:gd name="T3" fmla="*/ 134 h 455"/>
                  <a:gd name="T4" fmla="*/ 83 w 97"/>
                  <a:gd name="T5" fmla="*/ 331 h 455"/>
                  <a:gd name="T6" fmla="*/ 11 w 97"/>
                  <a:gd name="T7" fmla="*/ 455 h 4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7"/>
                  <a:gd name="T13" fmla="*/ 0 h 455"/>
                  <a:gd name="T14" fmla="*/ 97 w 97"/>
                  <a:gd name="T15" fmla="*/ 455 h 4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7" h="455">
                    <a:moveTo>
                      <a:pt x="0" y="0"/>
                    </a:moveTo>
                    <a:cubicBezTo>
                      <a:pt x="14" y="21"/>
                      <a:pt x="69" y="79"/>
                      <a:pt x="83" y="134"/>
                    </a:cubicBezTo>
                    <a:cubicBezTo>
                      <a:pt x="97" y="189"/>
                      <a:pt x="95" y="278"/>
                      <a:pt x="83" y="331"/>
                    </a:cubicBezTo>
                    <a:cubicBezTo>
                      <a:pt x="71" y="384"/>
                      <a:pt x="26" y="429"/>
                      <a:pt x="11" y="455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214"/>
            <p:cNvGrpSpPr>
              <a:grpSpLocks/>
            </p:cNvGrpSpPr>
            <p:nvPr/>
          </p:nvGrpSpPr>
          <p:grpSpPr bwMode="auto">
            <a:xfrm rot="10800000">
              <a:off x="4512" y="2081"/>
              <a:ext cx="208" cy="620"/>
              <a:chOff x="2000" y="1771"/>
              <a:chExt cx="208" cy="620"/>
            </a:xfrm>
          </p:grpSpPr>
          <p:sp>
            <p:nvSpPr>
              <p:cNvPr id="44100" name="Line 215"/>
              <p:cNvSpPr>
                <a:spLocks noChangeShapeType="1"/>
              </p:cNvSpPr>
              <p:nvPr/>
            </p:nvSpPr>
            <p:spPr bwMode="auto">
              <a:xfrm flipV="1">
                <a:off x="2001" y="1925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01" name="Line 216"/>
              <p:cNvSpPr>
                <a:spLocks noChangeShapeType="1"/>
              </p:cNvSpPr>
              <p:nvPr/>
            </p:nvSpPr>
            <p:spPr bwMode="auto">
              <a:xfrm flipV="1">
                <a:off x="2001" y="2131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02" name="Line 217"/>
              <p:cNvSpPr>
                <a:spLocks noChangeShapeType="1"/>
              </p:cNvSpPr>
              <p:nvPr/>
            </p:nvSpPr>
            <p:spPr bwMode="auto">
              <a:xfrm flipH="1" flipV="1">
                <a:off x="2001" y="2028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03" name="Line 218"/>
              <p:cNvSpPr>
                <a:spLocks noChangeShapeType="1"/>
              </p:cNvSpPr>
              <p:nvPr/>
            </p:nvSpPr>
            <p:spPr bwMode="auto">
              <a:xfrm flipH="1" flipV="1">
                <a:off x="2001" y="2232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04" name="Line 219"/>
              <p:cNvSpPr>
                <a:spLocks noChangeShapeType="1"/>
              </p:cNvSpPr>
              <p:nvPr/>
            </p:nvSpPr>
            <p:spPr bwMode="auto">
              <a:xfrm flipH="1" flipV="1">
                <a:off x="2001" y="1821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05" name="Freeform 220"/>
              <p:cNvSpPr>
                <a:spLocks/>
              </p:cNvSpPr>
              <p:nvPr/>
            </p:nvSpPr>
            <p:spPr bwMode="auto">
              <a:xfrm flipH="1">
                <a:off x="2101" y="2336"/>
                <a:ext cx="107" cy="55"/>
              </a:xfrm>
              <a:custGeom>
                <a:avLst/>
                <a:gdLst>
                  <a:gd name="T0" fmla="*/ 131 w 131"/>
                  <a:gd name="T1" fmla="*/ 68 h 68"/>
                  <a:gd name="T2" fmla="*/ 0 w 131"/>
                  <a:gd name="T3" fmla="*/ 0 h 68"/>
                  <a:gd name="T4" fmla="*/ 0 60000 65536"/>
                  <a:gd name="T5" fmla="*/ 0 60000 65536"/>
                  <a:gd name="T6" fmla="*/ 0 w 131"/>
                  <a:gd name="T7" fmla="*/ 0 h 68"/>
                  <a:gd name="T8" fmla="*/ 131 w 131"/>
                  <a:gd name="T9" fmla="*/ 68 h 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1" h="68">
                    <a:moveTo>
                      <a:pt x="131" y="68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106" name="Freeform 221"/>
              <p:cNvSpPr>
                <a:spLocks/>
              </p:cNvSpPr>
              <p:nvPr/>
            </p:nvSpPr>
            <p:spPr bwMode="auto">
              <a:xfrm flipH="1">
                <a:off x="2000" y="1771"/>
                <a:ext cx="100" cy="50"/>
              </a:xfrm>
              <a:custGeom>
                <a:avLst/>
                <a:gdLst>
                  <a:gd name="T0" fmla="*/ 131 w 131"/>
                  <a:gd name="T1" fmla="*/ 68 h 68"/>
                  <a:gd name="T2" fmla="*/ 0 w 131"/>
                  <a:gd name="T3" fmla="*/ 0 h 68"/>
                  <a:gd name="T4" fmla="*/ 0 60000 65536"/>
                  <a:gd name="T5" fmla="*/ 0 60000 65536"/>
                  <a:gd name="T6" fmla="*/ 0 w 131"/>
                  <a:gd name="T7" fmla="*/ 0 h 68"/>
                  <a:gd name="T8" fmla="*/ 131 w 131"/>
                  <a:gd name="T9" fmla="*/ 68 h 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1" h="68">
                    <a:moveTo>
                      <a:pt x="131" y="68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085" name="Line 222"/>
            <p:cNvSpPr>
              <a:spLocks noChangeShapeType="1"/>
            </p:cNvSpPr>
            <p:nvPr/>
          </p:nvSpPr>
          <p:spPr bwMode="auto">
            <a:xfrm>
              <a:off x="4624" y="2705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" name="Group 223"/>
            <p:cNvGrpSpPr>
              <a:grpSpLocks/>
            </p:cNvGrpSpPr>
            <p:nvPr/>
          </p:nvGrpSpPr>
          <p:grpSpPr bwMode="auto">
            <a:xfrm>
              <a:off x="4368" y="2945"/>
              <a:ext cx="480" cy="192"/>
              <a:chOff x="1261" y="2969"/>
              <a:chExt cx="480" cy="192"/>
            </a:xfrm>
          </p:grpSpPr>
          <p:sp>
            <p:nvSpPr>
              <p:cNvPr id="44097" name="Line 224"/>
              <p:cNvSpPr>
                <a:spLocks noChangeShapeType="1"/>
              </p:cNvSpPr>
              <p:nvPr/>
            </p:nvSpPr>
            <p:spPr bwMode="auto">
              <a:xfrm>
                <a:off x="1261" y="2969"/>
                <a:ext cx="4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98" name="Line 225"/>
              <p:cNvSpPr>
                <a:spLocks noChangeShapeType="1"/>
              </p:cNvSpPr>
              <p:nvPr/>
            </p:nvSpPr>
            <p:spPr bwMode="auto">
              <a:xfrm>
                <a:off x="1357" y="3065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99" name="Line 226"/>
              <p:cNvSpPr>
                <a:spLocks noChangeShapeType="1"/>
              </p:cNvSpPr>
              <p:nvPr/>
            </p:nvSpPr>
            <p:spPr bwMode="auto">
              <a:xfrm>
                <a:off x="1453" y="3161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087" name="Line 227"/>
            <p:cNvSpPr>
              <a:spLocks noChangeShapeType="1"/>
            </p:cNvSpPr>
            <p:nvPr/>
          </p:nvSpPr>
          <p:spPr bwMode="auto">
            <a:xfrm flipH="1">
              <a:off x="3178" y="1851"/>
              <a:ext cx="95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8" name="Line 228"/>
            <p:cNvSpPr>
              <a:spLocks noChangeShapeType="1"/>
            </p:cNvSpPr>
            <p:nvPr/>
          </p:nvSpPr>
          <p:spPr bwMode="auto">
            <a:xfrm flipH="1">
              <a:off x="4196" y="1851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89" name="Line 229"/>
            <p:cNvSpPr>
              <a:spLocks noChangeShapeType="1"/>
            </p:cNvSpPr>
            <p:nvPr/>
          </p:nvSpPr>
          <p:spPr bwMode="auto">
            <a:xfrm flipV="1">
              <a:off x="4618" y="1841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90" name="Text Box 230"/>
            <p:cNvSpPr txBox="1">
              <a:spLocks noChangeArrowheads="1"/>
            </p:cNvSpPr>
            <p:nvPr/>
          </p:nvSpPr>
          <p:spPr bwMode="auto">
            <a:xfrm>
              <a:off x="4715" y="2300"/>
              <a:ext cx="368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 dirty="0">
                  <a:solidFill>
                    <a:schemeClr val="accent2"/>
                  </a:solidFill>
                  <a:latin typeface="Times New Roman" pitchFamily="18" charset="0"/>
                </a:rPr>
                <a:t>R</a:t>
              </a:r>
              <a:r>
                <a:rPr lang="en-US" sz="2000" b="1" baseline="-25000" dirty="0">
                  <a:solidFill>
                    <a:schemeClr val="accent2"/>
                  </a:solidFill>
                  <a:latin typeface="Times New Roman" pitchFamily="18" charset="0"/>
                </a:rPr>
                <a:t>L</a:t>
              </a:r>
              <a:endParaRPr lang="en-US" sz="2000" b="1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grpSp>
          <p:nvGrpSpPr>
            <p:cNvPr id="17" name="Group 231"/>
            <p:cNvGrpSpPr>
              <a:grpSpLocks/>
            </p:cNvGrpSpPr>
            <p:nvPr/>
          </p:nvGrpSpPr>
          <p:grpSpPr bwMode="auto">
            <a:xfrm>
              <a:off x="4760" y="1831"/>
              <a:ext cx="791" cy="1104"/>
              <a:chOff x="4800" y="1958"/>
              <a:chExt cx="791" cy="1104"/>
            </a:xfrm>
          </p:grpSpPr>
          <p:sp>
            <p:nvSpPr>
              <p:cNvPr id="44092" name="Text Box 232"/>
              <p:cNvSpPr txBox="1">
                <a:spLocks noChangeArrowheads="1"/>
              </p:cNvSpPr>
              <p:nvPr/>
            </p:nvSpPr>
            <p:spPr bwMode="auto">
              <a:xfrm>
                <a:off x="5175" y="2376"/>
                <a:ext cx="416" cy="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b="1">
                    <a:solidFill>
                      <a:srgbClr val="FF0000"/>
                    </a:solidFill>
                    <a:latin typeface="Times New Roman" pitchFamily="18" charset="0"/>
                  </a:rPr>
                  <a:t>v</a:t>
                </a:r>
                <a:r>
                  <a:rPr lang="en-US" sz="2000" b="1" baseline="-25000">
                    <a:solidFill>
                      <a:srgbClr val="FF0000"/>
                    </a:solidFill>
                    <a:latin typeface="Times New Roman" pitchFamily="18" charset="0"/>
                  </a:rPr>
                  <a:t>out</a:t>
                </a:r>
              </a:p>
            </p:txBody>
          </p:sp>
          <p:sp>
            <p:nvSpPr>
              <p:cNvPr id="44093" name="Line 233"/>
              <p:cNvSpPr>
                <a:spLocks noChangeShapeType="1"/>
              </p:cNvSpPr>
              <p:nvPr/>
            </p:nvSpPr>
            <p:spPr bwMode="auto">
              <a:xfrm>
                <a:off x="4800" y="195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94" name="Line 234"/>
              <p:cNvSpPr>
                <a:spLocks noChangeShapeType="1"/>
              </p:cNvSpPr>
              <p:nvPr/>
            </p:nvSpPr>
            <p:spPr bwMode="auto">
              <a:xfrm>
                <a:off x="4992" y="3062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95" name="Line 235"/>
              <p:cNvSpPr>
                <a:spLocks noChangeShapeType="1"/>
              </p:cNvSpPr>
              <p:nvPr/>
            </p:nvSpPr>
            <p:spPr bwMode="auto">
              <a:xfrm flipV="1">
                <a:off x="5328" y="1958"/>
                <a:ext cx="0" cy="4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96" name="Line 236"/>
              <p:cNvSpPr>
                <a:spLocks noChangeShapeType="1"/>
              </p:cNvSpPr>
              <p:nvPr/>
            </p:nvSpPr>
            <p:spPr bwMode="auto">
              <a:xfrm>
                <a:off x="5328" y="2630"/>
                <a:ext cx="0" cy="4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8" name="Group 238"/>
          <p:cNvGrpSpPr>
            <a:grpSpLocks/>
          </p:cNvGrpSpPr>
          <p:nvPr/>
        </p:nvGrpSpPr>
        <p:grpSpPr bwMode="auto">
          <a:xfrm>
            <a:off x="5486400" y="1727200"/>
            <a:ext cx="1944688" cy="1103313"/>
            <a:chOff x="3936" y="928"/>
            <a:chExt cx="1225" cy="695"/>
          </a:xfrm>
        </p:grpSpPr>
        <p:sp>
          <p:nvSpPr>
            <p:cNvPr id="44041" name="Rectangle 239"/>
            <p:cNvSpPr>
              <a:spLocks noChangeArrowheads="1"/>
            </p:cNvSpPr>
            <p:nvPr/>
          </p:nvSpPr>
          <p:spPr bwMode="auto">
            <a:xfrm>
              <a:off x="3936" y="928"/>
              <a:ext cx="122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r</a:t>
              </a:r>
              <a:r>
                <a:rPr lang="en-US" sz="2800" b="1" baseline="-25000">
                  <a:solidFill>
                    <a:schemeClr val="accent2"/>
                  </a:solidFill>
                  <a:latin typeface="Times New Roman" pitchFamily="18" charset="0"/>
                </a:rPr>
                <a:t>d</a:t>
              </a: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 = R</a:t>
              </a:r>
              <a:r>
                <a:rPr lang="en-US" sz="2800" b="1" baseline="-25000">
                  <a:solidFill>
                    <a:schemeClr val="accent2"/>
                  </a:solidFill>
                  <a:latin typeface="Times New Roman" pitchFamily="18" charset="0"/>
                </a:rPr>
                <a:t>D </a:t>
              </a: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  R</a:t>
              </a:r>
              <a:r>
                <a:rPr lang="en-US" sz="2800" b="1" baseline="-25000">
                  <a:solidFill>
                    <a:schemeClr val="accent2"/>
                  </a:solidFill>
                  <a:latin typeface="Times New Roman" pitchFamily="18" charset="0"/>
                </a:rPr>
                <a:t>L</a:t>
              </a:r>
            </a:p>
          </p:txBody>
        </p:sp>
        <p:grpSp>
          <p:nvGrpSpPr>
            <p:cNvPr id="19" name="Group 240"/>
            <p:cNvGrpSpPr>
              <a:grpSpLocks/>
            </p:cNvGrpSpPr>
            <p:nvPr/>
          </p:nvGrpSpPr>
          <p:grpSpPr bwMode="auto">
            <a:xfrm>
              <a:off x="4736" y="990"/>
              <a:ext cx="48" cy="240"/>
              <a:chOff x="1440" y="2400"/>
              <a:chExt cx="48" cy="240"/>
            </a:xfrm>
          </p:grpSpPr>
          <p:sp>
            <p:nvSpPr>
              <p:cNvPr id="44044" name="Line 241"/>
              <p:cNvSpPr>
                <a:spLocks noChangeShapeType="1"/>
              </p:cNvSpPr>
              <p:nvPr/>
            </p:nvSpPr>
            <p:spPr bwMode="auto">
              <a:xfrm>
                <a:off x="1440" y="2400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045" name="Line 242"/>
              <p:cNvSpPr>
                <a:spLocks noChangeShapeType="1"/>
              </p:cNvSpPr>
              <p:nvPr/>
            </p:nvSpPr>
            <p:spPr bwMode="auto">
              <a:xfrm>
                <a:off x="1488" y="2400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043" name="Text Box 243"/>
            <p:cNvSpPr txBox="1">
              <a:spLocks noChangeArrowheads="1"/>
            </p:cNvSpPr>
            <p:nvPr/>
          </p:nvSpPr>
          <p:spPr bwMode="auto">
            <a:xfrm>
              <a:off x="4032" y="1296"/>
              <a:ext cx="94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A = g</a:t>
              </a:r>
              <a:r>
                <a:rPr lang="en-US" sz="2800" b="1" baseline="-25000">
                  <a:solidFill>
                    <a:schemeClr val="accent2"/>
                  </a:solidFill>
                  <a:latin typeface="Times New Roman" pitchFamily="18" charset="0"/>
                </a:rPr>
                <a:t>m</a:t>
              </a: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r</a:t>
              </a:r>
              <a:r>
                <a:rPr lang="en-US" sz="2800" b="1" baseline="-25000">
                  <a:solidFill>
                    <a:schemeClr val="accent2"/>
                  </a:solidFill>
                  <a:latin typeface="Times New Roman" pitchFamily="18" charset="0"/>
                </a:rPr>
                <a:t>d</a:t>
              </a:r>
              <a:endParaRPr lang="en-US" sz="2800" b="1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fr-CA" dirty="0" smtClean="0"/>
              <a:t>Amplificateur suiveur</a:t>
            </a:r>
          </a:p>
        </p:txBody>
      </p:sp>
      <p:grpSp>
        <p:nvGrpSpPr>
          <p:cNvPr id="2" name="Group 94"/>
          <p:cNvGrpSpPr>
            <a:grpSpLocks/>
          </p:cNvGrpSpPr>
          <p:nvPr/>
        </p:nvGrpSpPr>
        <p:grpSpPr bwMode="auto">
          <a:xfrm>
            <a:off x="1547664" y="2060674"/>
            <a:ext cx="5437336" cy="3876576"/>
            <a:chOff x="634" y="448"/>
            <a:chExt cx="4939" cy="3652"/>
          </a:xfrm>
        </p:grpSpPr>
        <p:sp>
          <p:nvSpPr>
            <p:cNvPr id="48145" name="Line 3"/>
            <p:cNvSpPr>
              <a:spLocks noChangeShapeType="1"/>
            </p:cNvSpPr>
            <p:nvPr/>
          </p:nvSpPr>
          <p:spPr bwMode="auto">
            <a:xfrm flipH="1">
              <a:off x="2902" y="2085"/>
              <a:ext cx="0" cy="52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6" name="Oval 4"/>
            <p:cNvSpPr>
              <a:spLocks noChangeArrowheads="1"/>
            </p:cNvSpPr>
            <p:nvPr/>
          </p:nvSpPr>
          <p:spPr bwMode="auto">
            <a:xfrm>
              <a:off x="2632" y="1962"/>
              <a:ext cx="768" cy="76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7" name="Line 5"/>
            <p:cNvSpPr>
              <a:spLocks noChangeShapeType="1"/>
            </p:cNvSpPr>
            <p:nvPr/>
          </p:nvSpPr>
          <p:spPr bwMode="auto">
            <a:xfrm>
              <a:off x="2902" y="215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8" name="Line 6"/>
            <p:cNvSpPr>
              <a:spLocks noChangeShapeType="1"/>
            </p:cNvSpPr>
            <p:nvPr/>
          </p:nvSpPr>
          <p:spPr bwMode="auto">
            <a:xfrm>
              <a:off x="2906" y="2514"/>
              <a:ext cx="28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49" name="Line 7"/>
            <p:cNvSpPr>
              <a:spLocks noChangeShapeType="1"/>
            </p:cNvSpPr>
            <p:nvPr/>
          </p:nvSpPr>
          <p:spPr bwMode="auto">
            <a:xfrm flipV="1">
              <a:off x="3182" y="912"/>
              <a:ext cx="0" cy="125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0" name="Line 8"/>
            <p:cNvSpPr>
              <a:spLocks noChangeShapeType="1"/>
            </p:cNvSpPr>
            <p:nvPr/>
          </p:nvSpPr>
          <p:spPr bwMode="auto">
            <a:xfrm flipV="1">
              <a:off x="3186" y="2512"/>
              <a:ext cx="0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1" name="Line 9"/>
            <p:cNvSpPr>
              <a:spLocks noChangeShapeType="1"/>
            </p:cNvSpPr>
            <p:nvPr/>
          </p:nvSpPr>
          <p:spPr bwMode="auto">
            <a:xfrm>
              <a:off x="1776" y="2346"/>
              <a:ext cx="10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 rot="10800000">
              <a:off x="2230" y="2565"/>
              <a:ext cx="208" cy="620"/>
              <a:chOff x="2000" y="1771"/>
              <a:chExt cx="208" cy="620"/>
            </a:xfrm>
          </p:grpSpPr>
          <p:sp>
            <p:nvSpPr>
              <p:cNvPr id="48229" name="Line 11"/>
              <p:cNvSpPr>
                <a:spLocks noChangeShapeType="1"/>
              </p:cNvSpPr>
              <p:nvPr/>
            </p:nvSpPr>
            <p:spPr bwMode="auto">
              <a:xfrm flipV="1">
                <a:off x="2001" y="1925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0" name="Line 12"/>
              <p:cNvSpPr>
                <a:spLocks noChangeShapeType="1"/>
              </p:cNvSpPr>
              <p:nvPr/>
            </p:nvSpPr>
            <p:spPr bwMode="auto">
              <a:xfrm flipV="1">
                <a:off x="2001" y="2131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1" name="Line 13"/>
              <p:cNvSpPr>
                <a:spLocks noChangeShapeType="1"/>
              </p:cNvSpPr>
              <p:nvPr/>
            </p:nvSpPr>
            <p:spPr bwMode="auto">
              <a:xfrm flipH="1" flipV="1">
                <a:off x="2001" y="2028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2" name="Line 14"/>
              <p:cNvSpPr>
                <a:spLocks noChangeShapeType="1"/>
              </p:cNvSpPr>
              <p:nvPr/>
            </p:nvSpPr>
            <p:spPr bwMode="auto">
              <a:xfrm flipH="1" flipV="1">
                <a:off x="2001" y="2232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3" name="Line 15"/>
              <p:cNvSpPr>
                <a:spLocks noChangeShapeType="1"/>
              </p:cNvSpPr>
              <p:nvPr/>
            </p:nvSpPr>
            <p:spPr bwMode="auto">
              <a:xfrm flipH="1" flipV="1">
                <a:off x="2001" y="1821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4" name="Freeform 16"/>
              <p:cNvSpPr>
                <a:spLocks/>
              </p:cNvSpPr>
              <p:nvPr/>
            </p:nvSpPr>
            <p:spPr bwMode="auto">
              <a:xfrm flipH="1">
                <a:off x="2101" y="2336"/>
                <a:ext cx="107" cy="55"/>
              </a:xfrm>
              <a:custGeom>
                <a:avLst/>
                <a:gdLst>
                  <a:gd name="T0" fmla="*/ 131 w 131"/>
                  <a:gd name="T1" fmla="*/ 68 h 68"/>
                  <a:gd name="T2" fmla="*/ 0 w 131"/>
                  <a:gd name="T3" fmla="*/ 0 h 68"/>
                  <a:gd name="T4" fmla="*/ 0 60000 65536"/>
                  <a:gd name="T5" fmla="*/ 0 60000 65536"/>
                  <a:gd name="T6" fmla="*/ 0 w 131"/>
                  <a:gd name="T7" fmla="*/ 0 h 68"/>
                  <a:gd name="T8" fmla="*/ 131 w 131"/>
                  <a:gd name="T9" fmla="*/ 68 h 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1" h="68">
                    <a:moveTo>
                      <a:pt x="131" y="68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35" name="Freeform 17"/>
              <p:cNvSpPr>
                <a:spLocks/>
              </p:cNvSpPr>
              <p:nvPr/>
            </p:nvSpPr>
            <p:spPr bwMode="auto">
              <a:xfrm flipH="1">
                <a:off x="2000" y="1771"/>
                <a:ext cx="100" cy="50"/>
              </a:xfrm>
              <a:custGeom>
                <a:avLst/>
                <a:gdLst>
                  <a:gd name="T0" fmla="*/ 131 w 131"/>
                  <a:gd name="T1" fmla="*/ 68 h 68"/>
                  <a:gd name="T2" fmla="*/ 0 w 131"/>
                  <a:gd name="T3" fmla="*/ 0 h 68"/>
                  <a:gd name="T4" fmla="*/ 0 60000 65536"/>
                  <a:gd name="T5" fmla="*/ 0 60000 65536"/>
                  <a:gd name="T6" fmla="*/ 0 w 131"/>
                  <a:gd name="T7" fmla="*/ 0 h 68"/>
                  <a:gd name="T8" fmla="*/ 131 w 131"/>
                  <a:gd name="T9" fmla="*/ 68 h 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1" h="68">
                    <a:moveTo>
                      <a:pt x="131" y="68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2960" y="3744"/>
              <a:ext cx="480" cy="192"/>
              <a:chOff x="1261" y="2969"/>
              <a:chExt cx="480" cy="192"/>
            </a:xfrm>
          </p:grpSpPr>
          <p:sp>
            <p:nvSpPr>
              <p:cNvPr id="48226" name="Line 19"/>
              <p:cNvSpPr>
                <a:spLocks noChangeShapeType="1"/>
              </p:cNvSpPr>
              <p:nvPr/>
            </p:nvSpPr>
            <p:spPr bwMode="auto">
              <a:xfrm>
                <a:off x="1261" y="2969"/>
                <a:ext cx="4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27" name="Line 20"/>
              <p:cNvSpPr>
                <a:spLocks noChangeShapeType="1"/>
              </p:cNvSpPr>
              <p:nvPr/>
            </p:nvSpPr>
            <p:spPr bwMode="auto">
              <a:xfrm>
                <a:off x="1357" y="3065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28" name="Line 21"/>
              <p:cNvSpPr>
                <a:spLocks noChangeShapeType="1"/>
              </p:cNvSpPr>
              <p:nvPr/>
            </p:nvSpPr>
            <p:spPr bwMode="auto">
              <a:xfrm>
                <a:off x="1453" y="3161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154" name="Line 22"/>
            <p:cNvSpPr>
              <a:spLocks noChangeShapeType="1"/>
            </p:cNvSpPr>
            <p:nvPr/>
          </p:nvSpPr>
          <p:spPr bwMode="auto">
            <a:xfrm>
              <a:off x="2336" y="1962"/>
              <a:ext cx="0" cy="6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5" name="Line 23"/>
            <p:cNvSpPr>
              <a:spLocks noChangeShapeType="1"/>
            </p:cNvSpPr>
            <p:nvPr/>
          </p:nvSpPr>
          <p:spPr bwMode="auto">
            <a:xfrm>
              <a:off x="2354" y="3189"/>
              <a:ext cx="0" cy="54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6" name="Oval 24"/>
            <p:cNvSpPr>
              <a:spLocks noChangeArrowheads="1"/>
            </p:cNvSpPr>
            <p:nvPr/>
          </p:nvSpPr>
          <p:spPr bwMode="auto">
            <a:xfrm>
              <a:off x="3134" y="813"/>
              <a:ext cx="96" cy="96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57" name="Text Box 25"/>
            <p:cNvSpPr txBox="1">
              <a:spLocks noChangeArrowheads="1"/>
            </p:cNvSpPr>
            <p:nvPr/>
          </p:nvSpPr>
          <p:spPr bwMode="auto">
            <a:xfrm>
              <a:off x="3282" y="1283"/>
              <a:ext cx="395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R</a:t>
              </a:r>
              <a:r>
                <a:rPr lang="en-US" sz="2000" b="1" baseline="-25000">
                  <a:solidFill>
                    <a:schemeClr val="accent2"/>
                  </a:solidFill>
                  <a:latin typeface="Times New Roman" pitchFamily="18" charset="0"/>
                </a:rPr>
                <a:t>D</a:t>
              </a:r>
              <a:endParaRPr lang="en-US" sz="2000" b="1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48158" name="Text Box 26"/>
            <p:cNvSpPr txBox="1">
              <a:spLocks noChangeArrowheads="1"/>
            </p:cNvSpPr>
            <p:nvPr/>
          </p:nvSpPr>
          <p:spPr bwMode="auto">
            <a:xfrm>
              <a:off x="1833" y="2685"/>
              <a:ext cx="365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R</a:t>
              </a:r>
              <a:r>
                <a:rPr lang="en-US" sz="2000" b="1" baseline="-25000">
                  <a:solidFill>
                    <a:schemeClr val="accent2"/>
                  </a:solidFill>
                  <a:latin typeface="Times New Roman" pitchFamily="18" charset="0"/>
                </a:rPr>
                <a:t>2</a:t>
              </a:r>
              <a:endParaRPr lang="en-US" sz="2000" b="1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48159" name="Text Box 27"/>
            <p:cNvSpPr txBox="1">
              <a:spLocks noChangeArrowheads="1"/>
            </p:cNvSpPr>
            <p:nvPr/>
          </p:nvSpPr>
          <p:spPr bwMode="auto">
            <a:xfrm>
              <a:off x="2854" y="448"/>
              <a:ext cx="608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 dirty="0">
                  <a:solidFill>
                    <a:schemeClr val="accent2"/>
                  </a:solidFill>
                  <a:latin typeface="Times New Roman" pitchFamily="18" charset="0"/>
                </a:rPr>
                <a:t>+V</a:t>
              </a:r>
              <a:r>
                <a:rPr lang="en-US" sz="2000" b="1" baseline="-25000" dirty="0">
                  <a:solidFill>
                    <a:schemeClr val="accent2"/>
                  </a:solidFill>
                  <a:latin typeface="Times New Roman" pitchFamily="18" charset="0"/>
                </a:rPr>
                <a:t>DD</a:t>
              </a:r>
              <a:endParaRPr lang="en-US" sz="2000" b="1" dirty="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grpSp>
          <p:nvGrpSpPr>
            <p:cNvPr id="5" name="Group 28"/>
            <p:cNvGrpSpPr>
              <a:grpSpLocks/>
            </p:cNvGrpSpPr>
            <p:nvPr/>
          </p:nvGrpSpPr>
          <p:grpSpPr bwMode="auto">
            <a:xfrm rot="10800000">
              <a:off x="2210" y="1342"/>
              <a:ext cx="208" cy="620"/>
              <a:chOff x="2000" y="1771"/>
              <a:chExt cx="208" cy="620"/>
            </a:xfrm>
          </p:grpSpPr>
          <p:sp>
            <p:nvSpPr>
              <p:cNvPr id="48219" name="Line 29"/>
              <p:cNvSpPr>
                <a:spLocks noChangeShapeType="1"/>
              </p:cNvSpPr>
              <p:nvPr/>
            </p:nvSpPr>
            <p:spPr bwMode="auto">
              <a:xfrm flipV="1">
                <a:off x="2001" y="1925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20" name="Line 30"/>
              <p:cNvSpPr>
                <a:spLocks noChangeShapeType="1"/>
              </p:cNvSpPr>
              <p:nvPr/>
            </p:nvSpPr>
            <p:spPr bwMode="auto">
              <a:xfrm flipV="1">
                <a:off x="2001" y="2131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21" name="Line 31"/>
              <p:cNvSpPr>
                <a:spLocks noChangeShapeType="1"/>
              </p:cNvSpPr>
              <p:nvPr/>
            </p:nvSpPr>
            <p:spPr bwMode="auto">
              <a:xfrm flipH="1" flipV="1">
                <a:off x="2001" y="2028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22" name="Line 32"/>
              <p:cNvSpPr>
                <a:spLocks noChangeShapeType="1"/>
              </p:cNvSpPr>
              <p:nvPr/>
            </p:nvSpPr>
            <p:spPr bwMode="auto">
              <a:xfrm flipH="1" flipV="1">
                <a:off x="2001" y="2232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23" name="Line 33"/>
              <p:cNvSpPr>
                <a:spLocks noChangeShapeType="1"/>
              </p:cNvSpPr>
              <p:nvPr/>
            </p:nvSpPr>
            <p:spPr bwMode="auto">
              <a:xfrm flipH="1" flipV="1">
                <a:off x="2001" y="1821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24" name="Freeform 34"/>
              <p:cNvSpPr>
                <a:spLocks/>
              </p:cNvSpPr>
              <p:nvPr/>
            </p:nvSpPr>
            <p:spPr bwMode="auto">
              <a:xfrm flipH="1">
                <a:off x="2101" y="2336"/>
                <a:ext cx="107" cy="55"/>
              </a:xfrm>
              <a:custGeom>
                <a:avLst/>
                <a:gdLst>
                  <a:gd name="T0" fmla="*/ 131 w 131"/>
                  <a:gd name="T1" fmla="*/ 68 h 68"/>
                  <a:gd name="T2" fmla="*/ 0 w 131"/>
                  <a:gd name="T3" fmla="*/ 0 h 68"/>
                  <a:gd name="T4" fmla="*/ 0 60000 65536"/>
                  <a:gd name="T5" fmla="*/ 0 60000 65536"/>
                  <a:gd name="T6" fmla="*/ 0 w 131"/>
                  <a:gd name="T7" fmla="*/ 0 h 68"/>
                  <a:gd name="T8" fmla="*/ 131 w 131"/>
                  <a:gd name="T9" fmla="*/ 68 h 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1" h="68">
                    <a:moveTo>
                      <a:pt x="131" y="68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25" name="Freeform 35"/>
              <p:cNvSpPr>
                <a:spLocks/>
              </p:cNvSpPr>
              <p:nvPr/>
            </p:nvSpPr>
            <p:spPr bwMode="auto">
              <a:xfrm flipH="1">
                <a:off x="2000" y="1771"/>
                <a:ext cx="100" cy="50"/>
              </a:xfrm>
              <a:custGeom>
                <a:avLst/>
                <a:gdLst>
                  <a:gd name="T0" fmla="*/ 131 w 131"/>
                  <a:gd name="T1" fmla="*/ 68 h 68"/>
                  <a:gd name="T2" fmla="*/ 0 w 131"/>
                  <a:gd name="T3" fmla="*/ 0 h 68"/>
                  <a:gd name="T4" fmla="*/ 0 60000 65536"/>
                  <a:gd name="T5" fmla="*/ 0 60000 65536"/>
                  <a:gd name="T6" fmla="*/ 0 w 131"/>
                  <a:gd name="T7" fmla="*/ 0 h 68"/>
                  <a:gd name="T8" fmla="*/ 131 w 131"/>
                  <a:gd name="T9" fmla="*/ 68 h 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1" h="68">
                    <a:moveTo>
                      <a:pt x="131" y="68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36"/>
            <p:cNvGrpSpPr>
              <a:grpSpLocks/>
            </p:cNvGrpSpPr>
            <p:nvPr/>
          </p:nvGrpSpPr>
          <p:grpSpPr bwMode="auto">
            <a:xfrm rot="10800000">
              <a:off x="3086" y="2936"/>
              <a:ext cx="208" cy="620"/>
              <a:chOff x="2000" y="1771"/>
              <a:chExt cx="208" cy="620"/>
            </a:xfrm>
          </p:grpSpPr>
          <p:sp>
            <p:nvSpPr>
              <p:cNvPr id="48212" name="Line 37"/>
              <p:cNvSpPr>
                <a:spLocks noChangeShapeType="1"/>
              </p:cNvSpPr>
              <p:nvPr/>
            </p:nvSpPr>
            <p:spPr bwMode="auto">
              <a:xfrm flipV="1">
                <a:off x="2001" y="1925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13" name="Line 38"/>
              <p:cNvSpPr>
                <a:spLocks noChangeShapeType="1"/>
              </p:cNvSpPr>
              <p:nvPr/>
            </p:nvSpPr>
            <p:spPr bwMode="auto">
              <a:xfrm flipV="1">
                <a:off x="2001" y="2131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14" name="Line 39"/>
              <p:cNvSpPr>
                <a:spLocks noChangeShapeType="1"/>
              </p:cNvSpPr>
              <p:nvPr/>
            </p:nvSpPr>
            <p:spPr bwMode="auto">
              <a:xfrm flipH="1" flipV="1">
                <a:off x="2001" y="2028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15" name="Line 40"/>
              <p:cNvSpPr>
                <a:spLocks noChangeShapeType="1"/>
              </p:cNvSpPr>
              <p:nvPr/>
            </p:nvSpPr>
            <p:spPr bwMode="auto">
              <a:xfrm flipH="1" flipV="1">
                <a:off x="2001" y="2232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16" name="Line 41"/>
              <p:cNvSpPr>
                <a:spLocks noChangeShapeType="1"/>
              </p:cNvSpPr>
              <p:nvPr/>
            </p:nvSpPr>
            <p:spPr bwMode="auto">
              <a:xfrm flipH="1" flipV="1">
                <a:off x="2001" y="1821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17" name="Freeform 42"/>
              <p:cNvSpPr>
                <a:spLocks/>
              </p:cNvSpPr>
              <p:nvPr/>
            </p:nvSpPr>
            <p:spPr bwMode="auto">
              <a:xfrm flipH="1">
                <a:off x="2101" y="2336"/>
                <a:ext cx="107" cy="55"/>
              </a:xfrm>
              <a:custGeom>
                <a:avLst/>
                <a:gdLst>
                  <a:gd name="T0" fmla="*/ 131 w 131"/>
                  <a:gd name="T1" fmla="*/ 68 h 68"/>
                  <a:gd name="T2" fmla="*/ 0 w 131"/>
                  <a:gd name="T3" fmla="*/ 0 h 68"/>
                  <a:gd name="T4" fmla="*/ 0 60000 65536"/>
                  <a:gd name="T5" fmla="*/ 0 60000 65536"/>
                  <a:gd name="T6" fmla="*/ 0 w 131"/>
                  <a:gd name="T7" fmla="*/ 0 h 68"/>
                  <a:gd name="T8" fmla="*/ 131 w 131"/>
                  <a:gd name="T9" fmla="*/ 68 h 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1" h="68">
                    <a:moveTo>
                      <a:pt x="131" y="68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18" name="Freeform 43"/>
              <p:cNvSpPr>
                <a:spLocks/>
              </p:cNvSpPr>
              <p:nvPr/>
            </p:nvSpPr>
            <p:spPr bwMode="auto">
              <a:xfrm flipH="1">
                <a:off x="2000" y="1771"/>
                <a:ext cx="100" cy="50"/>
              </a:xfrm>
              <a:custGeom>
                <a:avLst/>
                <a:gdLst>
                  <a:gd name="T0" fmla="*/ 131 w 131"/>
                  <a:gd name="T1" fmla="*/ 68 h 68"/>
                  <a:gd name="T2" fmla="*/ 0 w 131"/>
                  <a:gd name="T3" fmla="*/ 0 h 68"/>
                  <a:gd name="T4" fmla="*/ 0 60000 65536"/>
                  <a:gd name="T5" fmla="*/ 0 60000 65536"/>
                  <a:gd name="T6" fmla="*/ 0 w 131"/>
                  <a:gd name="T7" fmla="*/ 0 h 68"/>
                  <a:gd name="T8" fmla="*/ 131 w 131"/>
                  <a:gd name="T9" fmla="*/ 68 h 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1" h="68">
                    <a:moveTo>
                      <a:pt x="131" y="68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162" name="Line 44"/>
            <p:cNvSpPr>
              <a:spLocks noChangeShapeType="1"/>
            </p:cNvSpPr>
            <p:nvPr/>
          </p:nvSpPr>
          <p:spPr bwMode="auto">
            <a:xfrm>
              <a:off x="3200" y="3548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3" name="Line 45"/>
            <p:cNvSpPr>
              <a:spLocks noChangeShapeType="1"/>
            </p:cNvSpPr>
            <p:nvPr/>
          </p:nvSpPr>
          <p:spPr bwMode="auto">
            <a:xfrm flipH="1">
              <a:off x="2298" y="1002"/>
              <a:ext cx="881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64" name="Line 46"/>
            <p:cNvSpPr>
              <a:spLocks noChangeShapeType="1"/>
            </p:cNvSpPr>
            <p:nvPr/>
          </p:nvSpPr>
          <p:spPr bwMode="auto">
            <a:xfrm flipV="1">
              <a:off x="2306" y="1002"/>
              <a:ext cx="0" cy="33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47"/>
            <p:cNvGrpSpPr>
              <a:grpSpLocks/>
            </p:cNvGrpSpPr>
            <p:nvPr/>
          </p:nvGrpSpPr>
          <p:grpSpPr bwMode="auto">
            <a:xfrm>
              <a:off x="2104" y="3738"/>
              <a:ext cx="480" cy="192"/>
              <a:chOff x="1261" y="2969"/>
              <a:chExt cx="480" cy="192"/>
            </a:xfrm>
          </p:grpSpPr>
          <p:sp>
            <p:nvSpPr>
              <p:cNvPr id="48209" name="Line 48"/>
              <p:cNvSpPr>
                <a:spLocks noChangeShapeType="1"/>
              </p:cNvSpPr>
              <p:nvPr/>
            </p:nvSpPr>
            <p:spPr bwMode="auto">
              <a:xfrm>
                <a:off x="1261" y="2969"/>
                <a:ext cx="4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10" name="Line 49"/>
              <p:cNvSpPr>
                <a:spLocks noChangeShapeType="1"/>
              </p:cNvSpPr>
              <p:nvPr/>
            </p:nvSpPr>
            <p:spPr bwMode="auto">
              <a:xfrm>
                <a:off x="1357" y="3065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11" name="Line 50"/>
              <p:cNvSpPr>
                <a:spLocks noChangeShapeType="1"/>
              </p:cNvSpPr>
              <p:nvPr/>
            </p:nvSpPr>
            <p:spPr bwMode="auto">
              <a:xfrm>
                <a:off x="1453" y="3161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166" name="Text Box 51"/>
            <p:cNvSpPr txBox="1">
              <a:spLocks noChangeArrowheads="1"/>
            </p:cNvSpPr>
            <p:nvPr/>
          </p:nvSpPr>
          <p:spPr bwMode="auto">
            <a:xfrm>
              <a:off x="1815" y="1449"/>
              <a:ext cx="365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R</a:t>
              </a:r>
              <a:r>
                <a:rPr lang="en-US" sz="2000" b="1" baseline="-25000">
                  <a:solidFill>
                    <a:schemeClr val="accent2"/>
                  </a:solidFill>
                  <a:latin typeface="Times New Roman" pitchFamily="18" charset="0"/>
                </a:rPr>
                <a:t>1</a:t>
              </a:r>
              <a:endParaRPr lang="en-US" sz="2000" b="1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48167" name="Text Box 52"/>
            <p:cNvSpPr txBox="1">
              <a:spLocks noChangeArrowheads="1"/>
            </p:cNvSpPr>
            <p:nvPr/>
          </p:nvSpPr>
          <p:spPr bwMode="auto">
            <a:xfrm>
              <a:off x="3304" y="3129"/>
              <a:ext cx="373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R</a:t>
              </a:r>
              <a:r>
                <a:rPr lang="en-US" sz="2000" b="1" baseline="-25000">
                  <a:solidFill>
                    <a:schemeClr val="accent2"/>
                  </a:solidFill>
                  <a:latin typeface="Times New Roman" pitchFamily="18" charset="0"/>
                </a:rPr>
                <a:t>S</a:t>
              </a:r>
              <a:endParaRPr lang="en-US" sz="2000" b="1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48168" name="Line 53"/>
            <p:cNvSpPr>
              <a:spLocks noChangeShapeType="1"/>
            </p:cNvSpPr>
            <p:nvPr/>
          </p:nvSpPr>
          <p:spPr bwMode="auto">
            <a:xfrm>
              <a:off x="3186" y="2816"/>
              <a:ext cx="89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54"/>
            <p:cNvGrpSpPr>
              <a:grpSpLocks/>
            </p:cNvGrpSpPr>
            <p:nvPr/>
          </p:nvGrpSpPr>
          <p:grpSpPr bwMode="auto">
            <a:xfrm>
              <a:off x="1714" y="2190"/>
              <a:ext cx="110" cy="305"/>
              <a:chOff x="4176" y="1296"/>
              <a:chExt cx="110" cy="305"/>
            </a:xfrm>
          </p:grpSpPr>
          <p:sp>
            <p:nvSpPr>
              <p:cNvPr id="48207" name="Line 55"/>
              <p:cNvSpPr>
                <a:spLocks noChangeShapeType="1"/>
              </p:cNvSpPr>
              <p:nvPr/>
            </p:nvSpPr>
            <p:spPr bwMode="auto">
              <a:xfrm flipH="1">
                <a:off x="4176" y="1296"/>
                <a:ext cx="0" cy="3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08" name="Freeform 56"/>
              <p:cNvSpPr>
                <a:spLocks/>
              </p:cNvSpPr>
              <p:nvPr/>
            </p:nvSpPr>
            <p:spPr bwMode="auto">
              <a:xfrm flipH="1">
                <a:off x="4231" y="1300"/>
                <a:ext cx="55" cy="295"/>
              </a:xfrm>
              <a:custGeom>
                <a:avLst/>
                <a:gdLst>
                  <a:gd name="T0" fmla="*/ 0 w 97"/>
                  <a:gd name="T1" fmla="*/ 0 h 455"/>
                  <a:gd name="T2" fmla="*/ 83 w 97"/>
                  <a:gd name="T3" fmla="*/ 134 h 455"/>
                  <a:gd name="T4" fmla="*/ 83 w 97"/>
                  <a:gd name="T5" fmla="*/ 331 h 455"/>
                  <a:gd name="T6" fmla="*/ 11 w 97"/>
                  <a:gd name="T7" fmla="*/ 455 h 4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7"/>
                  <a:gd name="T13" fmla="*/ 0 h 455"/>
                  <a:gd name="T14" fmla="*/ 97 w 97"/>
                  <a:gd name="T15" fmla="*/ 455 h 4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7" h="455">
                    <a:moveTo>
                      <a:pt x="0" y="0"/>
                    </a:moveTo>
                    <a:cubicBezTo>
                      <a:pt x="14" y="21"/>
                      <a:pt x="69" y="79"/>
                      <a:pt x="83" y="134"/>
                    </a:cubicBezTo>
                    <a:cubicBezTo>
                      <a:pt x="97" y="189"/>
                      <a:pt x="95" y="278"/>
                      <a:pt x="83" y="331"/>
                    </a:cubicBezTo>
                    <a:cubicBezTo>
                      <a:pt x="71" y="384"/>
                      <a:pt x="26" y="429"/>
                      <a:pt x="11" y="455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57"/>
            <p:cNvGrpSpPr>
              <a:grpSpLocks/>
            </p:cNvGrpSpPr>
            <p:nvPr/>
          </p:nvGrpSpPr>
          <p:grpSpPr bwMode="auto">
            <a:xfrm>
              <a:off x="1031" y="2725"/>
              <a:ext cx="465" cy="465"/>
              <a:chOff x="2064" y="576"/>
              <a:chExt cx="465" cy="465"/>
            </a:xfrm>
          </p:grpSpPr>
          <p:sp>
            <p:nvSpPr>
              <p:cNvPr id="48204" name="Oval 58"/>
              <p:cNvSpPr>
                <a:spLocks noChangeArrowheads="1"/>
              </p:cNvSpPr>
              <p:nvPr/>
            </p:nvSpPr>
            <p:spPr bwMode="auto">
              <a:xfrm>
                <a:off x="2064" y="576"/>
                <a:ext cx="465" cy="46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05" name="Freeform 59"/>
              <p:cNvSpPr>
                <a:spLocks/>
              </p:cNvSpPr>
              <p:nvPr/>
            </p:nvSpPr>
            <p:spPr bwMode="auto">
              <a:xfrm>
                <a:off x="2178" y="696"/>
                <a:ext cx="109" cy="114"/>
              </a:xfrm>
              <a:custGeom>
                <a:avLst/>
                <a:gdLst>
                  <a:gd name="T0" fmla="*/ 1066 w 1066"/>
                  <a:gd name="T1" fmla="*/ 1065 h 1065"/>
                  <a:gd name="T2" fmla="*/ 766 w 1066"/>
                  <a:gd name="T3" fmla="*/ 279 h 1065"/>
                  <a:gd name="T4" fmla="*/ 538 w 1066"/>
                  <a:gd name="T5" fmla="*/ 10 h 1065"/>
                  <a:gd name="T6" fmla="*/ 321 w 1066"/>
                  <a:gd name="T7" fmla="*/ 217 h 1065"/>
                  <a:gd name="T8" fmla="*/ 0 w 1066"/>
                  <a:gd name="T9" fmla="*/ 1065 h 10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6"/>
                  <a:gd name="T16" fmla="*/ 0 h 1065"/>
                  <a:gd name="T17" fmla="*/ 1066 w 1066"/>
                  <a:gd name="T18" fmla="*/ 1065 h 10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6" h="1065">
                    <a:moveTo>
                      <a:pt x="1066" y="1065"/>
                    </a:moveTo>
                    <a:cubicBezTo>
                      <a:pt x="1016" y="934"/>
                      <a:pt x="854" y="455"/>
                      <a:pt x="766" y="279"/>
                    </a:cubicBezTo>
                    <a:cubicBezTo>
                      <a:pt x="678" y="103"/>
                      <a:pt x="612" y="20"/>
                      <a:pt x="538" y="10"/>
                    </a:cubicBezTo>
                    <a:cubicBezTo>
                      <a:pt x="464" y="0"/>
                      <a:pt x="411" y="41"/>
                      <a:pt x="321" y="217"/>
                    </a:cubicBezTo>
                    <a:cubicBezTo>
                      <a:pt x="231" y="393"/>
                      <a:pt x="67" y="888"/>
                      <a:pt x="0" y="1065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06" name="Freeform 60"/>
              <p:cNvSpPr>
                <a:spLocks/>
              </p:cNvSpPr>
              <p:nvPr/>
            </p:nvSpPr>
            <p:spPr bwMode="auto">
              <a:xfrm flipV="1">
                <a:off x="2287" y="805"/>
                <a:ext cx="109" cy="114"/>
              </a:xfrm>
              <a:custGeom>
                <a:avLst/>
                <a:gdLst>
                  <a:gd name="T0" fmla="*/ 1066 w 1066"/>
                  <a:gd name="T1" fmla="*/ 1065 h 1065"/>
                  <a:gd name="T2" fmla="*/ 766 w 1066"/>
                  <a:gd name="T3" fmla="*/ 279 h 1065"/>
                  <a:gd name="T4" fmla="*/ 538 w 1066"/>
                  <a:gd name="T5" fmla="*/ 10 h 1065"/>
                  <a:gd name="T6" fmla="*/ 321 w 1066"/>
                  <a:gd name="T7" fmla="*/ 217 h 1065"/>
                  <a:gd name="T8" fmla="*/ 0 w 1066"/>
                  <a:gd name="T9" fmla="*/ 1065 h 10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66"/>
                  <a:gd name="T16" fmla="*/ 0 h 1065"/>
                  <a:gd name="T17" fmla="*/ 1066 w 1066"/>
                  <a:gd name="T18" fmla="*/ 1065 h 106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66" h="1065">
                    <a:moveTo>
                      <a:pt x="1066" y="1065"/>
                    </a:moveTo>
                    <a:cubicBezTo>
                      <a:pt x="1016" y="934"/>
                      <a:pt x="854" y="455"/>
                      <a:pt x="766" y="279"/>
                    </a:cubicBezTo>
                    <a:cubicBezTo>
                      <a:pt x="678" y="103"/>
                      <a:pt x="612" y="20"/>
                      <a:pt x="538" y="10"/>
                    </a:cubicBezTo>
                    <a:cubicBezTo>
                      <a:pt x="464" y="0"/>
                      <a:pt x="411" y="41"/>
                      <a:pt x="321" y="217"/>
                    </a:cubicBezTo>
                    <a:cubicBezTo>
                      <a:pt x="231" y="393"/>
                      <a:pt x="67" y="888"/>
                      <a:pt x="0" y="1065"/>
                    </a:cubicBez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61"/>
            <p:cNvGrpSpPr>
              <a:grpSpLocks/>
            </p:cNvGrpSpPr>
            <p:nvPr/>
          </p:nvGrpSpPr>
          <p:grpSpPr bwMode="auto">
            <a:xfrm>
              <a:off x="1018" y="3445"/>
              <a:ext cx="480" cy="192"/>
              <a:chOff x="1261" y="2969"/>
              <a:chExt cx="480" cy="192"/>
            </a:xfrm>
          </p:grpSpPr>
          <p:sp>
            <p:nvSpPr>
              <p:cNvPr id="48201" name="Line 62"/>
              <p:cNvSpPr>
                <a:spLocks noChangeShapeType="1"/>
              </p:cNvSpPr>
              <p:nvPr/>
            </p:nvSpPr>
            <p:spPr bwMode="auto">
              <a:xfrm>
                <a:off x="1261" y="2969"/>
                <a:ext cx="4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02" name="Line 63"/>
              <p:cNvSpPr>
                <a:spLocks noChangeShapeType="1"/>
              </p:cNvSpPr>
              <p:nvPr/>
            </p:nvSpPr>
            <p:spPr bwMode="auto">
              <a:xfrm>
                <a:off x="1357" y="3065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03" name="Line 64"/>
              <p:cNvSpPr>
                <a:spLocks noChangeShapeType="1"/>
              </p:cNvSpPr>
              <p:nvPr/>
            </p:nvSpPr>
            <p:spPr bwMode="auto">
              <a:xfrm>
                <a:off x="1453" y="3161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172" name="Line 65"/>
            <p:cNvSpPr>
              <a:spLocks noChangeShapeType="1"/>
            </p:cNvSpPr>
            <p:nvPr/>
          </p:nvSpPr>
          <p:spPr bwMode="auto">
            <a:xfrm flipH="1">
              <a:off x="1278" y="2351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3" name="Line 66"/>
            <p:cNvSpPr>
              <a:spLocks noChangeShapeType="1"/>
            </p:cNvSpPr>
            <p:nvPr/>
          </p:nvSpPr>
          <p:spPr bwMode="auto">
            <a:xfrm>
              <a:off x="1268" y="2341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4" name="Line 67"/>
            <p:cNvSpPr>
              <a:spLocks noChangeShapeType="1"/>
            </p:cNvSpPr>
            <p:nvPr/>
          </p:nvSpPr>
          <p:spPr bwMode="auto">
            <a:xfrm>
              <a:off x="1258" y="3205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75" name="Text Box 68"/>
            <p:cNvSpPr txBox="1">
              <a:spLocks noChangeArrowheads="1"/>
            </p:cNvSpPr>
            <p:nvPr/>
          </p:nvSpPr>
          <p:spPr bwMode="auto">
            <a:xfrm>
              <a:off x="634" y="2894"/>
              <a:ext cx="364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</a:rPr>
                <a:t>v</a:t>
              </a:r>
              <a:r>
                <a:rPr lang="en-US" sz="2000" b="1" baseline="-25000">
                  <a:solidFill>
                    <a:srgbClr val="FF0000"/>
                  </a:solidFill>
                  <a:latin typeface="Times New Roman" pitchFamily="18" charset="0"/>
                </a:rPr>
                <a:t>in</a:t>
              </a:r>
              <a:endParaRPr lang="en-US" sz="2000" b="1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grpSp>
          <p:nvGrpSpPr>
            <p:cNvPr id="11" name="Group 69"/>
            <p:cNvGrpSpPr>
              <a:grpSpLocks/>
            </p:cNvGrpSpPr>
            <p:nvPr/>
          </p:nvGrpSpPr>
          <p:grpSpPr bwMode="auto">
            <a:xfrm>
              <a:off x="4066" y="2659"/>
              <a:ext cx="110" cy="305"/>
              <a:chOff x="4176" y="1296"/>
              <a:chExt cx="110" cy="305"/>
            </a:xfrm>
          </p:grpSpPr>
          <p:sp>
            <p:nvSpPr>
              <p:cNvPr id="48199" name="Line 70"/>
              <p:cNvSpPr>
                <a:spLocks noChangeShapeType="1"/>
              </p:cNvSpPr>
              <p:nvPr/>
            </p:nvSpPr>
            <p:spPr bwMode="auto">
              <a:xfrm flipH="1">
                <a:off x="4176" y="1296"/>
                <a:ext cx="0" cy="30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200" name="Freeform 71"/>
              <p:cNvSpPr>
                <a:spLocks/>
              </p:cNvSpPr>
              <p:nvPr/>
            </p:nvSpPr>
            <p:spPr bwMode="auto">
              <a:xfrm flipH="1">
                <a:off x="4231" y="1300"/>
                <a:ext cx="55" cy="295"/>
              </a:xfrm>
              <a:custGeom>
                <a:avLst/>
                <a:gdLst>
                  <a:gd name="T0" fmla="*/ 0 w 97"/>
                  <a:gd name="T1" fmla="*/ 0 h 455"/>
                  <a:gd name="T2" fmla="*/ 83 w 97"/>
                  <a:gd name="T3" fmla="*/ 134 h 455"/>
                  <a:gd name="T4" fmla="*/ 83 w 97"/>
                  <a:gd name="T5" fmla="*/ 331 h 455"/>
                  <a:gd name="T6" fmla="*/ 11 w 97"/>
                  <a:gd name="T7" fmla="*/ 455 h 45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7"/>
                  <a:gd name="T13" fmla="*/ 0 h 455"/>
                  <a:gd name="T14" fmla="*/ 97 w 97"/>
                  <a:gd name="T15" fmla="*/ 455 h 45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7" h="455">
                    <a:moveTo>
                      <a:pt x="0" y="0"/>
                    </a:moveTo>
                    <a:cubicBezTo>
                      <a:pt x="14" y="21"/>
                      <a:pt x="69" y="79"/>
                      <a:pt x="83" y="134"/>
                    </a:cubicBezTo>
                    <a:cubicBezTo>
                      <a:pt x="97" y="189"/>
                      <a:pt x="95" y="278"/>
                      <a:pt x="83" y="331"/>
                    </a:cubicBezTo>
                    <a:cubicBezTo>
                      <a:pt x="71" y="384"/>
                      <a:pt x="26" y="429"/>
                      <a:pt x="11" y="455"/>
                    </a:cubicBez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72"/>
            <p:cNvGrpSpPr>
              <a:grpSpLocks/>
            </p:cNvGrpSpPr>
            <p:nvPr/>
          </p:nvGrpSpPr>
          <p:grpSpPr bwMode="auto">
            <a:xfrm rot="10800000">
              <a:off x="4444" y="3044"/>
              <a:ext cx="208" cy="620"/>
              <a:chOff x="2000" y="1771"/>
              <a:chExt cx="208" cy="620"/>
            </a:xfrm>
          </p:grpSpPr>
          <p:sp>
            <p:nvSpPr>
              <p:cNvPr id="48192" name="Line 73"/>
              <p:cNvSpPr>
                <a:spLocks noChangeShapeType="1"/>
              </p:cNvSpPr>
              <p:nvPr/>
            </p:nvSpPr>
            <p:spPr bwMode="auto">
              <a:xfrm flipV="1">
                <a:off x="2001" y="1925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93" name="Line 74"/>
              <p:cNvSpPr>
                <a:spLocks noChangeShapeType="1"/>
              </p:cNvSpPr>
              <p:nvPr/>
            </p:nvSpPr>
            <p:spPr bwMode="auto">
              <a:xfrm flipV="1">
                <a:off x="2001" y="2131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94" name="Line 75"/>
              <p:cNvSpPr>
                <a:spLocks noChangeShapeType="1"/>
              </p:cNvSpPr>
              <p:nvPr/>
            </p:nvSpPr>
            <p:spPr bwMode="auto">
              <a:xfrm flipH="1" flipV="1">
                <a:off x="2001" y="2028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95" name="Line 76"/>
              <p:cNvSpPr>
                <a:spLocks noChangeShapeType="1"/>
              </p:cNvSpPr>
              <p:nvPr/>
            </p:nvSpPr>
            <p:spPr bwMode="auto">
              <a:xfrm flipH="1" flipV="1">
                <a:off x="2001" y="2232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96" name="Line 77"/>
              <p:cNvSpPr>
                <a:spLocks noChangeShapeType="1"/>
              </p:cNvSpPr>
              <p:nvPr/>
            </p:nvSpPr>
            <p:spPr bwMode="auto">
              <a:xfrm flipH="1" flipV="1">
                <a:off x="2001" y="1821"/>
                <a:ext cx="207" cy="10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97" name="Freeform 78"/>
              <p:cNvSpPr>
                <a:spLocks/>
              </p:cNvSpPr>
              <p:nvPr/>
            </p:nvSpPr>
            <p:spPr bwMode="auto">
              <a:xfrm flipH="1">
                <a:off x="2101" y="2336"/>
                <a:ext cx="107" cy="55"/>
              </a:xfrm>
              <a:custGeom>
                <a:avLst/>
                <a:gdLst>
                  <a:gd name="T0" fmla="*/ 131 w 131"/>
                  <a:gd name="T1" fmla="*/ 68 h 68"/>
                  <a:gd name="T2" fmla="*/ 0 w 131"/>
                  <a:gd name="T3" fmla="*/ 0 h 68"/>
                  <a:gd name="T4" fmla="*/ 0 60000 65536"/>
                  <a:gd name="T5" fmla="*/ 0 60000 65536"/>
                  <a:gd name="T6" fmla="*/ 0 w 131"/>
                  <a:gd name="T7" fmla="*/ 0 h 68"/>
                  <a:gd name="T8" fmla="*/ 131 w 131"/>
                  <a:gd name="T9" fmla="*/ 68 h 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1" h="68">
                    <a:moveTo>
                      <a:pt x="131" y="68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98" name="Freeform 79"/>
              <p:cNvSpPr>
                <a:spLocks/>
              </p:cNvSpPr>
              <p:nvPr/>
            </p:nvSpPr>
            <p:spPr bwMode="auto">
              <a:xfrm flipH="1">
                <a:off x="2000" y="1771"/>
                <a:ext cx="100" cy="50"/>
              </a:xfrm>
              <a:custGeom>
                <a:avLst/>
                <a:gdLst>
                  <a:gd name="T0" fmla="*/ 131 w 131"/>
                  <a:gd name="T1" fmla="*/ 68 h 68"/>
                  <a:gd name="T2" fmla="*/ 0 w 131"/>
                  <a:gd name="T3" fmla="*/ 0 h 68"/>
                  <a:gd name="T4" fmla="*/ 0 60000 65536"/>
                  <a:gd name="T5" fmla="*/ 0 60000 65536"/>
                  <a:gd name="T6" fmla="*/ 0 w 131"/>
                  <a:gd name="T7" fmla="*/ 0 h 68"/>
                  <a:gd name="T8" fmla="*/ 131 w 131"/>
                  <a:gd name="T9" fmla="*/ 68 h 6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1" h="68">
                    <a:moveTo>
                      <a:pt x="131" y="68"/>
                    </a:moveTo>
                    <a:lnTo>
                      <a:pt x="0" y="0"/>
                    </a:lnTo>
                  </a:path>
                </a:pathLst>
              </a:custGeom>
              <a:noFill/>
              <a:ln w="381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178" name="Line 80"/>
            <p:cNvSpPr>
              <a:spLocks noChangeShapeType="1"/>
            </p:cNvSpPr>
            <p:nvPr/>
          </p:nvSpPr>
          <p:spPr bwMode="auto">
            <a:xfrm>
              <a:off x="4556" y="3668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" name="Group 81"/>
            <p:cNvGrpSpPr>
              <a:grpSpLocks/>
            </p:cNvGrpSpPr>
            <p:nvPr/>
          </p:nvGrpSpPr>
          <p:grpSpPr bwMode="auto">
            <a:xfrm>
              <a:off x="4300" y="3908"/>
              <a:ext cx="480" cy="192"/>
              <a:chOff x="1261" y="2969"/>
              <a:chExt cx="480" cy="192"/>
            </a:xfrm>
          </p:grpSpPr>
          <p:sp>
            <p:nvSpPr>
              <p:cNvPr id="48189" name="Line 82"/>
              <p:cNvSpPr>
                <a:spLocks noChangeShapeType="1"/>
              </p:cNvSpPr>
              <p:nvPr/>
            </p:nvSpPr>
            <p:spPr bwMode="auto">
              <a:xfrm>
                <a:off x="1261" y="2969"/>
                <a:ext cx="48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90" name="Line 83"/>
              <p:cNvSpPr>
                <a:spLocks noChangeShapeType="1"/>
              </p:cNvSpPr>
              <p:nvPr/>
            </p:nvSpPr>
            <p:spPr bwMode="auto">
              <a:xfrm>
                <a:off x="1357" y="3065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91" name="Line 84"/>
              <p:cNvSpPr>
                <a:spLocks noChangeShapeType="1"/>
              </p:cNvSpPr>
              <p:nvPr/>
            </p:nvSpPr>
            <p:spPr bwMode="auto">
              <a:xfrm>
                <a:off x="1453" y="3161"/>
                <a:ext cx="96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8180" name="Line 85"/>
            <p:cNvSpPr>
              <a:spLocks noChangeShapeType="1"/>
            </p:cNvSpPr>
            <p:nvPr/>
          </p:nvSpPr>
          <p:spPr bwMode="auto">
            <a:xfrm flipH="1">
              <a:off x="4128" y="2814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81" name="Line 86"/>
            <p:cNvSpPr>
              <a:spLocks noChangeShapeType="1"/>
            </p:cNvSpPr>
            <p:nvPr/>
          </p:nvSpPr>
          <p:spPr bwMode="auto">
            <a:xfrm flipV="1">
              <a:off x="4550" y="2804"/>
              <a:ext cx="0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182" name="Text Box 87"/>
            <p:cNvSpPr txBox="1">
              <a:spLocks noChangeArrowheads="1"/>
            </p:cNvSpPr>
            <p:nvPr/>
          </p:nvSpPr>
          <p:spPr bwMode="auto">
            <a:xfrm>
              <a:off x="4716" y="3272"/>
              <a:ext cx="386" cy="3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000" b="1">
                  <a:solidFill>
                    <a:schemeClr val="accent2"/>
                  </a:solidFill>
                  <a:latin typeface="Times New Roman" pitchFamily="18" charset="0"/>
                </a:rPr>
                <a:t>R</a:t>
              </a:r>
              <a:r>
                <a:rPr lang="en-US" sz="2000" b="1" baseline="-25000">
                  <a:solidFill>
                    <a:schemeClr val="accent2"/>
                  </a:solidFill>
                  <a:latin typeface="Times New Roman" pitchFamily="18" charset="0"/>
                </a:rPr>
                <a:t>L</a:t>
              </a:r>
              <a:endParaRPr lang="en-US" sz="2000" b="1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grpSp>
          <p:nvGrpSpPr>
            <p:cNvPr id="14" name="Group 88"/>
            <p:cNvGrpSpPr>
              <a:grpSpLocks/>
            </p:cNvGrpSpPr>
            <p:nvPr/>
          </p:nvGrpSpPr>
          <p:grpSpPr bwMode="auto">
            <a:xfrm>
              <a:off x="4760" y="2802"/>
              <a:ext cx="813" cy="1104"/>
              <a:chOff x="4800" y="1958"/>
              <a:chExt cx="813" cy="1104"/>
            </a:xfrm>
          </p:grpSpPr>
          <p:sp>
            <p:nvSpPr>
              <p:cNvPr id="48184" name="Text Box 89"/>
              <p:cNvSpPr txBox="1">
                <a:spLocks noChangeArrowheads="1"/>
              </p:cNvSpPr>
              <p:nvPr/>
            </p:nvSpPr>
            <p:spPr bwMode="auto">
              <a:xfrm>
                <a:off x="5174" y="2377"/>
                <a:ext cx="439" cy="3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b="1">
                    <a:solidFill>
                      <a:srgbClr val="FF0000"/>
                    </a:solidFill>
                    <a:latin typeface="Times New Roman" pitchFamily="18" charset="0"/>
                  </a:rPr>
                  <a:t>v</a:t>
                </a:r>
                <a:r>
                  <a:rPr lang="en-US" sz="2000" b="1" baseline="-25000">
                    <a:solidFill>
                      <a:srgbClr val="FF0000"/>
                    </a:solidFill>
                    <a:latin typeface="Times New Roman" pitchFamily="18" charset="0"/>
                  </a:rPr>
                  <a:t>out</a:t>
                </a:r>
              </a:p>
            </p:txBody>
          </p:sp>
          <p:sp>
            <p:nvSpPr>
              <p:cNvPr id="48185" name="Line 90"/>
              <p:cNvSpPr>
                <a:spLocks noChangeShapeType="1"/>
              </p:cNvSpPr>
              <p:nvPr/>
            </p:nvSpPr>
            <p:spPr bwMode="auto">
              <a:xfrm>
                <a:off x="4800" y="195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86" name="Line 91"/>
              <p:cNvSpPr>
                <a:spLocks noChangeShapeType="1"/>
              </p:cNvSpPr>
              <p:nvPr/>
            </p:nvSpPr>
            <p:spPr bwMode="auto">
              <a:xfrm>
                <a:off x="4992" y="3062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87" name="Line 92"/>
              <p:cNvSpPr>
                <a:spLocks noChangeShapeType="1"/>
              </p:cNvSpPr>
              <p:nvPr/>
            </p:nvSpPr>
            <p:spPr bwMode="auto">
              <a:xfrm flipV="1">
                <a:off x="5328" y="1958"/>
                <a:ext cx="0" cy="4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88" name="Line 93"/>
              <p:cNvSpPr>
                <a:spLocks noChangeShapeType="1"/>
              </p:cNvSpPr>
              <p:nvPr/>
            </p:nvSpPr>
            <p:spPr bwMode="auto">
              <a:xfrm>
                <a:off x="5328" y="2630"/>
                <a:ext cx="0" cy="43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5" name="Group 95"/>
          <p:cNvGrpSpPr>
            <a:grpSpLocks/>
          </p:cNvGrpSpPr>
          <p:nvPr/>
        </p:nvGrpSpPr>
        <p:grpSpPr bwMode="auto">
          <a:xfrm>
            <a:off x="5562600" y="1690688"/>
            <a:ext cx="1863725" cy="519112"/>
            <a:chOff x="3936" y="768"/>
            <a:chExt cx="1174" cy="327"/>
          </a:xfrm>
        </p:grpSpPr>
        <p:sp>
          <p:nvSpPr>
            <p:cNvPr id="48141" name="Rectangle 96"/>
            <p:cNvSpPr>
              <a:spLocks noChangeArrowheads="1"/>
            </p:cNvSpPr>
            <p:nvPr/>
          </p:nvSpPr>
          <p:spPr bwMode="auto">
            <a:xfrm>
              <a:off x="3936" y="768"/>
              <a:ext cx="117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r</a:t>
              </a:r>
              <a:r>
                <a:rPr lang="en-US" sz="2800" b="1" baseline="-25000">
                  <a:solidFill>
                    <a:schemeClr val="accent2"/>
                  </a:solidFill>
                  <a:latin typeface="Times New Roman" pitchFamily="18" charset="0"/>
                </a:rPr>
                <a:t>s</a:t>
              </a: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 = R</a:t>
              </a:r>
              <a:r>
                <a:rPr lang="en-US" sz="2800" b="1" baseline="-25000">
                  <a:solidFill>
                    <a:schemeClr val="accent2"/>
                  </a:solidFill>
                  <a:latin typeface="Times New Roman" pitchFamily="18" charset="0"/>
                </a:rPr>
                <a:t>S </a:t>
              </a: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  R</a:t>
              </a:r>
              <a:r>
                <a:rPr lang="en-US" sz="2800" b="1" baseline="-25000">
                  <a:solidFill>
                    <a:schemeClr val="accent2"/>
                  </a:solidFill>
                  <a:latin typeface="Times New Roman" pitchFamily="18" charset="0"/>
                </a:rPr>
                <a:t>L</a:t>
              </a:r>
            </a:p>
          </p:txBody>
        </p:sp>
        <p:grpSp>
          <p:nvGrpSpPr>
            <p:cNvPr id="16" name="Group 97"/>
            <p:cNvGrpSpPr>
              <a:grpSpLocks/>
            </p:cNvGrpSpPr>
            <p:nvPr/>
          </p:nvGrpSpPr>
          <p:grpSpPr bwMode="auto">
            <a:xfrm>
              <a:off x="4694" y="830"/>
              <a:ext cx="48" cy="240"/>
              <a:chOff x="1440" y="2400"/>
              <a:chExt cx="48" cy="240"/>
            </a:xfrm>
          </p:grpSpPr>
          <p:sp>
            <p:nvSpPr>
              <p:cNvPr id="48143" name="Line 98"/>
              <p:cNvSpPr>
                <a:spLocks noChangeShapeType="1"/>
              </p:cNvSpPr>
              <p:nvPr/>
            </p:nvSpPr>
            <p:spPr bwMode="auto">
              <a:xfrm>
                <a:off x="1440" y="2400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144" name="Line 99"/>
              <p:cNvSpPr>
                <a:spLocks noChangeShapeType="1"/>
              </p:cNvSpPr>
              <p:nvPr/>
            </p:nvSpPr>
            <p:spPr bwMode="auto">
              <a:xfrm>
                <a:off x="1488" y="2400"/>
                <a:ext cx="0" cy="24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7" name="Group 100"/>
          <p:cNvGrpSpPr>
            <a:grpSpLocks/>
          </p:cNvGrpSpPr>
          <p:nvPr/>
        </p:nvGrpSpPr>
        <p:grpSpPr bwMode="auto">
          <a:xfrm>
            <a:off x="5410200" y="2362200"/>
            <a:ext cx="2071688" cy="1084263"/>
            <a:chOff x="4032" y="1728"/>
            <a:chExt cx="1305" cy="683"/>
          </a:xfrm>
        </p:grpSpPr>
        <p:sp>
          <p:nvSpPr>
            <p:cNvPr id="48137" name="Text Box 101"/>
            <p:cNvSpPr txBox="1">
              <a:spLocks noChangeArrowheads="1"/>
            </p:cNvSpPr>
            <p:nvPr/>
          </p:nvSpPr>
          <p:spPr bwMode="auto">
            <a:xfrm>
              <a:off x="4032" y="1950"/>
              <a:ext cx="462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A =</a:t>
              </a:r>
            </a:p>
          </p:txBody>
        </p:sp>
        <p:sp>
          <p:nvSpPr>
            <p:cNvPr id="48138" name="Rectangle 102"/>
            <p:cNvSpPr>
              <a:spLocks noChangeArrowheads="1"/>
            </p:cNvSpPr>
            <p:nvPr/>
          </p:nvSpPr>
          <p:spPr bwMode="auto">
            <a:xfrm>
              <a:off x="4656" y="1728"/>
              <a:ext cx="51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g</a:t>
              </a:r>
              <a:r>
                <a:rPr lang="en-US" sz="2800" b="1" baseline="-25000">
                  <a:solidFill>
                    <a:schemeClr val="accent2"/>
                  </a:solidFill>
                  <a:latin typeface="Times New Roman" pitchFamily="18" charset="0"/>
                </a:rPr>
                <a:t>m</a:t>
              </a: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r</a:t>
              </a:r>
              <a:r>
                <a:rPr lang="en-US" sz="2800" b="1" baseline="-25000">
                  <a:solidFill>
                    <a:schemeClr val="accent2"/>
                  </a:solidFill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48139" name="Rectangle 103"/>
            <p:cNvSpPr>
              <a:spLocks noChangeArrowheads="1"/>
            </p:cNvSpPr>
            <p:nvPr/>
          </p:nvSpPr>
          <p:spPr bwMode="auto">
            <a:xfrm>
              <a:off x="4416" y="2084"/>
              <a:ext cx="92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 1 + g</a:t>
              </a:r>
              <a:r>
                <a:rPr lang="en-US" sz="2800" b="1" baseline="-25000">
                  <a:solidFill>
                    <a:schemeClr val="accent2"/>
                  </a:solidFill>
                  <a:latin typeface="Times New Roman" pitchFamily="18" charset="0"/>
                </a:rPr>
                <a:t>m</a:t>
              </a:r>
              <a:r>
                <a:rPr lang="en-US" sz="2800" b="1">
                  <a:solidFill>
                    <a:schemeClr val="accent2"/>
                  </a:solidFill>
                  <a:latin typeface="Times New Roman" pitchFamily="18" charset="0"/>
                </a:rPr>
                <a:t>r</a:t>
              </a:r>
              <a:r>
                <a:rPr lang="en-US" sz="2800" b="1" baseline="-25000">
                  <a:solidFill>
                    <a:schemeClr val="accent2"/>
                  </a:solidFill>
                  <a:latin typeface="Times New Roman" pitchFamily="18" charset="0"/>
                </a:rPr>
                <a:t>s</a:t>
              </a:r>
            </a:p>
          </p:txBody>
        </p:sp>
        <p:sp>
          <p:nvSpPr>
            <p:cNvPr id="48140" name="Line 104"/>
            <p:cNvSpPr>
              <a:spLocks noChangeShapeType="1"/>
            </p:cNvSpPr>
            <p:nvPr/>
          </p:nvSpPr>
          <p:spPr bwMode="auto">
            <a:xfrm>
              <a:off x="4512" y="2112"/>
              <a:ext cx="81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Commutateur</a:t>
            </a:r>
            <a:r>
              <a:rPr lang="en-CA" dirty="0" smtClean="0"/>
              <a:t> à MOSFET</a:t>
            </a:r>
            <a:endParaRPr lang="en-US" dirty="0"/>
          </a:p>
        </p:txBody>
      </p:sp>
      <p:pic>
        <p:nvPicPr>
          <p:cNvPr id="52226" name="Picture 2" descr="http://t3.gstatic.com/images?q=tbn:ANd9GcTdPBXFNQwVSEBNWoTfOxUebpiEzrUD_DB22xbrOCuPma2xGxmVKepqtS_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92896"/>
            <a:ext cx="3536648" cy="2520280"/>
          </a:xfrm>
          <a:prstGeom prst="rect">
            <a:avLst/>
          </a:prstGeom>
          <a:noFill/>
        </p:spPr>
      </p:pic>
      <p:pic>
        <p:nvPicPr>
          <p:cNvPr id="52228" name="Picture 4" descr="http://brunningsoftware.co.uk/Pictures/U-fig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308076"/>
            <a:ext cx="1895475" cy="270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5" y="2160240"/>
            <a:ext cx="5691745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CA" dirty="0" smtClean="0"/>
              <a:t>Transistor bipolaire </a:t>
            </a:r>
            <a:r>
              <a:rPr lang="fr-CA" dirty="0" err="1" smtClean="0"/>
              <a:t>npn</a:t>
            </a:r>
            <a:endParaRPr lang="fr-CA" dirty="0"/>
          </a:p>
        </p:txBody>
      </p:sp>
      <p:sp>
        <p:nvSpPr>
          <p:cNvPr id="9" name="Rectangle 8"/>
          <p:cNvSpPr/>
          <p:nvPr/>
        </p:nvSpPr>
        <p:spPr>
          <a:xfrm>
            <a:off x="504056" y="1628800"/>
            <a:ext cx="7812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spcBef>
                <a:spcPct val="50000"/>
              </a:spcBef>
              <a:buFont typeface="Arial" pitchFamily="34" charset="0"/>
              <a:buChar char="•"/>
            </a:pPr>
            <a:r>
              <a:rPr lang="fr-CA" sz="2800" dirty="0" smtClean="0"/>
              <a:t>Trois terminaux : émetteur, base et  collecteur</a:t>
            </a:r>
            <a:endParaRPr lang="fr-CA" sz="2800" dirty="0"/>
          </a:p>
        </p:txBody>
      </p:sp>
      <p:pic>
        <p:nvPicPr>
          <p:cNvPr id="145411" name="Picture 3" descr="Siemens-25.jpg                                                 00052456Titanium HD                    ABA78158:"/>
          <p:cNvPicPr>
            <a:picLocks noChangeAspect="1" noChangeArrowheads="1"/>
          </p:cNvPicPr>
          <p:nvPr/>
        </p:nvPicPr>
        <p:blipFill>
          <a:blip r:embed="rId3" cstate="print"/>
          <a:srcRect t="8610" b="7460"/>
          <a:stretch>
            <a:fillRect/>
          </a:stretch>
        </p:blipFill>
        <p:spPr bwMode="auto">
          <a:xfrm>
            <a:off x="698779" y="4293096"/>
            <a:ext cx="6393501" cy="25649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49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367880"/>
            <a:ext cx="2432050" cy="3581400"/>
          </a:xfrm>
          <a:prstGeom prst="rect">
            <a:avLst/>
          </a:prstGeom>
          <a:noFill/>
        </p:spPr>
      </p:pic>
      <p:pic>
        <p:nvPicPr>
          <p:cNvPr id="172037" name="Picture 5" descr="transistors1.gif (2507 bytes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348880"/>
            <a:ext cx="3528392" cy="1965376"/>
          </a:xfrm>
          <a:prstGeom prst="rect">
            <a:avLst/>
          </a:prstGeom>
          <a:noFill/>
        </p:spPr>
      </p:pic>
      <p:sp>
        <p:nvSpPr>
          <p:cNvPr id="172042" name="Freeform 10"/>
          <p:cNvSpPr>
            <a:spLocks/>
          </p:cNvSpPr>
          <p:nvPr/>
        </p:nvSpPr>
        <p:spPr bwMode="auto">
          <a:xfrm>
            <a:off x="2267802" y="2148979"/>
            <a:ext cx="2613899" cy="1584822"/>
          </a:xfrm>
          <a:custGeom>
            <a:avLst/>
            <a:gdLst>
              <a:gd name="connsiteX0" fmla="*/ 12250 w 15100"/>
              <a:gd name="connsiteY0" fmla="*/ 9374 h 9374"/>
              <a:gd name="connsiteX1" fmla="*/ 13058 w 15100"/>
              <a:gd name="connsiteY1" fmla="*/ 736 h 9374"/>
              <a:gd name="connsiteX2" fmla="*/ 0 w 15100"/>
              <a:gd name="connsiteY2" fmla="*/ 4956 h 9374"/>
              <a:gd name="connsiteX0" fmla="*/ 8113 w 8815"/>
              <a:gd name="connsiteY0" fmla="*/ 5689 h 5689"/>
              <a:gd name="connsiteX1" fmla="*/ 6482 w 8815"/>
              <a:gd name="connsiteY1" fmla="*/ 1493 h 5689"/>
              <a:gd name="connsiteX2" fmla="*/ 0 w 8815"/>
              <a:gd name="connsiteY2" fmla="*/ 976 h 5689"/>
              <a:gd name="connsiteX0" fmla="*/ 9204 w 10000"/>
              <a:gd name="connsiteY0" fmla="*/ 10000 h 10000"/>
              <a:gd name="connsiteX1" fmla="*/ 4817 w 10000"/>
              <a:gd name="connsiteY1" fmla="*/ 1716 h 10000"/>
              <a:gd name="connsiteX2" fmla="*/ 0 w 10000"/>
              <a:gd name="connsiteY2" fmla="*/ 1716 h 10000"/>
              <a:gd name="connsiteX0" fmla="*/ 9204 w 9204"/>
              <a:gd name="connsiteY0" fmla="*/ 10000 h 10000"/>
              <a:gd name="connsiteX1" fmla="*/ 8253 w 9204"/>
              <a:gd name="connsiteY1" fmla="*/ 4251 h 10000"/>
              <a:gd name="connsiteX2" fmla="*/ 4817 w 9204"/>
              <a:gd name="connsiteY2" fmla="*/ 1716 h 10000"/>
              <a:gd name="connsiteX3" fmla="*/ 0 w 9204"/>
              <a:gd name="connsiteY3" fmla="*/ 1716 h 10000"/>
              <a:gd name="connsiteX0" fmla="*/ 10000 w 10000"/>
              <a:gd name="connsiteY0" fmla="*/ 10000 h 10000"/>
              <a:gd name="connsiteX1" fmla="*/ 8967 w 10000"/>
              <a:gd name="connsiteY1" fmla="*/ 4251 h 10000"/>
              <a:gd name="connsiteX2" fmla="*/ 4958 w 10000"/>
              <a:gd name="connsiteY2" fmla="*/ 807 h 10000"/>
              <a:gd name="connsiteX3" fmla="*/ 0 w 10000"/>
              <a:gd name="connsiteY3" fmla="*/ 1716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00" h="10000">
                <a:moveTo>
                  <a:pt x="10000" y="10000"/>
                </a:moveTo>
                <a:cubicBezTo>
                  <a:pt x="9828" y="9042"/>
                  <a:pt x="9807" y="5783"/>
                  <a:pt x="8967" y="4251"/>
                </a:cubicBezTo>
                <a:cubicBezTo>
                  <a:pt x="8127" y="2719"/>
                  <a:pt x="6453" y="1230"/>
                  <a:pt x="4958" y="807"/>
                </a:cubicBezTo>
                <a:cubicBezTo>
                  <a:pt x="3464" y="385"/>
                  <a:pt x="3010" y="0"/>
                  <a:pt x="0" y="1716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043" name="Line 11"/>
          <p:cNvSpPr>
            <a:spLocks noChangeShapeType="1"/>
          </p:cNvSpPr>
          <p:nvPr/>
        </p:nvSpPr>
        <p:spPr bwMode="auto">
          <a:xfrm flipH="1">
            <a:off x="3627512" y="2852936"/>
            <a:ext cx="1952600" cy="79457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2045" name="Freeform 13"/>
          <p:cNvSpPr>
            <a:spLocks/>
          </p:cNvSpPr>
          <p:nvPr/>
        </p:nvSpPr>
        <p:spPr bwMode="auto">
          <a:xfrm>
            <a:off x="579512" y="4180907"/>
            <a:ext cx="5000549" cy="2456527"/>
          </a:xfrm>
          <a:custGeom>
            <a:avLst/>
            <a:gdLst>
              <a:gd name="connsiteX0" fmla="*/ 10000 w 10285"/>
              <a:gd name="connsiteY0" fmla="*/ 8380 h 10000"/>
              <a:gd name="connsiteX1" fmla="*/ 9660 w 10285"/>
              <a:gd name="connsiteY1" fmla="*/ 7462 h 10000"/>
              <a:gd name="connsiteX2" fmla="*/ 6250 w 10285"/>
              <a:gd name="connsiteY2" fmla="*/ 9721 h 10000"/>
              <a:gd name="connsiteX3" fmla="*/ 1250 w 10285"/>
              <a:gd name="connsiteY3" fmla="*/ 8380 h 10000"/>
              <a:gd name="connsiteX4" fmla="*/ 0 w 10285"/>
              <a:gd name="connsiteY4" fmla="*/ 0 h 10000"/>
              <a:gd name="connsiteX0" fmla="*/ 10000 w 10285"/>
              <a:gd name="connsiteY0" fmla="*/ 8380 h 10000"/>
              <a:gd name="connsiteX1" fmla="*/ 9660 w 10285"/>
              <a:gd name="connsiteY1" fmla="*/ 7462 h 10000"/>
              <a:gd name="connsiteX2" fmla="*/ 6250 w 10285"/>
              <a:gd name="connsiteY2" fmla="*/ 9721 h 10000"/>
              <a:gd name="connsiteX3" fmla="*/ 1250 w 10285"/>
              <a:gd name="connsiteY3" fmla="*/ 8380 h 10000"/>
              <a:gd name="connsiteX4" fmla="*/ 0 w 10285"/>
              <a:gd name="connsiteY4" fmla="*/ 0 h 10000"/>
              <a:gd name="connsiteX0" fmla="*/ 10000 w 10325"/>
              <a:gd name="connsiteY0" fmla="*/ 8380 h 10000"/>
              <a:gd name="connsiteX1" fmla="*/ 10241 w 10325"/>
              <a:gd name="connsiteY1" fmla="*/ 6512 h 10000"/>
              <a:gd name="connsiteX2" fmla="*/ 9660 w 10325"/>
              <a:gd name="connsiteY2" fmla="*/ 7462 h 10000"/>
              <a:gd name="connsiteX3" fmla="*/ 6250 w 10325"/>
              <a:gd name="connsiteY3" fmla="*/ 9721 h 10000"/>
              <a:gd name="connsiteX4" fmla="*/ 1250 w 10325"/>
              <a:gd name="connsiteY4" fmla="*/ 8380 h 10000"/>
              <a:gd name="connsiteX5" fmla="*/ 0 w 10325"/>
              <a:gd name="connsiteY5" fmla="*/ 0 h 10000"/>
              <a:gd name="connsiteX0" fmla="*/ 10000 w 10325"/>
              <a:gd name="connsiteY0" fmla="*/ 8380 h 10000"/>
              <a:gd name="connsiteX1" fmla="*/ 10241 w 10325"/>
              <a:gd name="connsiteY1" fmla="*/ 6512 h 10000"/>
              <a:gd name="connsiteX2" fmla="*/ 9660 w 10325"/>
              <a:gd name="connsiteY2" fmla="*/ 7462 h 10000"/>
              <a:gd name="connsiteX3" fmla="*/ 6250 w 10325"/>
              <a:gd name="connsiteY3" fmla="*/ 9721 h 10000"/>
              <a:gd name="connsiteX4" fmla="*/ 1250 w 10325"/>
              <a:gd name="connsiteY4" fmla="*/ 8380 h 10000"/>
              <a:gd name="connsiteX5" fmla="*/ 0 w 10325"/>
              <a:gd name="connsiteY5" fmla="*/ 0 h 10000"/>
              <a:gd name="connsiteX0" fmla="*/ 10000 w 10285"/>
              <a:gd name="connsiteY0" fmla="*/ 8380 h 10000"/>
              <a:gd name="connsiteX1" fmla="*/ 9660 w 10285"/>
              <a:gd name="connsiteY1" fmla="*/ 7462 h 10000"/>
              <a:gd name="connsiteX2" fmla="*/ 6250 w 10285"/>
              <a:gd name="connsiteY2" fmla="*/ 9721 h 10000"/>
              <a:gd name="connsiteX3" fmla="*/ 1250 w 10285"/>
              <a:gd name="connsiteY3" fmla="*/ 8380 h 10000"/>
              <a:gd name="connsiteX4" fmla="*/ 0 w 10285"/>
              <a:gd name="connsiteY4" fmla="*/ 0 h 10000"/>
              <a:gd name="connsiteX0" fmla="*/ 10000 w 10301"/>
              <a:gd name="connsiteY0" fmla="*/ 8380 h 10000"/>
              <a:gd name="connsiteX1" fmla="*/ 10096 w 10301"/>
              <a:gd name="connsiteY1" fmla="*/ 6512 h 10000"/>
              <a:gd name="connsiteX2" fmla="*/ 9660 w 10301"/>
              <a:gd name="connsiteY2" fmla="*/ 7462 h 10000"/>
              <a:gd name="connsiteX3" fmla="*/ 6250 w 10301"/>
              <a:gd name="connsiteY3" fmla="*/ 9721 h 10000"/>
              <a:gd name="connsiteX4" fmla="*/ 1250 w 10301"/>
              <a:gd name="connsiteY4" fmla="*/ 8380 h 10000"/>
              <a:gd name="connsiteX5" fmla="*/ 0 w 10301"/>
              <a:gd name="connsiteY5" fmla="*/ 0 h 10000"/>
              <a:gd name="connsiteX0" fmla="*/ 10000 w 10301"/>
              <a:gd name="connsiteY0" fmla="*/ 8380 h 10000"/>
              <a:gd name="connsiteX1" fmla="*/ 10096 w 10301"/>
              <a:gd name="connsiteY1" fmla="*/ 8412 h 10000"/>
              <a:gd name="connsiteX2" fmla="*/ 10096 w 10301"/>
              <a:gd name="connsiteY2" fmla="*/ 6512 h 10000"/>
              <a:gd name="connsiteX3" fmla="*/ 9660 w 10301"/>
              <a:gd name="connsiteY3" fmla="*/ 7462 h 10000"/>
              <a:gd name="connsiteX4" fmla="*/ 6250 w 10301"/>
              <a:gd name="connsiteY4" fmla="*/ 9721 h 10000"/>
              <a:gd name="connsiteX5" fmla="*/ 1250 w 10301"/>
              <a:gd name="connsiteY5" fmla="*/ 8380 h 10000"/>
              <a:gd name="connsiteX6" fmla="*/ 0 w 10301"/>
              <a:gd name="connsiteY6" fmla="*/ 0 h 10000"/>
              <a:gd name="connsiteX0" fmla="*/ 10000 w 10301"/>
              <a:gd name="connsiteY0" fmla="*/ 8380 h 10000"/>
              <a:gd name="connsiteX1" fmla="*/ 10096 w 10301"/>
              <a:gd name="connsiteY1" fmla="*/ 6512 h 10000"/>
              <a:gd name="connsiteX2" fmla="*/ 9660 w 10301"/>
              <a:gd name="connsiteY2" fmla="*/ 7462 h 10000"/>
              <a:gd name="connsiteX3" fmla="*/ 6250 w 10301"/>
              <a:gd name="connsiteY3" fmla="*/ 9721 h 10000"/>
              <a:gd name="connsiteX4" fmla="*/ 1250 w 10301"/>
              <a:gd name="connsiteY4" fmla="*/ 8380 h 10000"/>
              <a:gd name="connsiteX5" fmla="*/ 0 w 10301"/>
              <a:gd name="connsiteY5" fmla="*/ 0 h 10000"/>
              <a:gd name="connsiteX0" fmla="*/ 10000 w 10285"/>
              <a:gd name="connsiteY0" fmla="*/ 8380 h 10000"/>
              <a:gd name="connsiteX1" fmla="*/ 9660 w 10285"/>
              <a:gd name="connsiteY1" fmla="*/ 7462 h 10000"/>
              <a:gd name="connsiteX2" fmla="*/ 6250 w 10285"/>
              <a:gd name="connsiteY2" fmla="*/ 9721 h 10000"/>
              <a:gd name="connsiteX3" fmla="*/ 1250 w 10285"/>
              <a:gd name="connsiteY3" fmla="*/ 8380 h 10000"/>
              <a:gd name="connsiteX4" fmla="*/ 0 w 10285"/>
              <a:gd name="connsiteY4" fmla="*/ 0 h 10000"/>
              <a:gd name="connsiteX0" fmla="*/ 10000 w 10285"/>
              <a:gd name="connsiteY0" fmla="*/ 8380 h 10000"/>
              <a:gd name="connsiteX1" fmla="*/ 9660 w 10285"/>
              <a:gd name="connsiteY1" fmla="*/ 7462 h 10000"/>
              <a:gd name="connsiteX2" fmla="*/ 6250 w 10285"/>
              <a:gd name="connsiteY2" fmla="*/ 9721 h 10000"/>
              <a:gd name="connsiteX3" fmla="*/ 1250 w 10285"/>
              <a:gd name="connsiteY3" fmla="*/ 8380 h 10000"/>
              <a:gd name="connsiteX4" fmla="*/ 0 w 10285"/>
              <a:gd name="connsiteY4" fmla="*/ 0 h 10000"/>
              <a:gd name="connsiteX0" fmla="*/ 10000 w 10000"/>
              <a:gd name="connsiteY0" fmla="*/ 8380 h 10000"/>
              <a:gd name="connsiteX1" fmla="*/ 6250 w 10000"/>
              <a:gd name="connsiteY1" fmla="*/ 9721 h 10000"/>
              <a:gd name="connsiteX2" fmla="*/ 1250 w 10000"/>
              <a:gd name="connsiteY2" fmla="*/ 8380 h 10000"/>
              <a:gd name="connsiteX3" fmla="*/ 0 w 10000"/>
              <a:gd name="connsiteY3" fmla="*/ 0 h 10000"/>
              <a:gd name="connsiteX0" fmla="*/ 10000 w 10430"/>
              <a:gd name="connsiteY0" fmla="*/ 8380 h 10000"/>
              <a:gd name="connsiteX1" fmla="*/ 9805 w 10430"/>
              <a:gd name="connsiteY1" fmla="*/ 6829 h 10000"/>
              <a:gd name="connsiteX2" fmla="*/ 6250 w 10430"/>
              <a:gd name="connsiteY2" fmla="*/ 9721 h 10000"/>
              <a:gd name="connsiteX3" fmla="*/ 1250 w 10430"/>
              <a:gd name="connsiteY3" fmla="*/ 8380 h 10000"/>
              <a:gd name="connsiteX4" fmla="*/ 0 w 10430"/>
              <a:gd name="connsiteY4" fmla="*/ 0 h 10000"/>
              <a:gd name="connsiteX0" fmla="*/ 10000 w 10000"/>
              <a:gd name="connsiteY0" fmla="*/ 8380 h 10000"/>
              <a:gd name="connsiteX1" fmla="*/ 8642 w 10000"/>
              <a:gd name="connsiteY1" fmla="*/ 9046 h 10000"/>
              <a:gd name="connsiteX2" fmla="*/ 6250 w 10000"/>
              <a:gd name="connsiteY2" fmla="*/ 9721 h 10000"/>
              <a:gd name="connsiteX3" fmla="*/ 1250 w 10000"/>
              <a:gd name="connsiteY3" fmla="*/ 8380 h 10000"/>
              <a:gd name="connsiteX4" fmla="*/ 0 w 10000"/>
              <a:gd name="connsiteY4" fmla="*/ 0 h 10000"/>
              <a:gd name="connsiteX0" fmla="*/ 10000 w 10000"/>
              <a:gd name="connsiteY0" fmla="*/ 8380 h 10219"/>
              <a:gd name="connsiteX1" fmla="*/ 9078 w 10000"/>
              <a:gd name="connsiteY1" fmla="*/ 9996 h 10219"/>
              <a:gd name="connsiteX2" fmla="*/ 6250 w 10000"/>
              <a:gd name="connsiteY2" fmla="*/ 9721 h 10219"/>
              <a:gd name="connsiteX3" fmla="*/ 1250 w 10000"/>
              <a:gd name="connsiteY3" fmla="*/ 8380 h 10219"/>
              <a:gd name="connsiteX4" fmla="*/ 0 w 10000"/>
              <a:gd name="connsiteY4" fmla="*/ 0 h 10219"/>
              <a:gd name="connsiteX0" fmla="*/ 10096 w 10096"/>
              <a:gd name="connsiteY0" fmla="*/ 6512 h 10531"/>
              <a:gd name="connsiteX1" fmla="*/ 9078 w 10096"/>
              <a:gd name="connsiteY1" fmla="*/ 9996 h 10531"/>
              <a:gd name="connsiteX2" fmla="*/ 6250 w 10096"/>
              <a:gd name="connsiteY2" fmla="*/ 9721 h 10531"/>
              <a:gd name="connsiteX3" fmla="*/ 1250 w 10096"/>
              <a:gd name="connsiteY3" fmla="*/ 8380 h 10531"/>
              <a:gd name="connsiteX4" fmla="*/ 0 w 10096"/>
              <a:gd name="connsiteY4" fmla="*/ 0 h 10531"/>
              <a:gd name="connsiteX0" fmla="*/ 10096 w 10096"/>
              <a:gd name="connsiteY0" fmla="*/ 6512 h 10032"/>
              <a:gd name="connsiteX1" fmla="*/ 6250 w 10096"/>
              <a:gd name="connsiteY1" fmla="*/ 9721 h 10032"/>
              <a:gd name="connsiteX2" fmla="*/ 1250 w 10096"/>
              <a:gd name="connsiteY2" fmla="*/ 8380 h 10032"/>
              <a:gd name="connsiteX3" fmla="*/ 0 w 10096"/>
              <a:gd name="connsiteY3" fmla="*/ 0 h 10032"/>
              <a:gd name="connsiteX0" fmla="*/ 10096 w 10096"/>
              <a:gd name="connsiteY0" fmla="*/ 6512 h 10038"/>
              <a:gd name="connsiteX1" fmla="*/ 6250 w 10096"/>
              <a:gd name="connsiteY1" fmla="*/ 9721 h 10038"/>
              <a:gd name="connsiteX2" fmla="*/ 1228 w 10096"/>
              <a:gd name="connsiteY2" fmla="*/ 8412 h 10038"/>
              <a:gd name="connsiteX3" fmla="*/ 0 w 10096"/>
              <a:gd name="connsiteY3" fmla="*/ 0 h 10038"/>
              <a:gd name="connsiteX0" fmla="*/ 10096 w 10096"/>
              <a:gd name="connsiteY0" fmla="*/ 6512 h 10806"/>
              <a:gd name="connsiteX1" fmla="*/ 6250 w 10096"/>
              <a:gd name="connsiteY1" fmla="*/ 9721 h 10806"/>
              <a:gd name="connsiteX2" fmla="*/ 0 w 10096"/>
              <a:gd name="connsiteY2" fmla="*/ 0 h 10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96" h="10806">
                <a:moveTo>
                  <a:pt x="10096" y="6512"/>
                </a:moveTo>
                <a:cubicBezTo>
                  <a:pt x="9295" y="7181"/>
                  <a:pt x="7933" y="10806"/>
                  <a:pt x="6250" y="9721"/>
                </a:cubicBezTo>
                <a:cubicBezTo>
                  <a:pt x="4567" y="8636"/>
                  <a:pt x="1302" y="2025"/>
                  <a:pt x="0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72050" name="Picture 18" descr="tmod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2636912"/>
            <a:ext cx="1973263" cy="2362200"/>
          </a:xfrm>
          <a:prstGeom prst="rect">
            <a:avLst/>
          </a:prstGeom>
          <a:noFill/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457200" y="277813"/>
            <a:ext cx="8047038" cy="99094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Analogie</a:t>
            </a:r>
            <a:r>
              <a:rPr kumimoji="0" lang="fr-FR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44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hydrolique</a:t>
            </a:r>
            <a:endParaRPr kumimoji="0" lang="fr-FR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6616" y="1828800"/>
            <a:ext cx="2573536" cy="47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22" name="Picture 10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30913" y="1828800"/>
            <a:ext cx="2717551" cy="46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23528" y="2121818"/>
            <a:ext cx="280831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82563" indent="-182563">
              <a:spcBef>
                <a:spcPct val="50000"/>
              </a:spcBef>
              <a:buFont typeface="Arial" pitchFamily="34" charset="0"/>
              <a:buChar char="•"/>
            </a:pPr>
            <a:r>
              <a:rPr lang="fr-CA" sz="2800" dirty="0" smtClean="0"/>
              <a:t>Plusieurs configurations possibles pour l’entrée et la sortie, avec`le  3</a:t>
            </a:r>
            <a:r>
              <a:rPr lang="fr-CA" sz="2800" baseline="30000" dirty="0" smtClean="0"/>
              <a:t>ème</a:t>
            </a:r>
            <a:r>
              <a:rPr lang="fr-CA" sz="2800" dirty="0" smtClean="0"/>
              <a:t> terminal comme référence </a:t>
            </a: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 anchorCtr="0"/>
          <a:lstStyle/>
          <a:p>
            <a:pPr algn="ctr"/>
            <a:r>
              <a:rPr lang="fr-CA" sz="4400" dirty="0" smtClean="0"/>
              <a:t>Transistors bipolaires PNP et NPN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848600" cy="919162"/>
          </a:xfrm>
        </p:spPr>
        <p:txBody>
          <a:bodyPr/>
          <a:lstStyle/>
          <a:p>
            <a:r>
              <a:rPr lang="fr-CA" dirty="0" smtClean="0"/>
              <a:t>Configurations d’utilisation</a:t>
            </a:r>
            <a:endParaRPr lang="fr-CA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760"/>
            <a:ext cx="8291512" cy="4492625"/>
          </a:xfrm>
        </p:spPr>
        <p:txBody>
          <a:bodyPr>
            <a:normAutofit/>
          </a:bodyPr>
          <a:lstStyle/>
          <a:p>
            <a:r>
              <a:rPr lang="fr-CA" sz="2800" dirty="0" smtClean="0"/>
              <a:t>On prend un des terminaux E</a:t>
            </a:r>
            <a:r>
              <a:rPr lang="fr-CA" sz="2800" dirty="0"/>
              <a:t>, B ou </a:t>
            </a:r>
            <a:r>
              <a:rPr lang="fr-CA" sz="2800" dirty="0" smtClean="0"/>
              <a:t>C </a:t>
            </a:r>
            <a:r>
              <a:rPr lang="fr-CA" sz="2800" dirty="0"/>
              <a:t>comme </a:t>
            </a:r>
            <a:r>
              <a:rPr lang="fr-CA" sz="2800" dirty="0" smtClean="0"/>
              <a:t>nœud de référence et le nom du montage en est dérivé</a:t>
            </a:r>
            <a:endParaRPr lang="fr-CA" sz="28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76873"/>
            <a:ext cx="8703121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Transistor lea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060848"/>
            <a:ext cx="4203700" cy="4343400"/>
          </a:xfrm>
          <a:prstGeom prst="rect">
            <a:avLst/>
          </a:prstGeom>
          <a:noFill/>
        </p:spPr>
      </p:pic>
      <p:pic>
        <p:nvPicPr>
          <p:cNvPr id="189443" name="Picture 3" descr="Heat sin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4727848"/>
            <a:ext cx="1600200" cy="1462088"/>
          </a:xfrm>
          <a:prstGeom prst="rect">
            <a:avLst/>
          </a:prstGeom>
          <a:noFill/>
        </p:spPr>
      </p:pic>
      <p:pic>
        <p:nvPicPr>
          <p:cNvPr id="189444" name="Picture 4" descr="transistor.jpg (4321 bytes)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4920" y="2441848"/>
            <a:ext cx="2667000" cy="2000250"/>
          </a:xfrm>
          <a:prstGeom prst="rect">
            <a:avLst/>
          </a:prstGeom>
          <a:noFill/>
        </p:spPr>
      </p:pic>
      <p:sp>
        <p:nvSpPr>
          <p:cNvPr id="189446" name="Rectangle 6"/>
          <p:cNvSpPr>
            <a:spLocks noChangeArrowheads="1"/>
          </p:cNvSpPr>
          <p:nvPr/>
        </p:nvSpPr>
        <p:spPr bwMode="auto">
          <a:xfrm>
            <a:off x="762000" y="5947048"/>
            <a:ext cx="1196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rgbClr val="FF0000"/>
                </a:solidFill>
                <a:latin typeface="Comic Sans MS" pitchFamily="66" charset="0"/>
              </a:rPr>
              <a:t>Heat sink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Boîtiers</a:t>
            </a:r>
            <a:endParaRPr kumimoji="0" lang="fr-CA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http://constructor.bg/shop/images/SOT_23_m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2492896"/>
            <a:ext cx="1872208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g17_00500"/>
          <p:cNvPicPr>
            <a:picLocks noChangeAspect="1" noChangeArrowheads="1"/>
          </p:cNvPicPr>
          <p:nvPr/>
        </p:nvPicPr>
        <p:blipFill>
          <a:blip r:embed="rId3" cstate="print"/>
          <a:srcRect l="3502" t="1886" r="4451" b="3418"/>
          <a:stretch>
            <a:fillRect/>
          </a:stretch>
        </p:blipFill>
        <p:spPr>
          <a:xfrm>
            <a:off x="467544" y="1484785"/>
            <a:ext cx="4320480" cy="2734482"/>
          </a:xfrm>
          <a:prstGeom prst="rect">
            <a:avLst/>
          </a:prstGeom>
        </p:spPr>
      </p:pic>
      <p:pic>
        <p:nvPicPr>
          <p:cNvPr id="148488" name="Picture 8" descr="fg17_00800"/>
          <p:cNvPicPr>
            <a:picLocks noChangeAspect="1" noChangeArrowheads="1"/>
          </p:cNvPicPr>
          <p:nvPr/>
        </p:nvPicPr>
        <p:blipFill>
          <a:blip r:embed="rId4" cstate="print"/>
          <a:srcRect t="38420" b="5241"/>
          <a:stretch>
            <a:fillRect/>
          </a:stretch>
        </p:blipFill>
        <p:spPr bwMode="auto">
          <a:xfrm>
            <a:off x="2860751" y="3861048"/>
            <a:ext cx="6175745" cy="2880320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Circuit de base </a:t>
            </a:r>
            <a:endParaRPr lang="en-US" altLang="zh-TW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619672" y="306896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55776" y="1844824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35696" y="3068960"/>
            <a:ext cx="64807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dirty="0" err="1" smtClean="0"/>
              <a:t>I</a:t>
            </a:r>
            <a:r>
              <a:rPr lang="en-CA" baseline="-25000" dirty="0" err="1" smtClean="0"/>
              <a:t>b</a:t>
            </a:r>
            <a:endParaRPr lang="en-US" baseline="-25000" dirty="0"/>
          </a:p>
        </p:txBody>
      </p:sp>
      <p:sp>
        <p:nvSpPr>
          <p:cNvPr id="17" name="TextBox 16"/>
          <p:cNvSpPr txBox="1"/>
          <p:nvPr/>
        </p:nvSpPr>
        <p:spPr>
          <a:xfrm>
            <a:off x="2339752" y="1916832"/>
            <a:ext cx="64807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CA" dirty="0" err="1" smtClean="0"/>
              <a:t>I</a:t>
            </a:r>
            <a:r>
              <a:rPr lang="en-CA" baseline="-25000" dirty="0" err="1" smtClean="0"/>
              <a:t>c</a:t>
            </a:r>
            <a:endParaRPr lang="en-US" baseline="-25000" dirty="0"/>
          </a:p>
        </p:txBody>
      </p:sp>
      <p:sp>
        <p:nvSpPr>
          <p:cNvPr id="18" name="TextBox 17"/>
          <p:cNvSpPr txBox="1"/>
          <p:nvPr/>
        </p:nvSpPr>
        <p:spPr>
          <a:xfrm>
            <a:off x="5220072" y="1772816"/>
            <a:ext cx="3347864" cy="1591956"/>
          </a:xfrm>
          <a:prstGeom prst="rect">
            <a:avLst/>
          </a:prstGeom>
          <a:noFill/>
          <a:ln>
            <a:noFill/>
          </a:ln>
        </p:spPr>
        <p:txBody>
          <a:bodyPr wrap="square" lIns="72000" tIns="72000" rIns="72000" bIns="72000" rtlCol="0">
            <a:spAutoFit/>
          </a:bodyPr>
          <a:lstStyle/>
          <a:p>
            <a:pPr marL="365125" indent="-365125">
              <a:spcAft>
                <a:spcPts val="600"/>
              </a:spcAft>
              <a:buFont typeface="Arial" pitchFamily="34" charset="0"/>
              <a:buChar char="•"/>
            </a:pPr>
            <a:r>
              <a:rPr lang="en-CA" sz="2800" b="1" dirty="0" err="1" smtClean="0"/>
              <a:t>I</a:t>
            </a:r>
            <a:r>
              <a:rPr lang="en-CA" sz="2800" b="1" baseline="-25000" dirty="0" err="1" smtClean="0"/>
              <a:t>c</a:t>
            </a:r>
            <a:r>
              <a:rPr lang="en-CA" sz="2800" b="1" dirty="0" smtClean="0"/>
              <a:t> = </a:t>
            </a:r>
            <a:r>
              <a:rPr lang="en-CA" sz="2800" b="1" dirty="0" err="1" smtClean="0">
                <a:latin typeface="Symbol" pitchFamily="18" charset="2"/>
              </a:rPr>
              <a:t>b</a:t>
            </a:r>
            <a:r>
              <a:rPr lang="en-CA" sz="2800" b="1" dirty="0" err="1" smtClean="0"/>
              <a:t>I</a:t>
            </a:r>
            <a:r>
              <a:rPr lang="en-CA" sz="2800" b="1" baseline="-25000" dirty="0" err="1" smtClean="0"/>
              <a:t>b</a:t>
            </a:r>
            <a:endParaRPr lang="en-CA" sz="2800" b="1" dirty="0" smtClean="0"/>
          </a:p>
          <a:p>
            <a:pPr marL="365125" indent="-365125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sz="2800" b="1" dirty="0" smtClean="0"/>
              <a:t>I</a:t>
            </a:r>
            <a:r>
              <a:rPr lang="en-US" altLang="zh-TW" sz="2800" b="1" baseline="-25000" dirty="0" smtClean="0"/>
              <a:t>E</a:t>
            </a:r>
            <a:r>
              <a:rPr lang="en-US" altLang="zh-TW" sz="2800" b="1" dirty="0" smtClean="0"/>
              <a:t> = I</a:t>
            </a:r>
            <a:r>
              <a:rPr lang="en-US" altLang="zh-TW" sz="2800" b="1" baseline="-25000" dirty="0" smtClean="0"/>
              <a:t>C</a:t>
            </a:r>
            <a:r>
              <a:rPr lang="en-US" altLang="zh-TW" sz="2800" b="1" dirty="0" smtClean="0"/>
              <a:t> + I</a:t>
            </a:r>
            <a:r>
              <a:rPr lang="en-US" altLang="zh-TW" sz="2800" b="1" baseline="-25000" dirty="0" smtClean="0"/>
              <a:t>B</a:t>
            </a:r>
          </a:p>
          <a:p>
            <a:pPr marL="365125" indent="-365125">
              <a:spcAft>
                <a:spcPts val="600"/>
              </a:spcAft>
              <a:buFont typeface="Arial" pitchFamily="34" charset="0"/>
              <a:buChar char="•"/>
            </a:pPr>
            <a:r>
              <a:rPr lang="en-CA" sz="2800" dirty="0" smtClean="0">
                <a:latin typeface="Symbol" pitchFamily="18" charset="2"/>
              </a:rPr>
              <a:t>b </a:t>
            </a:r>
            <a:r>
              <a:rPr lang="en-CA" altLang="zh-TW" sz="2800" dirty="0" smtClean="0"/>
              <a:t>entre 20 et 250</a:t>
            </a:r>
            <a:endParaRPr lang="en-US" altLang="zh-TW" sz="28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107504" y="4573348"/>
            <a:ext cx="3347864" cy="2022843"/>
          </a:xfrm>
          <a:prstGeom prst="rect">
            <a:avLst/>
          </a:prstGeom>
          <a:noFill/>
          <a:ln>
            <a:noFill/>
          </a:ln>
        </p:spPr>
        <p:txBody>
          <a:bodyPr wrap="square" lIns="72000" tIns="72000" rIns="72000" bIns="72000" rtlCol="0">
            <a:spAutoFit/>
          </a:bodyPr>
          <a:lstStyle/>
          <a:p>
            <a:pPr marL="365125" indent="-365125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sz="2800" dirty="0" smtClean="0"/>
              <a:t>V</a:t>
            </a:r>
            <a:r>
              <a:rPr lang="en-US" altLang="zh-TW" sz="2800" baseline="-25000" dirty="0" smtClean="0"/>
              <a:t>C</a:t>
            </a:r>
            <a:r>
              <a:rPr lang="en-US" altLang="zh-TW" sz="2800" dirty="0" smtClean="0"/>
              <a:t> = V</a:t>
            </a:r>
            <a:r>
              <a:rPr lang="en-US" altLang="zh-TW" sz="2800" baseline="-25000" dirty="0" smtClean="0"/>
              <a:t>CC</a:t>
            </a:r>
            <a:r>
              <a:rPr lang="en-US" altLang="zh-TW" sz="2800" dirty="0" smtClean="0"/>
              <a:t> - I</a:t>
            </a:r>
            <a:r>
              <a:rPr lang="en-US" altLang="zh-TW" sz="2800" baseline="-25000" dirty="0" smtClean="0"/>
              <a:t>C</a:t>
            </a:r>
            <a:r>
              <a:rPr lang="en-US" altLang="zh-TW" sz="2800" dirty="0" smtClean="0"/>
              <a:t>R</a:t>
            </a:r>
            <a:r>
              <a:rPr lang="en-US" altLang="zh-TW" sz="2800" baseline="-25000" dirty="0" smtClean="0"/>
              <a:t>C </a:t>
            </a:r>
          </a:p>
          <a:p>
            <a:pPr marL="365125" indent="-365125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sz="2800" dirty="0" smtClean="0"/>
              <a:t>V</a:t>
            </a:r>
            <a:r>
              <a:rPr lang="en-US" altLang="zh-TW" sz="2800" baseline="-25000" dirty="0" smtClean="0"/>
              <a:t>B</a:t>
            </a:r>
            <a:r>
              <a:rPr lang="en-US" altLang="zh-TW" sz="2800" dirty="0" smtClean="0"/>
              <a:t> = V</a:t>
            </a:r>
            <a:r>
              <a:rPr lang="en-US" altLang="zh-TW" sz="2800" baseline="-25000" dirty="0" smtClean="0"/>
              <a:t>E</a:t>
            </a:r>
            <a:r>
              <a:rPr lang="en-US" altLang="zh-TW" sz="2800" dirty="0" smtClean="0"/>
              <a:t> + V</a:t>
            </a:r>
            <a:r>
              <a:rPr lang="en-US" altLang="zh-TW" sz="2800" baseline="-25000" dirty="0" smtClean="0"/>
              <a:t>BE </a:t>
            </a:r>
          </a:p>
          <a:p>
            <a:pPr marL="365125" indent="-365125"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zh-TW" sz="2800" dirty="0" smtClean="0"/>
              <a:t>V</a:t>
            </a:r>
            <a:r>
              <a:rPr lang="en-US" altLang="zh-TW" sz="2800" baseline="-25000" dirty="0" smtClean="0"/>
              <a:t>BE</a:t>
            </a:r>
            <a:r>
              <a:rPr lang="en-US" altLang="zh-TW" sz="2800" dirty="0" smtClean="0"/>
              <a:t> = 0.7 V for Si, 0.3v for </a:t>
            </a:r>
            <a:r>
              <a:rPr lang="en-US" altLang="zh-TW" sz="2800" dirty="0" err="1" smtClean="0"/>
              <a:t>Ge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Rectangle 5"/>
          <p:cNvSpPr>
            <a:spLocks noGrp="1" noChangeArrowheads="1"/>
          </p:cNvSpPr>
          <p:nvPr>
            <p:ph type="title"/>
          </p:nvPr>
        </p:nvSpPr>
        <p:spPr>
          <a:xfrm>
            <a:off x="530225" y="350838"/>
            <a:ext cx="8218239" cy="77470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fr-CA" dirty="0"/>
              <a:t>Régions de fonctionnement</a:t>
            </a:r>
          </a:p>
        </p:txBody>
      </p:sp>
      <p:graphicFrame>
        <p:nvGraphicFramePr>
          <p:cNvPr id="26805" name="Group 181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097338"/>
        </p:xfrm>
        <a:graphic>
          <a:graphicData uri="http://schemas.openxmlformats.org/drawingml/2006/table">
            <a:tbl>
              <a:tblPr/>
              <a:tblGrid>
                <a:gridCol w="2274888"/>
                <a:gridCol w="3064048"/>
                <a:gridCol w="2890664"/>
              </a:tblGrid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JONCTION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BASE-COLLECTEUR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239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JONCTION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BASE-ÉMETTEUR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fr-CA" sz="2400" b="0" i="0" u="none" strike="noStrike" cap="none" normalizeH="0" baseline="-1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BC</a:t>
                      </a:r>
                      <a:r>
                        <a:rPr kumimoji="0" lang="fr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&gt; 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fr-CA" sz="2400" b="0" i="0" u="none" strike="noStrike" cap="none" normalizeH="0" baseline="-1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BC</a:t>
                      </a:r>
                      <a:r>
                        <a:rPr kumimoji="0" lang="fr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&lt; 0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0492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fr-CA" sz="2400" b="0" i="0" u="none" strike="noStrike" cap="none" normalizeH="0" baseline="-1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BE</a:t>
                      </a:r>
                      <a:r>
                        <a:rPr kumimoji="0" lang="fr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&gt; 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SATURATION</a:t>
                      </a:r>
                      <a:endParaRPr kumimoji="0" lang="fr-C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( Interrupteur fermé )</a:t>
                      </a:r>
                      <a:endParaRPr kumimoji="0" lang="fr-C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Région active directe</a:t>
                      </a:r>
                      <a:endParaRPr kumimoji="0" lang="fr-C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AMPLIFICATION</a:t>
                      </a:r>
                      <a:endParaRPr kumimoji="0" lang="fr-C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12446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V</a:t>
                      </a:r>
                      <a:r>
                        <a:rPr kumimoji="0" lang="fr-CA" sz="2400" b="0" i="0" u="none" strike="noStrike" cap="none" normalizeH="0" baseline="-1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BE</a:t>
                      </a:r>
                      <a:r>
                        <a:rPr kumimoji="0" lang="fr-CA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&lt; 0</a:t>
                      </a: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Région active inverse</a:t>
                      </a:r>
                      <a:endParaRPr kumimoji="0" lang="fr-C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( Mode  rarement utilisé )</a:t>
                      </a:r>
                      <a:endParaRPr kumimoji="0" lang="fr-C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BLOCAGE</a:t>
                      </a:r>
                      <a:endParaRPr kumimoji="0" lang="fr-CA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fr-C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( Interrupteur ouvert )</a:t>
                      </a:r>
                      <a:endParaRPr kumimoji="0" lang="fr-CA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1784</TotalTime>
  <Words>620</Words>
  <Application>Microsoft Office PowerPoint</Application>
  <PresentationFormat>On-screen Show (4:3)</PresentationFormat>
  <Paragraphs>149</Paragraphs>
  <Slides>24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Equation</vt:lpstr>
      <vt:lpstr>Composants à semi-conducteurs</vt:lpstr>
      <vt:lpstr>Transistor</vt:lpstr>
      <vt:lpstr>Transistor bipolaire npn</vt:lpstr>
      <vt:lpstr>Slide 4</vt:lpstr>
      <vt:lpstr>Slide 5</vt:lpstr>
      <vt:lpstr>Configurations d’utilisation</vt:lpstr>
      <vt:lpstr>Slide 7</vt:lpstr>
      <vt:lpstr>Circuit de base </vt:lpstr>
      <vt:lpstr>Régions de fonctionnement</vt:lpstr>
      <vt:lpstr>POLARISATION</vt:lpstr>
      <vt:lpstr>Polarisation en mode émetteur commun</vt:lpstr>
      <vt:lpstr>Polarisation par diviseur de tension</vt:lpstr>
      <vt:lpstr>AMPLIFICATEUR À TRANSISTOR</vt:lpstr>
      <vt:lpstr>Amplificateur en classe A</vt:lpstr>
      <vt:lpstr>Commutateur</vt:lpstr>
      <vt:lpstr>Condensateurs de couplage et de découplage </vt:lpstr>
      <vt:lpstr>Condensateur de découplage</vt:lpstr>
      <vt:lpstr>Transistor à effet de champ</vt:lpstr>
      <vt:lpstr>Transistor TEC («FET»)</vt:lpstr>
      <vt:lpstr>Transistor TEC («FET»)</vt:lpstr>
      <vt:lpstr>POLARISATION</vt:lpstr>
      <vt:lpstr>Amplif. JFET Source commune</vt:lpstr>
      <vt:lpstr>Amplificateur suiveur</vt:lpstr>
      <vt:lpstr>Commutateur à MOSFET</vt:lpstr>
    </vt:vector>
  </TitlesOfParts>
  <Company>UQAM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Transistors</dc:title>
  <dc:creator>Boukadoum, A. Mounir</dc:creator>
  <cp:lastModifiedBy>Boukadoum, A. Mounir</cp:lastModifiedBy>
  <cp:revision>180</cp:revision>
  <dcterms:created xsi:type="dcterms:W3CDTF">2012-11-06T10:48:27Z</dcterms:created>
  <dcterms:modified xsi:type="dcterms:W3CDTF">2012-11-08T10:15:45Z</dcterms:modified>
</cp:coreProperties>
</file>