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0" r:id="rId3"/>
    <p:sldId id="261" r:id="rId4"/>
    <p:sldId id="268" r:id="rId5"/>
    <p:sldId id="290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6" r:id="rId23"/>
    <p:sldId id="287" r:id="rId24"/>
    <p:sldId id="288" r:id="rId25"/>
    <p:sldId id="291" r:id="rId26"/>
    <p:sldId id="292" r:id="rId27"/>
    <p:sldId id="29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0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16.wmf"/><Relationship Id="rId1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45092-61C6-471E-B4FE-2761E55CB25C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849EF-A277-48EF-880E-92E1EC20FB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49EF-A277-48EF-880E-92E1EC20FBA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0618-D839-47E4-B085-9C71CC3CFA08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4058-8B5E-4AC4-A722-2BE90C112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0618-D839-47E4-B085-9C71CC3CFA08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4058-8B5E-4AC4-A722-2BE90C112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0618-D839-47E4-B085-9C71CC3CFA08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4058-8B5E-4AC4-A722-2BE90C112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0618-D839-47E4-B085-9C71CC3CFA08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4058-8B5E-4AC4-A722-2BE90C112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0618-D839-47E4-B085-9C71CC3CFA08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4058-8B5E-4AC4-A722-2BE90C112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0618-D839-47E4-B085-9C71CC3CFA08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4058-8B5E-4AC4-A722-2BE90C112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0618-D839-47E4-B085-9C71CC3CFA08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4058-8B5E-4AC4-A722-2BE90C112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0618-D839-47E4-B085-9C71CC3CFA08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4058-8B5E-4AC4-A722-2BE90C112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0618-D839-47E4-B085-9C71CC3CFA08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4058-8B5E-4AC4-A722-2BE90C112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0618-D839-47E4-B085-9C71CC3CFA08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4058-8B5E-4AC4-A722-2BE90C112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0618-D839-47E4-B085-9C71CC3CFA08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4058-8B5E-4AC4-A722-2BE90C112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10618-D839-47E4-B085-9C71CC3CFA08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D4058-8B5E-4AC4-A722-2BE90C1124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Microsoft_Office_Word_97_-_2003_Document9.doc"/><Relationship Id="rId4" Type="http://schemas.openxmlformats.org/officeDocument/2006/relationships/oleObject" Target="../embeddings/Microsoft_Office_Word_97_-_2003_Document8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0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Microsoft_Office_Word_97_-_2003_Document1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3.png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6.png"/><Relationship Id="rId4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Microsoft_Office_Word_97_-_2003_Document2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Microsoft_Office_Word_97_-_2003_Document6.doc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/>
          <a:lstStyle/>
          <a:p>
            <a:r>
              <a:rPr lang="fr-CA" dirty="0" smtClean="0"/>
              <a:t>Amplificateurs</a:t>
            </a:r>
            <a:r>
              <a:rPr lang="en-CA" dirty="0" smtClean="0"/>
              <a:t> </a:t>
            </a:r>
            <a:r>
              <a:rPr lang="fr-CA" dirty="0" smtClean="0"/>
              <a:t>opérationnels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://www.elektronique.fr/cours/AOP/images/OPAMP_Pack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140968"/>
            <a:ext cx="4288556" cy="28083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59632" y="630932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i="1" dirty="0" smtClean="0">
                <a:solidFill>
                  <a:schemeClr val="bg1">
                    <a:lumMod val="75000"/>
                  </a:schemeClr>
                </a:solidFill>
              </a:rPr>
              <a:t>Adapté de plusieurs sources sur </a:t>
            </a:r>
            <a:r>
              <a:rPr lang="fr-CA" i="1" dirty="0" smtClean="0">
                <a:solidFill>
                  <a:schemeClr val="bg1">
                    <a:lumMod val="75000"/>
                  </a:schemeClr>
                </a:solidFill>
              </a:rPr>
              <a:t>Internet, dont le cours GPA325 de l’ETS</a:t>
            </a:r>
            <a:endParaRPr lang="fr-CA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4" y="334963"/>
            <a:ext cx="8002215" cy="747712"/>
          </a:xfrm>
        </p:spPr>
        <p:txBody>
          <a:bodyPr>
            <a:noAutofit/>
          </a:bodyPr>
          <a:lstStyle/>
          <a:p>
            <a:r>
              <a:rPr lang="fr-FR" dirty="0" smtClean="0"/>
              <a:t>Additionneur inverseur</a:t>
            </a:r>
            <a:r>
              <a:rPr lang="fr-FR" sz="5400" dirty="0" smtClean="0"/>
              <a:t> </a:t>
            </a:r>
            <a:endParaRPr lang="fr-FR" sz="5400" dirty="0"/>
          </a:p>
        </p:txBody>
      </p:sp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4514850" y="3327400"/>
          <a:ext cx="112713" cy="201613"/>
        </p:xfrm>
        <a:graphic>
          <a:graphicData uri="http://schemas.openxmlformats.org/presentationml/2006/ole">
            <p:oleObj spid="_x0000_s7170" name="Equation" r:id="rId3" imgW="114120" imgH="203040" progId="Equation.COEE2">
              <p:embed/>
            </p:oleObj>
          </a:graphicData>
        </a:graphic>
      </p:graphicFrame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1066800" y="5014366"/>
          <a:ext cx="7010400" cy="1150938"/>
        </p:xfrm>
        <a:graphic>
          <a:graphicData uri="http://schemas.openxmlformats.org/presentationml/2006/ole">
            <p:oleObj spid="_x0000_s7171" name="Document" r:id="rId4" imgW="2784600" imgH="457200" progId="Word.Document.8">
              <p:embed/>
            </p:oleObj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74713" y="1271588"/>
            <a:ext cx="7902575" cy="3525564"/>
            <a:chOff x="551" y="801"/>
            <a:chExt cx="4978" cy="2001"/>
          </a:xfrm>
        </p:grpSpPr>
        <p:graphicFrame>
          <p:nvGraphicFramePr>
            <p:cNvPr id="137219" name="Object 3"/>
            <p:cNvGraphicFramePr>
              <a:graphicFrameLocks noChangeAspect="1"/>
            </p:cNvGraphicFramePr>
            <p:nvPr/>
          </p:nvGraphicFramePr>
          <p:xfrm>
            <a:off x="551" y="801"/>
            <a:ext cx="3168" cy="2001"/>
          </p:xfrm>
          <a:graphic>
            <a:graphicData uri="http://schemas.openxmlformats.org/presentationml/2006/ole">
              <p:oleObj spid="_x0000_s7172" name="Document" r:id="rId5" imgW="2693160" imgH="1713240" progId="Word.Document.8">
                <p:embed/>
              </p:oleObj>
            </a:graphicData>
          </a:graphic>
        </p:graphicFrame>
        <p:sp>
          <p:nvSpPr>
            <p:cNvPr id="137222" name="Text Box 6"/>
            <p:cNvSpPr txBox="1">
              <a:spLocks noChangeArrowheads="1"/>
            </p:cNvSpPr>
            <p:nvPr/>
          </p:nvSpPr>
          <p:spPr bwMode="auto">
            <a:xfrm>
              <a:off x="2091" y="890"/>
              <a:ext cx="343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sz="2400" dirty="0">
                  <a:latin typeface="Tahoma" pitchFamily="34" charset="0"/>
                </a:rPr>
                <a:t>Application: mixeur, ampli. différentiel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z="3800"/>
              <a:t>Ampli soustracteur ( différentiel)</a:t>
            </a:r>
          </a:p>
        </p:txBody>
      </p:sp>
      <p:pic>
        <p:nvPicPr>
          <p:cNvPr id="149514" name="Picture 10" descr="AOP045"/>
          <p:cNvPicPr>
            <a:picLocks noChangeAspect="1" noChangeArrowheads="1"/>
          </p:cNvPicPr>
          <p:nvPr/>
        </p:nvPicPr>
        <p:blipFill>
          <a:blip r:embed="rId2" cstate="print"/>
          <a:srcRect r="29829"/>
          <a:stretch>
            <a:fillRect/>
          </a:stretch>
        </p:blipFill>
        <p:spPr bwMode="auto">
          <a:xfrm>
            <a:off x="4325938" y="1461393"/>
            <a:ext cx="4306887" cy="1679575"/>
          </a:xfrm>
          <a:prstGeom prst="rect">
            <a:avLst/>
          </a:prstGeom>
          <a:noFill/>
        </p:spPr>
      </p:pic>
      <p:sp>
        <p:nvSpPr>
          <p:cNvPr id="149515" name="Text Box 11"/>
          <p:cNvSpPr txBox="1">
            <a:spLocks noChangeArrowheads="1"/>
          </p:cNvSpPr>
          <p:nvPr/>
        </p:nvSpPr>
        <p:spPr bwMode="auto">
          <a:xfrm>
            <a:off x="6080125" y="3356992"/>
            <a:ext cx="2525713" cy="2462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800" dirty="0" smtClean="0"/>
              <a:t>Note: </a:t>
            </a:r>
          </a:p>
          <a:p>
            <a:pPr>
              <a:spcBef>
                <a:spcPct val="50000"/>
              </a:spcBef>
            </a:pP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sz="2800" baseline="-17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C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= V</a:t>
            </a:r>
            <a:r>
              <a:rPr lang="fr-CA" sz="2800" baseline="-17000" dirty="0">
                <a:latin typeface="Times New Roman" pitchFamily="18" charset="0"/>
                <a:cs typeface="Times New Roman" pitchFamily="18" charset="0"/>
              </a:rPr>
              <a:t>e1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 – V</a:t>
            </a:r>
            <a:r>
              <a:rPr lang="fr-CA" sz="2800" baseline="-17000" dirty="0">
                <a:latin typeface="Times New Roman" pitchFamily="18" charset="0"/>
                <a:cs typeface="Times New Roman" pitchFamily="18" charset="0"/>
              </a:rPr>
              <a:t>e2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fr-CA" sz="2800" dirty="0"/>
              <a:t>si </a:t>
            </a:r>
            <a:endParaRPr lang="fr-CA" sz="2800" dirty="0" smtClean="0"/>
          </a:p>
          <a:p>
            <a:pPr>
              <a:spcBef>
                <a:spcPct val="50000"/>
              </a:spcBef>
            </a:pPr>
            <a:r>
              <a:rPr lang="fr-CA" sz="2800" dirty="0" smtClean="0"/>
              <a:t>R</a:t>
            </a:r>
            <a:r>
              <a:rPr lang="fr-CA" sz="2800" baseline="-17000" dirty="0" smtClean="0"/>
              <a:t>1</a:t>
            </a:r>
            <a:r>
              <a:rPr lang="fr-CA" sz="2800" dirty="0" smtClean="0"/>
              <a:t>=R</a:t>
            </a:r>
            <a:r>
              <a:rPr lang="fr-CA" sz="2800" baseline="-17000" dirty="0" smtClean="0"/>
              <a:t>2</a:t>
            </a:r>
            <a:r>
              <a:rPr lang="fr-CA" sz="2800" dirty="0" smtClean="0"/>
              <a:t>=R</a:t>
            </a:r>
            <a:r>
              <a:rPr lang="fr-CA" sz="2800" baseline="-17000" dirty="0" smtClean="0"/>
              <a:t>3</a:t>
            </a:r>
            <a:r>
              <a:rPr lang="fr-CA" sz="2800" dirty="0" smtClean="0"/>
              <a:t>=R</a:t>
            </a:r>
            <a:r>
              <a:rPr lang="fr-CA" sz="2800" baseline="-17000" dirty="0" smtClean="0"/>
              <a:t>4</a:t>
            </a:r>
            <a:endParaRPr lang="fr-CA" sz="2800" baseline="-17000" dirty="0"/>
          </a:p>
        </p:txBody>
      </p:sp>
      <p:pic>
        <p:nvPicPr>
          <p:cNvPr id="149512" name="Picture 8" descr="AOP040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 t="3027" r="3481"/>
          <a:stretch>
            <a:fillRect/>
          </a:stretch>
        </p:blipFill>
        <p:spPr>
          <a:xfrm>
            <a:off x="241300" y="2642145"/>
            <a:ext cx="5751513" cy="4099223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Ampli différentiel (2 amplis)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59632" y="6309320"/>
            <a:ext cx="60388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dirty="0"/>
              <a:t>Pour résoudre, utiliser le principe de superposition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03213" y="1454274"/>
            <a:ext cx="8534400" cy="4639022"/>
            <a:chOff x="191" y="780"/>
            <a:chExt cx="5376" cy="2593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91" y="780"/>
              <a:ext cx="5376" cy="2593"/>
              <a:chOff x="191" y="780"/>
              <a:chExt cx="5376" cy="2593"/>
            </a:xfrm>
          </p:grpSpPr>
          <p:pic>
            <p:nvPicPr>
              <p:cNvPr id="151561" name="Picture 9" descr="AINST4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1" y="780"/>
                <a:ext cx="3438" cy="1747"/>
              </a:xfrm>
              <a:prstGeom prst="rect">
                <a:avLst/>
              </a:prstGeom>
              <a:noFill/>
              <a:ln/>
              <a:effectLst/>
            </p:spPr>
          </p:pic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2828" y="2074"/>
                <a:ext cx="2739" cy="1299"/>
                <a:chOff x="2828" y="2074"/>
                <a:chExt cx="2739" cy="1299"/>
              </a:xfrm>
            </p:grpSpPr>
            <p:pic>
              <p:nvPicPr>
                <p:cNvPr id="151562" name="Picture 10" descr="AINST4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651" y="2074"/>
                  <a:ext cx="1902" cy="383"/>
                </a:xfrm>
                <a:prstGeom prst="rect">
                  <a:avLst/>
                </a:prstGeom>
                <a:noFill/>
              </p:spPr>
            </p:pic>
            <p:pic>
              <p:nvPicPr>
                <p:cNvPr id="151563" name="Picture 11" descr="AINST4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828" y="2641"/>
                  <a:ext cx="2719" cy="373"/>
                </a:xfrm>
                <a:prstGeom prst="rect">
                  <a:avLst/>
                </a:prstGeom>
                <a:noFill/>
              </p:spPr>
            </p:pic>
            <p:pic>
              <p:nvPicPr>
                <p:cNvPr id="151564" name="Picture 12" descr="AINST47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567" y="3117"/>
                  <a:ext cx="2000" cy="256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151557" name="Text Box 5"/>
            <p:cNvSpPr txBox="1">
              <a:spLocks noChangeArrowheads="1"/>
            </p:cNvSpPr>
            <p:nvPr/>
          </p:nvSpPr>
          <p:spPr bwMode="auto">
            <a:xfrm>
              <a:off x="236" y="2743"/>
              <a:ext cx="2432" cy="48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A" sz="2000" dirty="0"/>
                <a:t>V</a:t>
              </a:r>
              <a:r>
                <a:rPr lang="fr-CA" sz="2000" baseline="-17000" dirty="0"/>
                <a:t>S</a:t>
              </a:r>
              <a:r>
                <a:rPr lang="fr-CA" sz="2000" dirty="0"/>
                <a:t> = (k+1) (e</a:t>
              </a:r>
              <a:r>
                <a:rPr lang="fr-CA" sz="2000" baseline="-15000" dirty="0"/>
                <a:t>1</a:t>
              </a:r>
              <a:r>
                <a:rPr lang="fr-CA" sz="2000" dirty="0"/>
                <a:t> – e</a:t>
              </a:r>
              <a:r>
                <a:rPr lang="fr-CA" sz="2000" baseline="-17000" dirty="0"/>
                <a:t>2</a:t>
              </a:r>
              <a:r>
                <a:rPr lang="fr-CA" sz="2000" dirty="0"/>
                <a:t>)</a:t>
              </a:r>
            </a:p>
            <a:p>
              <a:pPr>
                <a:spcBef>
                  <a:spcPct val="50000"/>
                </a:spcBef>
              </a:pPr>
              <a:r>
                <a:rPr lang="fr-CA" sz="2000" dirty="0"/>
                <a:t>si k = 1 alors V</a:t>
              </a:r>
              <a:r>
                <a:rPr lang="fr-CA" sz="2000" baseline="-9000" dirty="0"/>
                <a:t>S</a:t>
              </a:r>
              <a:r>
                <a:rPr lang="fr-CA" sz="2000" dirty="0"/>
                <a:t> = 2 (e</a:t>
              </a:r>
              <a:r>
                <a:rPr lang="fr-CA" sz="2000" baseline="-9000" dirty="0"/>
                <a:t>1 </a:t>
              </a:r>
              <a:r>
                <a:rPr lang="fr-CA" sz="2000" dirty="0"/>
                <a:t>– e</a:t>
              </a:r>
              <a:r>
                <a:rPr lang="fr-CA" sz="2000" baseline="-9000" dirty="0"/>
                <a:t>2</a:t>
              </a:r>
              <a:r>
                <a:rPr lang="fr-CA" sz="2000" dirty="0"/>
                <a:t>)</a:t>
              </a:r>
            </a:p>
          </p:txBody>
        </p:sp>
      </p:grpSp>
      <p:sp>
        <p:nvSpPr>
          <p:cNvPr id="151568" name="Text Box 16"/>
          <p:cNvSpPr txBox="1">
            <a:spLocks noChangeArrowheads="1"/>
          </p:cNvSpPr>
          <p:nvPr/>
        </p:nvSpPr>
        <p:spPr bwMode="auto">
          <a:xfrm>
            <a:off x="5573713" y="1422400"/>
            <a:ext cx="3381375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400" dirty="0"/>
              <a:t>Grande impédance d’entrée</a:t>
            </a:r>
          </a:p>
          <a:p>
            <a:pPr>
              <a:spcBef>
                <a:spcPct val="50000"/>
              </a:spcBef>
            </a:pPr>
            <a:r>
              <a:rPr lang="fr-CA" sz="2400" dirty="0"/>
              <a:t>Sortie unipolaire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Ampli d’instrumentation (3 amplis)</a:t>
            </a:r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1466850" y="6200477"/>
            <a:ext cx="60388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dirty="0"/>
              <a:t>Pour résoudre, utiliser le principe de superposition</a:t>
            </a:r>
          </a:p>
        </p:txBody>
      </p:sp>
      <p:sp>
        <p:nvSpPr>
          <p:cNvPr id="152587" name="Text Box 11"/>
          <p:cNvSpPr txBox="1">
            <a:spLocks noChangeArrowheads="1"/>
          </p:cNvSpPr>
          <p:nvPr/>
        </p:nvSpPr>
        <p:spPr bwMode="auto">
          <a:xfrm>
            <a:off x="708024" y="4559300"/>
            <a:ext cx="335991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000" dirty="0"/>
              <a:t>V</a:t>
            </a:r>
            <a:r>
              <a:rPr lang="fr-CA" sz="2000" baseline="-17000" dirty="0"/>
              <a:t>s1</a:t>
            </a:r>
            <a:r>
              <a:rPr lang="fr-CA" sz="2000" dirty="0"/>
              <a:t> = (1+R/r) e</a:t>
            </a:r>
            <a:r>
              <a:rPr lang="fr-CA" sz="2000" baseline="-15000" dirty="0"/>
              <a:t>1</a:t>
            </a:r>
            <a:r>
              <a:rPr lang="fr-CA" sz="2000" dirty="0"/>
              <a:t> – (R/r) e</a:t>
            </a:r>
            <a:r>
              <a:rPr lang="fr-CA" sz="2000" baseline="-17000" dirty="0"/>
              <a:t>2</a:t>
            </a:r>
            <a:endParaRPr lang="fr-CA" sz="2000" dirty="0"/>
          </a:p>
        </p:txBody>
      </p:sp>
      <p:sp>
        <p:nvSpPr>
          <p:cNvPr id="152588" name="Text Box 12"/>
          <p:cNvSpPr txBox="1">
            <a:spLocks noChangeArrowheads="1"/>
          </p:cNvSpPr>
          <p:nvPr/>
        </p:nvSpPr>
        <p:spPr bwMode="auto">
          <a:xfrm>
            <a:off x="5006975" y="1335088"/>
            <a:ext cx="3885505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400" dirty="0"/>
              <a:t>Grande impédance d’entrée</a:t>
            </a:r>
          </a:p>
          <a:p>
            <a:pPr>
              <a:spcBef>
                <a:spcPct val="50000"/>
              </a:spcBef>
            </a:pPr>
            <a:r>
              <a:rPr lang="fr-CA" sz="2400" dirty="0"/>
              <a:t>Sortie bipolaire</a:t>
            </a:r>
          </a:p>
        </p:txBody>
      </p:sp>
      <p:pic>
        <p:nvPicPr>
          <p:cNvPr id="152591" name="Picture 15" descr="AINST49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5663" y="1484784"/>
            <a:ext cx="3514725" cy="2982912"/>
          </a:xfrm>
          <a:noFill/>
          <a:ln/>
        </p:spPr>
      </p:pic>
      <p:pic>
        <p:nvPicPr>
          <p:cNvPr id="152592" name="Picture 16" descr="AINST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4700" y="3657600"/>
            <a:ext cx="3397250" cy="649288"/>
          </a:xfrm>
          <a:prstGeom prst="rect">
            <a:avLst/>
          </a:prstGeom>
          <a:noFill/>
        </p:spPr>
      </p:pic>
      <p:pic>
        <p:nvPicPr>
          <p:cNvPr id="152593" name="Picture 17" descr="AINST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9088" y="2420938"/>
            <a:ext cx="2625725" cy="441325"/>
          </a:xfrm>
          <a:prstGeom prst="rect">
            <a:avLst/>
          </a:prstGeom>
          <a:noFill/>
        </p:spPr>
      </p:pic>
      <p:pic>
        <p:nvPicPr>
          <p:cNvPr id="152594" name="Picture 18" descr="AINST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3114675"/>
            <a:ext cx="2703513" cy="414338"/>
          </a:xfrm>
          <a:prstGeom prst="rect">
            <a:avLst/>
          </a:prstGeom>
          <a:noFill/>
        </p:spPr>
      </p:pic>
      <p:sp>
        <p:nvSpPr>
          <p:cNvPr id="152595" name="Text Box 19"/>
          <p:cNvSpPr txBox="1">
            <a:spLocks noChangeArrowheads="1"/>
          </p:cNvSpPr>
          <p:nvPr/>
        </p:nvSpPr>
        <p:spPr bwMode="auto">
          <a:xfrm>
            <a:off x="683568" y="5085184"/>
            <a:ext cx="36004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000" dirty="0"/>
              <a:t>- V</a:t>
            </a:r>
            <a:r>
              <a:rPr lang="fr-CA" sz="2000" baseline="-17000" dirty="0"/>
              <a:t>s2</a:t>
            </a:r>
            <a:r>
              <a:rPr lang="fr-CA" sz="2000" dirty="0"/>
              <a:t> = (R/r) e</a:t>
            </a:r>
            <a:r>
              <a:rPr lang="fr-CA" sz="2000" baseline="-15000" dirty="0"/>
              <a:t>1</a:t>
            </a:r>
            <a:r>
              <a:rPr lang="fr-CA" sz="2000" dirty="0"/>
              <a:t> – (1+ R/r) e</a:t>
            </a:r>
            <a:r>
              <a:rPr lang="fr-CA" sz="2000" baseline="-17000" dirty="0"/>
              <a:t>2</a:t>
            </a:r>
            <a:endParaRPr lang="fr-CA" sz="2000" dirty="0"/>
          </a:p>
        </p:txBody>
      </p:sp>
      <p:sp>
        <p:nvSpPr>
          <p:cNvPr id="152596" name="Text Box 20"/>
          <p:cNvSpPr txBox="1">
            <a:spLocks noChangeArrowheads="1"/>
          </p:cNvSpPr>
          <p:nvPr/>
        </p:nvSpPr>
        <p:spPr bwMode="auto">
          <a:xfrm>
            <a:off x="755576" y="5675015"/>
            <a:ext cx="425291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000" dirty="0"/>
              <a:t>Si r = R alors V</a:t>
            </a:r>
            <a:r>
              <a:rPr lang="fr-CA" sz="2000" baseline="-17000" dirty="0"/>
              <a:t>sd</a:t>
            </a:r>
            <a:r>
              <a:rPr lang="fr-CA" sz="2000" dirty="0"/>
              <a:t> = 3 (e</a:t>
            </a:r>
            <a:r>
              <a:rPr lang="fr-CA" sz="2000" baseline="-15000" dirty="0"/>
              <a:t>1</a:t>
            </a:r>
            <a:r>
              <a:rPr lang="fr-CA" sz="2000" dirty="0"/>
              <a:t> –  e</a:t>
            </a:r>
            <a:r>
              <a:rPr lang="fr-CA" sz="2000" baseline="-17000" dirty="0"/>
              <a:t>2</a:t>
            </a:r>
            <a:r>
              <a:rPr lang="fr-CA" sz="2000" dirty="0"/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Ampli d’instrumentation (3 amplis)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319088" y="5046687"/>
            <a:ext cx="8591550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800" dirty="0"/>
              <a:t>Application : Mesure de signaux faibles et flottants avec haute impédance d’entrée et </a:t>
            </a:r>
            <a:r>
              <a:rPr lang="fr-CA" sz="2800" dirty="0" smtClean="0"/>
              <a:t>de basse </a:t>
            </a:r>
            <a:r>
              <a:rPr lang="fr-CA" sz="2800" dirty="0"/>
              <a:t>fréquence. </a:t>
            </a:r>
            <a:r>
              <a:rPr lang="fr-CA" sz="2800" dirty="0" smtClean="0"/>
              <a:t>Circuit </a:t>
            </a:r>
            <a:r>
              <a:rPr lang="fr-CA" sz="2800" dirty="0"/>
              <a:t>très populaire en instrumentation. </a:t>
            </a:r>
          </a:p>
        </p:txBody>
      </p:sp>
      <p:pic>
        <p:nvPicPr>
          <p:cNvPr id="153614" name="Picture 14" descr="AINST59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28788" y="1473497"/>
            <a:ext cx="5672137" cy="3395663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Ampli d’instrumentation (3 amplis)</a:t>
            </a:r>
          </a:p>
        </p:txBody>
      </p:sp>
      <p:pic>
        <p:nvPicPr>
          <p:cNvPr id="159749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4275" y="1497310"/>
            <a:ext cx="6124575" cy="3371850"/>
          </a:xfrm>
        </p:spPr>
      </p:pic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25" y="4829175"/>
            <a:ext cx="5761038" cy="1163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395288"/>
            <a:ext cx="7699895" cy="835025"/>
          </a:xfrm>
        </p:spPr>
        <p:txBody>
          <a:bodyPr>
            <a:normAutofit/>
          </a:bodyPr>
          <a:lstStyle/>
          <a:p>
            <a:r>
              <a:rPr lang="fr-FR" dirty="0"/>
              <a:t>Intégrateur idéal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192737"/>
            <a:ext cx="8748464" cy="1044575"/>
          </a:xfrm>
        </p:spPr>
        <p:txBody>
          <a:bodyPr>
            <a:noAutofit/>
          </a:bodyPr>
          <a:lstStyle/>
          <a:p>
            <a:pPr marL="292100" indent="-292100">
              <a:spcBef>
                <a:spcPts val="0"/>
              </a:spcBef>
            </a:pPr>
            <a:r>
              <a:rPr lang="fr-FR" sz="2800" dirty="0" smtClean="0"/>
              <a:t>Comportement d’ampli inverseur avec R</a:t>
            </a:r>
            <a:r>
              <a:rPr lang="fr-FR" sz="2800" baseline="-25000" dirty="0" smtClean="0"/>
              <a:t>2</a:t>
            </a:r>
            <a:r>
              <a:rPr lang="fr-FR" sz="2800" dirty="0" smtClean="0"/>
              <a:t> remplacé par </a:t>
            </a:r>
            <a:r>
              <a:rPr lang="fr-FR" sz="2800" dirty="0" err="1" smtClean="0"/>
              <a:t>Z</a:t>
            </a:r>
            <a:r>
              <a:rPr lang="fr-FR" sz="2800" baseline="-25000" dirty="0" err="1" smtClean="0"/>
              <a:t>c</a:t>
            </a:r>
            <a:endParaRPr lang="fr-FR" sz="2800" baseline="-25000" dirty="0"/>
          </a:p>
          <a:p>
            <a:pPr marL="292100" indent="-292100">
              <a:spcBef>
                <a:spcPts val="0"/>
              </a:spcBef>
            </a:pPr>
            <a:r>
              <a:rPr lang="fr-FR" sz="2800" dirty="0"/>
              <a:t>Permet de faire du calcul intégral parce que V</a:t>
            </a:r>
            <a:r>
              <a:rPr lang="fr-FR" sz="2800" baseline="-13000" dirty="0"/>
              <a:t>o</a:t>
            </a:r>
            <a:r>
              <a:rPr lang="fr-FR" sz="2800" dirty="0"/>
              <a:t> est proportionnel à l’intégrale de V</a:t>
            </a:r>
            <a:r>
              <a:rPr lang="fr-FR" sz="2800" baseline="-15000" dirty="0"/>
              <a:t>in</a:t>
            </a:r>
            <a:endParaRPr lang="fr-FR" sz="2800" dirty="0"/>
          </a:p>
        </p:txBody>
      </p:sp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3779912" y="2301416"/>
          <a:ext cx="4320480" cy="2711761"/>
        </p:xfrm>
        <a:graphic>
          <a:graphicData uri="http://schemas.openxmlformats.org/presentationml/2006/ole">
            <p:oleObj spid="_x0000_s8194" name="Document" r:id="rId3" imgW="2713320" imgH="1389240" progId="Word.Document.8">
              <p:embed/>
            </p:oleObj>
          </a:graphicData>
        </a:graphic>
      </p:graphicFrame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476250" y="1343993"/>
            <a:ext cx="81724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sz="2800" dirty="0"/>
              <a:t>Application C.C. : </a:t>
            </a:r>
            <a:r>
              <a:rPr lang="fr-FR" sz="2800" dirty="0" smtClean="0"/>
              <a:t>temporisation</a:t>
            </a:r>
            <a:endParaRPr lang="fr-FR" sz="2800" dirty="0"/>
          </a:p>
          <a:p>
            <a:pPr eaLnBrk="0" hangingPunct="0"/>
            <a:r>
              <a:rPr lang="fr-FR" sz="2800" dirty="0"/>
              <a:t>Application C.A. : </a:t>
            </a:r>
            <a:r>
              <a:rPr lang="fr-FR" sz="2800" dirty="0" smtClean="0"/>
              <a:t>conversion onde carrée vers onde en dents de scie, </a:t>
            </a:r>
            <a:r>
              <a:rPr lang="fr-FR" sz="2800" dirty="0" smtClean="0"/>
              <a:t>déphaseur </a:t>
            </a:r>
            <a:r>
              <a:rPr lang="fr-FR" sz="2800" dirty="0"/>
              <a:t>(-90</a:t>
            </a:r>
            <a:r>
              <a:rPr lang="fr-FR" sz="2800" baseline="30000" dirty="0"/>
              <a:t>o</a:t>
            </a:r>
            <a:r>
              <a:rPr lang="fr-FR" sz="2800" dirty="0"/>
              <a:t>)</a:t>
            </a:r>
            <a:endParaRPr lang="fr-FR" sz="2800" dirty="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50838"/>
            <a:ext cx="8712967" cy="747712"/>
          </a:xfrm>
        </p:spPr>
        <p:txBody>
          <a:bodyPr>
            <a:noAutofit/>
          </a:bodyPr>
          <a:lstStyle/>
          <a:p>
            <a:r>
              <a:rPr lang="fr-FR" dirty="0"/>
              <a:t>Intégrateur idéal (domaine temporel) </a:t>
            </a:r>
          </a:p>
        </p:txBody>
      </p:sp>
      <p:graphicFrame>
        <p:nvGraphicFramePr>
          <p:cNvPr id="139267" name="Object 3"/>
          <p:cNvGraphicFramePr>
            <a:graphicFrameLocks noChangeAspect="1"/>
          </p:cNvGraphicFramePr>
          <p:nvPr/>
        </p:nvGraphicFramePr>
        <p:xfrm>
          <a:off x="1685925" y="1444625"/>
          <a:ext cx="1238250" cy="1050925"/>
        </p:xfrm>
        <a:graphic>
          <a:graphicData uri="http://schemas.openxmlformats.org/presentationml/2006/ole">
            <p:oleObj spid="_x0000_s9218" name="Équation" r:id="rId3" imgW="495000" imgH="419040" progId="Equation.3">
              <p:embed/>
            </p:oleObj>
          </a:graphicData>
        </a:graphic>
      </p:graphicFrame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4514850" y="3327400"/>
          <a:ext cx="112713" cy="201613"/>
        </p:xfrm>
        <a:graphic>
          <a:graphicData uri="http://schemas.openxmlformats.org/presentationml/2006/ole">
            <p:oleObj spid="_x0000_s9219" name="Equation" r:id="rId4" imgW="114120" imgH="203040" progId="Equation.COEE2">
              <p:embed/>
            </p:oleObj>
          </a:graphicData>
        </a:graphic>
      </p:graphicFrame>
      <p:graphicFrame>
        <p:nvGraphicFramePr>
          <p:cNvPr id="139269" name="Object 5"/>
          <p:cNvGraphicFramePr>
            <a:graphicFrameLocks noChangeAspect="1"/>
          </p:cNvGraphicFramePr>
          <p:nvPr/>
        </p:nvGraphicFramePr>
        <p:xfrm>
          <a:off x="1325563" y="2781300"/>
          <a:ext cx="1828800" cy="992188"/>
        </p:xfrm>
        <a:graphic>
          <a:graphicData uri="http://schemas.openxmlformats.org/presentationml/2006/ole">
            <p:oleObj spid="_x0000_s9220" name="Equation" r:id="rId5" imgW="723600" imgH="393480" progId="Equation.3">
              <p:embed/>
            </p:oleObj>
          </a:graphicData>
        </a:graphic>
      </p:graphicFrame>
      <p:graphicFrame>
        <p:nvGraphicFramePr>
          <p:cNvPr id="139270" name="Object 6"/>
          <p:cNvGraphicFramePr>
            <a:graphicFrameLocks noChangeAspect="1"/>
          </p:cNvGraphicFramePr>
          <p:nvPr/>
        </p:nvGraphicFramePr>
        <p:xfrm>
          <a:off x="546100" y="4175125"/>
          <a:ext cx="3352800" cy="1203325"/>
        </p:xfrm>
        <a:graphic>
          <a:graphicData uri="http://schemas.openxmlformats.org/presentationml/2006/ole">
            <p:oleObj spid="_x0000_s9221" name="Équation" r:id="rId6" imgW="1091880" imgH="393480" progId="Equation.3">
              <p:embed/>
            </p:oleObj>
          </a:graphicData>
        </a:graphic>
      </p:graphicFrame>
      <p:graphicFrame>
        <p:nvGraphicFramePr>
          <p:cNvPr id="139271" name="Object 7"/>
          <p:cNvGraphicFramePr>
            <a:graphicFrameLocks noChangeAspect="1"/>
          </p:cNvGraphicFramePr>
          <p:nvPr/>
        </p:nvGraphicFramePr>
        <p:xfrm>
          <a:off x="3951288" y="1517650"/>
          <a:ext cx="4703762" cy="2409825"/>
        </p:xfrm>
        <a:graphic>
          <a:graphicData uri="http://schemas.openxmlformats.org/presentationml/2006/ole">
            <p:oleObj spid="_x0000_s9222" name="Document" r:id="rId7" imgW="2713320" imgH="138924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8150"/>
            <a:ext cx="8219256" cy="676275"/>
          </a:xfrm>
        </p:spPr>
        <p:txBody>
          <a:bodyPr/>
          <a:lstStyle/>
          <a:p>
            <a:r>
              <a:rPr lang="fr-FR" sz="3600" dirty="0"/>
              <a:t>Intégrateur pratique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9225" y="2060996"/>
            <a:ext cx="4862513" cy="3024188"/>
            <a:chOff x="2496" y="1872"/>
            <a:chExt cx="3063" cy="1905"/>
          </a:xfrm>
        </p:grpSpPr>
        <p:graphicFrame>
          <p:nvGraphicFramePr>
            <p:cNvPr id="141316" name="Object 4"/>
            <p:cNvGraphicFramePr>
              <a:graphicFrameLocks noChangeAspect="1"/>
            </p:cNvGraphicFramePr>
            <p:nvPr/>
          </p:nvGraphicFramePr>
          <p:xfrm>
            <a:off x="2496" y="1872"/>
            <a:ext cx="3063" cy="1905"/>
          </p:xfrm>
          <a:graphic>
            <a:graphicData uri="http://schemas.openxmlformats.org/presentationml/2006/ole">
              <p:oleObj spid="_x0000_s10244" name="Document" r:id="rId3" imgW="2713320" imgH="1688400" progId="Word.Document.8">
                <p:embed/>
              </p:oleObj>
            </a:graphicData>
          </a:graphic>
        </p:graphicFrame>
        <p:sp>
          <p:nvSpPr>
            <p:cNvPr id="141317" name="Oval 5"/>
            <p:cNvSpPr>
              <a:spLocks noChangeArrowheads="1"/>
            </p:cNvSpPr>
            <p:nvPr/>
          </p:nvSpPr>
          <p:spPr bwMode="auto">
            <a:xfrm>
              <a:off x="4128" y="1968"/>
              <a:ext cx="720" cy="528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41318" name="Object 6"/>
          <p:cNvGraphicFramePr>
            <a:graphicFrameLocks noChangeAspect="1"/>
          </p:cNvGraphicFramePr>
          <p:nvPr/>
        </p:nvGraphicFramePr>
        <p:xfrm>
          <a:off x="645741" y="2060848"/>
          <a:ext cx="3278187" cy="1071563"/>
        </p:xfrm>
        <a:graphic>
          <a:graphicData uri="http://schemas.openxmlformats.org/presentationml/2006/ole">
            <p:oleObj spid="_x0000_s10242" name="Equation" r:id="rId4" imgW="1320480" imgH="431640" progId="Equation.3">
              <p:embed/>
            </p:oleObj>
          </a:graphicData>
        </a:graphic>
      </p:graphicFrame>
      <p:graphicFrame>
        <p:nvGraphicFramePr>
          <p:cNvPr id="141319" name="Object 7"/>
          <p:cNvGraphicFramePr>
            <a:graphicFrameLocks noChangeAspect="1"/>
          </p:cNvGraphicFramePr>
          <p:nvPr/>
        </p:nvGraphicFramePr>
        <p:xfrm>
          <a:off x="683568" y="4320832"/>
          <a:ext cx="1595462" cy="836360"/>
        </p:xfrm>
        <a:graphic>
          <a:graphicData uri="http://schemas.openxmlformats.org/presentationml/2006/ole">
            <p:oleObj spid="_x0000_s10243" name="Équation" r:id="rId5" imgW="799920" imgH="419040" progId="Equation.3">
              <p:embed/>
            </p:oleObj>
          </a:graphicData>
        </a:graphic>
      </p:graphicFrame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361950" y="3595097"/>
            <a:ext cx="3352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400" dirty="0">
                <a:latin typeface="Tahoma" pitchFamily="34" charset="0"/>
              </a:rPr>
              <a:t>fréquence de coupure</a:t>
            </a:r>
          </a:p>
        </p:txBody>
      </p:sp>
      <p:sp>
        <p:nvSpPr>
          <p:cNvPr id="1413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6264696" cy="609600"/>
          </a:xfrm>
          <a:noFill/>
          <a:ln/>
        </p:spPr>
        <p:txBody>
          <a:bodyPr>
            <a:noAutofit/>
          </a:bodyPr>
          <a:lstStyle/>
          <a:p>
            <a:pPr marL="292100" indent="-292100">
              <a:buFont typeface="Wingdings" pitchFamily="2" charset="2"/>
              <a:buNone/>
            </a:pPr>
            <a:r>
              <a:rPr lang="fr-FR" sz="2800" dirty="0" smtClean="0"/>
              <a:t>Comportement de filtre passe-bas en CA</a:t>
            </a:r>
            <a:endParaRPr lang="fr-FR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4" y="336550"/>
            <a:ext cx="7398593" cy="688975"/>
          </a:xfrm>
        </p:spPr>
        <p:txBody>
          <a:bodyPr>
            <a:noAutofit/>
          </a:bodyPr>
          <a:lstStyle/>
          <a:p>
            <a:r>
              <a:rPr lang="fr-FR" dirty="0"/>
              <a:t>Dérivateur idéal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43400"/>
            <a:ext cx="8229600" cy="1382713"/>
          </a:xfrm>
        </p:spPr>
        <p:txBody>
          <a:bodyPr/>
          <a:lstStyle/>
          <a:p>
            <a:r>
              <a:rPr lang="fr-FR" sz="2400"/>
              <a:t>Permet de calculer une dérivée.</a:t>
            </a:r>
          </a:p>
          <a:p>
            <a:r>
              <a:rPr lang="fr-FR" sz="2400"/>
              <a:t>Comme l’intégrateur idéal mais on permute R et C.</a:t>
            </a:r>
          </a:p>
          <a:p>
            <a:r>
              <a:rPr lang="fr-FR" sz="2400"/>
              <a:t>Plus la fréquence augmente, plus le gain augmente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16150" y="1131888"/>
            <a:ext cx="5243513" cy="2578100"/>
            <a:chOff x="1460" y="923"/>
            <a:chExt cx="3303" cy="1624"/>
          </a:xfrm>
        </p:grpSpPr>
        <p:graphicFrame>
          <p:nvGraphicFramePr>
            <p:cNvPr id="142341" name="Object 5"/>
            <p:cNvGraphicFramePr>
              <a:graphicFrameLocks noChangeAspect="1"/>
            </p:cNvGraphicFramePr>
            <p:nvPr/>
          </p:nvGraphicFramePr>
          <p:xfrm>
            <a:off x="1460" y="923"/>
            <a:ext cx="3303" cy="1624"/>
          </p:xfrm>
          <a:graphic>
            <a:graphicData uri="http://schemas.openxmlformats.org/presentationml/2006/ole">
              <p:oleObj spid="_x0000_s11266" name="Document" r:id="rId3" imgW="2713320" imgH="1333080" progId="Word.Document.8">
                <p:embed/>
              </p:oleObj>
            </a:graphicData>
          </a:graphic>
        </p:graphicFrame>
        <p:sp>
          <p:nvSpPr>
            <p:cNvPr id="142342" name="Oval 6"/>
            <p:cNvSpPr>
              <a:spLocks noChangeArrowheads="1"/>
            </p:cNvSpPr>
            <p:nvPr/>
          </p:nvSpPr>
          <p:spPr bwMode="auto">
            <a:xfrm>
              <a:off x="1920" y="1513"/>
              <a:ext cx="528" cy="528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9"/>
            <a:ext cx="8497888" cy="936104"/>
          </a:xfrm>
        </p:spPr>
        <p:txBody>
          <a:bodyPr>
            <a:noAutofit/>
          </a:bodyPr>
          <a:lstStyle/>
          <a:p>
            <a:pPr algn="l"/>
            <a:r>
              <a:rPr lang="fr-CA" dirty="0" smtClean="0"/>
              <a:t>Amplificateur opérationnel</a:t>
            </a:r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371600"/>
            <a:ext cx="4695304" cy="4537075"/>
          </a:xfrm>
        </p:spPr>
        <p:txBody>
          <a:bodyPr>
            <a:noAutofit/>
          </a:bodyPr>
          <a:lstStyle/>
          <a:p>
            <a:r>
              <a:rPr lang="fr-FR" sz="2800" dirty="0" smtClean="0"/>
              <a:t>Circuit intégré avec plusieurs transistors </a:t>
            </a:r>
          </a:p>
          <a:p>
            <a:pPr>
              <a:spcBef>
                <a:spcPts val="0"/>
              </a:spcBef>
            </a:pPr>
            <a:r>
              <a:rPr lang="fr-CA" sz="2800" dirty="0" smtClean="0"/>
              <a:t>Impédance </a:t>
            </a:r>
            <a:r>
              <a:rPr lang="fr-CA" sz="2800" dirty="0"/>
              <a:t>d’entrée </a:t>
            </a:r>
            <a:r>
              <a:rPr lang="fr-CA" sz="2800" dirty="0" smtClean="0"/>
              <a:t> très grande</a:t>
            </a:r>
          </a:p>
          <a:p>
            <a:r>
              <a:rPr lang="fr-CA" sz="2800" dirty="0" smtClean="0"/>
              <a:t>Impédance de sortie faible </a:t>
            </a:r>
          </a:p>
          <a:p>
            <a:r>
              <a:rPr lang="fr-CA" sz="2800" dirty="0" smtClean="0"/>
              <a:t>Gain en tension très grand  pour les signaux DC, comportement de filtre passe-bas pour les signaux AC</a:t>
            </a:r>
            <a:endParaRPr lang="en-CA" sz="2800" dirty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5526088" y="1327150"/>
          <a:ext cx="2978150" cy="1814513"/>
        </p:xfrm>
        <a:graphic>
          <a:graphicData uri="http://schemas.openxmlformats.org/presentationml/2006/ole">
            <p:oleObj spid="_x0000_s14338" name="Photo Editor Photo" r:id="rId3" imgW="5334745" imgH="3247619" progId="MSPhotoEd.3">
              <p:embed/>
            </p:oleObj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501008"/>
            <a:ext cx="2796605" cy="26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 descr="http://www.elektronique.fr/cours/AOP/images/OPAMP_Pack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9824" y="276924"/>
            <a:ext cx="1404664" cy="91982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910513" cy="835025"/>
          </a:xfrm>
        </p:spPr>
        <p:txBody>
          <a:bodyPr>
            <a:normAutofit/>
          </a:bodyPr>
          <a:lstStyle/>
          <a:p>
            <a:r>
              <a:rPr lang="fr-FR" sz="3600" dirty="0"/>
              <a:t>Dérivateur idéal (domaine temporel) </a:t>
            </a:r>
          </a:p>
        </p:txBody>
      </p:sp>
      <p:graphicFrame>
        <p:nvGraphicFramePr>
          <p:cNvPr id="143363" name="Object 3"/>
          <p:cNvGraphicFramePr>
            <a:graphicFrameLocks noChangeAspect="1"/>
          </p:cNvGraphicFramePr>
          <p:nvPr/>
        </p:nvGraphicFramePr>
        <p:xfrm>
          <a:off x="1227138" y="2038350"/>
          <a:ext cx="1433512" cy="1050925"/>
        </p:xfrm>
        <a:graphic>
          <a:graphicData uri="http://schemas.openxmlformats.org/presentationml/2006/ole">
            <p:oleObj spid="_x0000_s12290" name="Équation" r:id="rId3" imgW="571320" imgH="419040" progId="Equation.3">
              <p:embed/>
            </p:oleObj>
          </a:graphicData>
        </a:graphic>
      </p:graphicFrame>
      <p:graphicFrame>
        <p:nvGraphicFramePr>
          <p:cNvPr id="143364" name="Object 4"/>
          <p:cNvGraphicFramePr>
            <a:graphicFrameLocks noChangeAspect="1"/>
          </p:cNvGraphicFramePr>
          <p:nvPr/>
        </p:nvGraphicFramePr>
        <p:xfrm>
          <a:off x="1285875" y="3406775"/>
          <a:ext cx="1673225" cy="992188"/>
        </p:xfrm>
        <a:graphic>
          <a:graphicData uri="http://schemas.openxmlformats.org/presentationml/2006/ole">
            <p:oleObj spid="_x0000_s12291" name="Équation" r:id="rId4" imgW="660240" imgH="393480" progId="Equation.3">
              <p:embed/>
            </p:oleObj>
          </a:graphicData>
        </a:graphic>
      </p:graphicFrame>
      <p:graphicFrame>
        <p:nvGraphicFramePr>
          <p:cNvPr id="143365" name="Object 5"/>
          <p:cNvGraphicFramePr>
            <a:graphicFrameLocks noChangeAspect="1"/>
          </p:cNvGraphicFramePr>
          <p:nvPr/>
        </p:nvGraphicFramePr>
        <p:xfrm>
          <a:off x="4067175" y="4640263"/>
          <a:ext cx="2806700" cy="1203325"/>
        </p:xfrm>
        <a:graphic>
          <a:graphicData uri="http://schemas.openxmlformats.org/presentationml/2006/ole">
            <p:oleObj spid="_x0000_s12292" name="Équation" r:id="rId5" imgW="914400" imgH="393480" progId="Equation.3">
              <p:embed/>
            </p:oleObj>
          </a:graphicData>
        </a:graphic>
      </p:graphicFrame>
      <p:pic>
        <p:nvPicPr>
          <p:cNvPr id="143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81375" y="1504950"/>
            <a:ext cx="518477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91538" cy="661987"/>
          </a:xfrm>
        </p:spPr>
        <p:txBody>
          <a:bodyPr/>
          <a:lstStyle/>
          <a:p>
            <a:r>
              <a:rPr lang="fr-FR" sz="3600"/>
              <a:t>Dérivateur pratique (filtre passe-haut) </a:t>
            </a:r>
          </a:p>
        </p:txBody>
      </p:sp>
      <p:graphicFrame>
        <p:nvGraphicFramePr>
          <p:cNvPr id="145411" name="Object 3"/>
          <p:cNvGraphicFramePr>
            <a:graphicFrameLocks noChangeAspect="1"/>
          </p:cNvGraphicFramePr>
          <p:nvPr/>
        </p:nvGraphicFramePr>
        <p:xfrm>
          <a:off x="1120775" y="4175125"/>
          <a:ext cx="2678113" cy="1179513"/>
        </p:xfrm>
        <a:graphic>
          <a:graphicData uri="http://schemas.openxmlformats.org/presentationml/2006/ole">
            <p:oleObj spid="_x0000_s13314" name="Équation" r:id="rId3" imgW="952200" imgH="419040" progId="Equation.3">
              <p:embed/>
            </p:oleObj>
          </a:graphicData>
        </a:graphic>
      </p:graphicFrame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5351463" y="4422775"/>
          <a:ext cx="2774950" cy="1477963"/>
        </p:xfrm>
        <a:graphic>
          <a:graphicData uri="http://schemas.openxmlformats.org/presentationml/2006/ole">
            <p:oleObj spid="_x0000_s13315" name="Équation" r:id="rId4" imgW="787320" imgH="419040" progId="Equation.3">
              <p:embed/>
            </p:oleObj>
          </a:graphicData>
        </a:graphic>
      </p:graphicFrame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4470400" y="3573463"/>
            <a:ext cx="4325938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3200">
                <a:latin typeface="Tahoma" pitchFamily="34" charset="0"/>
              </a:rPr>
              <a:t>fréquence de coupure</a:t>
            </a:r>
          </a:p>
        </p:txBody>
      </p:sp>
      <p:sp>
        <p:nvSpPr>
          <p:cNvPr id="145414" name="Oval 6"/>
          <p:cNvSpPr>
            <a:spLocks noChangeArrowheads="1"/>
          </p:cNvSpPr>
          <p:nvPr/>
        </p:nvSpPr>
        <p:spPr bwMode="auto">
          <a:xfrm>
            <a:off x="2438400" y="2362200"/>
            <a:ext cx="1066800" cy="990600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15" name="AutoShape 7"/>
          <p:cNvSpPr>
            <a:spLocks noChangeAspect="1" noChangeArrowheads="1" noTextEdit="1"/>
          </p:cNvSpPr>
          <p:nvPr/>
        </p:nvSpPr>
        <p:spPr bwMode="auto">
          <a:xfrm>
            <a:off x="1828800" y="1752600"/>
            <a:ext cx="58674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54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4638" y="1204913"/>
            <a:ext cx="584835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3800"/>
              <a:t>Source de courant commandée par une source de tension</a:t>
            </a:r>
          </a:p>
        </p:txBody>
      </p:sp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25" y="1920877"/>
            <a:ext cx="4012183" cy="2788394"/>
          </a:xfrm>
          <a:prstGeom prst="rect">
            <a:avLst/>
          </a:prstGeom>
        </p:spPr>
      </p:pic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2463" y="1700213"/>
            <a:ext cx="2486025" cy="10525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467544" y="4797152"/>
            <a:ext cx="8424936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fr-CA" sz="2800" dirty="0"/>
              <a:t>Conversion V à </a:t>
            </a:r>
            <a:r>
              <a:rPr lang="fr-CA" sz="2800" dirty="0" smtClean="0"/>
              <a:t>I</a:t>
            </a:r>
          </a:p>
          <a:p>
            <a:pPr>
              <a:tabLst>
                <a:tab pos="533400" algn="l"/>
              </a:tabLst>
            </a:pPr>
            <a:r>
              <a:rPr lang="fr-CA" sz="2800" dirty="0"/>
              <a:t>	</a:t>
            </a:r>
            <a:r>
              <a:rPr lang="fr-CA" sz="2400" dirty="0" smtClean="0"/>
              <a:t>R</a:t>
            </a:r>
            <a:r>
              <a:rPr lang="fr-CA" sz="2400" baseline="-25000" dirty="0" smtClean="0"/>
              <a:t>L</a:t>
            </a:r>
            <a:r>
              <a:rPr lang="fr-CA" sz="2400" dirty="0" smtClean="0"/>
              <a:t> optionnel</a:t>
            </a:r>
          </a:p>
          <a:p>
            <a:pPr defTabSz="444500">
              <a:tabLst>
                <a:tab pos="533400" algn="l"/>
              </a:tabLst>
            </a:pPr>
            <a:r>
              <a:rPr lang="fr-CA" sz="2400" dirty="0"/>
              <a:t>	</a:t>
            </a:r>
            <a:r>
              <a:rPr lang="fr-CA" sz="2400" dirty="0" smtClean="0"/>
              <a:t>Valable dans les limites de capacité de l’ampli-op </a:t>
            </a:r>
            <a:endParaRPr lang="fr-CA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334963"/>
            <a:ext cx="8235950" cy="63182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fr-CA" sz="3800" dirty="0"/>
              <a:t>Conversion V à I : Voltmètre C.C.</a:t>
            </a:r>
            <a:r>
              <a:rPr lang="fr-CA" sz="3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1463" y="1250950"/>
            <a:ext cx="5481637" cy="4806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3800"/>
              <a:t>Source de tension commandée par une source de courant</a:t>
            </a: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539552" y="4653136"/>
            <a:ext cx="8280920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fr-CA" sz="2800" dirty="0"/>
              <a:t>Conversion I à </a:t>
            </a:r>
            <a:r>
              <a:rPr lang="fr-CA" sz="2800" dirty="0" smtClean="0"/>
              <a:t>V</a:t>
            </a:r>
          </a:p>
          <a:p>
            <a:r>
              <a:rPr lang="fr-CA" sz="2800" dirty="0" smtClean="0"/>
              <a:t>	Valable dans les limites de capacité de l’ampli-op </a:t>
            </a:r>
          </a:p>
          <a:p>
            <a:endParaRPr lang="fr-CA" sz="2800" dirty="0"/>
          </a:p>
        </p:txBody>
      </p:sp>
      <p:pic>
        <p:nvPicPr>
          <p:cNvPr id="1566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30375"/>
            <a:ext cx="3898776" cy="2717329"/>
          </a:xfrm>
          <a:prstGeom prst="rect">
            <a:avLst/>
          </a:prstGeom>
        </p:spPr>
      </p:pic>
      <p:pic>
        <p:nvPicPr>
          <p:cNvPr id="1566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8388" y="2082800"/>
            <a:ext cx="3236913" cy="719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914400" y="257274"/>
            <a:ext cx="7315200" cy="5794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Conclusion: </a:t>
            </a:r>
            <a:r>
              <a:rPr lang="en-US" sz="3200" dirty="0" err="1" smtClean="0">
                <a:latin typeface="Calibri" pitchFamily="34" charset="0"/>
              </a:rPr>
              <a:t>quatre</a:t>
            </a:r>
            <a:r>
              <a:rPr lang="en-US" sz="3200" dirty="0" smtClean="0">
                <a:latin typeface="Calibri" pitchFamily="34" charset="0"/>
              </a:rPr>
              <a:t> type </a:t>
            </a:r>
            <a:r>
              <a:rPr lang="en-US" sz="3200" dirty="0" err="1" smtClean="0">
                <a:latin typeface="Calibri" pitchFamily="34" charset="0"/>
              </a:rPr>
              <a:t>d’amplificateurs</a:t>
            </a:r>
            <a:endParaRPr lang="en-US" sz="3200" dirty="0">
              <a:latin typeface="Calibri" pitchFamily="34" charset="0"/>
            </a:endParaRPr>
          </a:p>
        </p:txBody>
      </p:sp>
      <p:graphicFrame>
        <p:nvGraphicFramePr>
          <p:cNvPr id="15653" name="Group 293"/>
          <p:cNvGraphicFramePr>
            <a:graphicFrameLocks noGrp="1"/>
          </p:cNvGraphicFramePr>
          <p:nvPr/>
        </p:nvGraphicFramePr>
        <p:xfrm>
          <a:off x="304800" y="980728"/>
          <a:ext cx="8610600" cy="526767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10200"/>
                <a:gridCol w="1600200"/>
                <a:gridCol w="1600200"/>
              </a:tblGrid>
              <a:tr h="878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Gain Symbol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Transfer Function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</a:tr>
              <a:tr h="1096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Voltage Amplifier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Voltage Controlled Voltage Source (VCVS)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en-US" sz="20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v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</a:t>
                      </a:r>
                      <a:r>
                        <a:rPr kumimoji="0" lang="en-US" sz="2000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</a:t>
                      </a:r>
                      <a:r>
                        <a:rPr kumimoji="0" lang="en-US" sz="2000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in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</a:tr>
              <a:tr h="1098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Current Amplifier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Current Controlled Current Source (ICIS)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en-US" sz="20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r>
                        <a:rPr kumimoji="0" lang="en-US" sz="2000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r>
                        <a:rPr kumimoji="0" lang="en-US" sz="2000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in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</a:tr>
              <a:tr h="1096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Transconductance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Amplifier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Voltage Controlled Current Source (VCIS)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20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siemens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r>
                        <a:rPr kumimoji="0" lang="en-US" sz="2000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</a:t>
                      </a:r>
                      <a:r>
                        <a:rPr kumimoji="0" lang="en-US" sz="2000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in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</a:tr>
              <a:tr h="1096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Transresistance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Amplifier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Current Controlled Voltage Source (ICVS)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</a:t>
                      </a:r>
                      <a:r>
                        <a:rPr kumimoji="0" lang="en-US" sz="2000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endParaRPr kumimoji="0" lang="en-US" sz="2000" u="none" strike="noStrike" cap="none" normalizeH="0" baseline="-2500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(ohms)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</a:t>
                      </a:r>
                      <a:r>
                        <a:rPr kumimoji="0" lang="en-US" sz="2000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r>
                        <a:rPr kumimoji="0" lang="en-US" sz="2000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in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914400" y="555987"/>
            <a:ext cx="731520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b="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Produit</a:t>
            </a:r>
            <a:r>
              <a:rPr lang="en-US" sz="4400" b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> Gain-</a:t>
            </a:r>
            <a:r>
              <a:rPr lang="en-US" sz="4400" b="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Bande</a:t>
            </a:r>
            <a:r>
              <a:rPr lang="en-US" sz="4400" dirty="0" smtClean="0">
                <a:latin typeface="Calibri" pitchFamily="34" charset="0"/>
              </a:rPr>
              <a:t>-</a:t>
            </a:r>
            <a:r>
              <a:rPr lang="en-US" sz="4400" b="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passante</a:t>
            </a:r>
            <a:endParaRPr lang="en-US" sz="4400" b="0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230" name="Text Box 62"/>
          <p:cNvSpPr txBox="1">
            <a:spLocks noChangeArrowheads="1"/>
          </p:cNvSpPr>
          <p:nvPr/>
        </p:nvSpPr>
        <p:spPr bwMode="auto">
          <a:xfrm>
            <a:off x="827584" y="1412776"/>
            <a:ext cx="7696200" cy="4585871"/>
          </a:xfrm>
          <a:prstGeom prst="rect">
            <a:avLst/>
          </a:prstGeom>
          <a:noFill/>
          <a:ln w="38100">
            <a:noFill/>
            <a:miter lim="800000"/>
            <a:headEnd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fr-CA" sz="2800" b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>GBW = </a:t>
            </a:r>
            <a:r>
              <a:rPr lang="fr-CA" sz="2800" b="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AxBP</a:t>
            </a:r>
            <a:endParaRPr lang="fr-CA" sz="2800" b="0" dirty="0" smtClean="0">
              <a:solidFill>
                <a:schemeClr val="tx1"/>
              </a:solidFill>
              <a:effectLst/>
              <a:latin typeface="Calibri" pitchFamily="34" charset="0"/>
            </a:endParaRPr>
          </a:p>
          <a:p>
            <a:endParaRPr lang="fr-CA" sz="2400" b="0" dirty="0" smtClean="0">
              <a:solidFill>
                <a:schemeClr val="tx1"/>
              </a:solidFill>
              <a:effectLst/>
              <a:latin typeface="Calibri" pitchFamily="34" charset="0"/>
            </a:endParaRPr>
          </a:p>
          <a:p>
            <a:endParaRPr lang="fr-CA" sz="2400" dirty="0" smtClean="0">
              <a:latin typeface="Calibri" pitchFamily="34" charset="0"/>
            </a:endParaRPr>
          </a:p>
          <a:p>
            <a:r>
              <a:rPr lang="fr-CA" sz="2400" b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>Dans tous les ampli-</a:t>
            </a:r>
            <a:r>
              <a:rPr lang="fr-CA" sz="2400" b="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ops</a:t>
            </a:r>
            <a:r>
              <a:rPr lang="fr-CA" sz="2400" b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>, the gain A commence á baisser dés une fréquences d’opération très basse en CA (~10 Hz) et </a:t>
            </a:r>
            <a:r>
              <a:rPr lang="fr-CA" sz="2400" dirty="0" smtClean="0">
                <a:latin typeface="Calibri" pitchFamily="34" charset="0"/>
              </a:rPr>
              <a:t>on a alors un comportement de filtre passe-bas</a:t>
            </a:r>
          </a:p>
          <a:p>
            <a:r>
              <a:rPr lang="fr-CA" sz="2400" b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>Le produit gain-bande passante permet de savoir le gain que l’on peut espérer pour une bande passante donnée</a:t>
            </a:r>
          </a:p>
          <a:p>
            <a:endParaRPr lang="fr-CA" sz="2400" b="0" dirty="0" smtClean="0"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algn="l"/>
            <a:r>
              <a:rPr lang="fr-CA" sz="2400" b="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Example</a:t>
            </a:r>
            <a:r>
              <a:rPr lang="fr-CA" sz="2400" b="0" dirty="0" smtClean="0">
                <a:solidFill>
                  <a:schemeClr val="tx1"/>
                </a:solidFill>
                <a:effectLst/>
                <a:latin typeface="Calibri" pitchFamily="34" charset="0"/>
              </a:rPr>
              <a:t>:  Pour le LM741, le produit GBW est typiquement de l’ordre de 1 MHZ. Par conséquence un gain of 100 correspond à une bande passante de 10 kHz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914400" y="257274"/>
            <a:ext cx="731520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dirty="0" err="1" smtClean="0">
                <a:effectLst/>
                <a:latin typeface="Calibri" pitchFamily="34" charset="0"/>
              </a:rPr>
              <a:t>Quelques</a:t>
            </a:r>
            <a:r>
              <a:rPr lang="en-US" sz="4400" dirty="0" smtClean="0">
                <a:effectLst/>
                <a:latin typeface="Calibri" pitchFamily="34" charset="0"/>
              </a:rPr>
              <a:t> </a:t>
            </a:r>
            <a:r>
              <a:rPr lang="en-US" sz="4400" dirty="0" err="1" smtClean="0">
                <a:effectLst/>
                <a:latin typeface="Calibri" pitchFamily="34" charset="0"/>
              </a:rPr>
              <a:t>ampli</a:t>
            </a:r>
            <a:r>
              <a:rPr lang="en-US" sz="4400" dirty="0" smtClean="0">
                <a:latin typeface="Calibri" pitchFamily="34" charset="0"/>
              </a:rPr>
              <a:t>-ops</a:t>
            </a:r>
            <a:endParaRPr lang="en-US" sz="4400" dirty="0">
              <a:effectLst/>
              <a:latin typeface="Calibri" pitchFamily="34" charset="0"/>
            </a:endParaRPr>
          </a:p>
        </p:txBody>
      </p:sp>
      <p:graphicFrame>
        <p:nvGraphicFramePr>
          <p:cNvPr id="35020" name="Group 204"/>
          <p:cNvGraphicFramePr>
            <a:graphicFrameLocks noGrp="1"/>
          </p:cNvGraphicFramePr>
          <p:nvPr/>
        </p:nvGraphicFramePr>
        <p:xfrm>
          <a:off x="281880" y="1581125"/>
          <a:ext cx="8610600" cy="36480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35100"/>
                <a:gridCol w="1435100"/>
                <a:gridCol w="1435100"/>
                <a:gridCol w="1435100"/>
                <a:gridCol w="1435100"/>
                <a:gridCol w="1435100"/>
              </a:tblGrid>
              <a:tr h="730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Device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LM741C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LF351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OP-07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LH0003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AD549K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Technology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BJT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BiFET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BJT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Hybrid BJT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BiFET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en-US" sz="20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OL(</a:t>
                      </a:r>
                      <a:r>
                        <a:rPr kumimoji="0" lang="en-US" sz="2000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typ</a:t>
                      </a:r>
                      <a:r>
                        <a:rPr kumimoji="0" lang="en-US" sz="20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 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 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400 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 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 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</a:t>
                      </a:r>
                      <a:r>
                        <a:rPr kumimoji="0" lang="en-US" sz="2000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in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M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Math A" pitchFamily="18" charset="2"/>
                        </a:rPr>
                        <a:t>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Math A" pitchFamily="18" charset="2"/>
                        </a:rPr>
                        <a:t>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 M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Math A" pitchFamily="18" charset="2"/>
                        </a:rPr>
                        <a:t>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 k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Math A" pitchFamily="18" charset="2"/>
                        </a:rPr>
                        <a:t>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13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Math A" pitchFamily="18" charset="2"/>
                        </a:rPr>
                        <a:t></a:t>
                      </a:r>
                      <a:r>
                        <a:rPr kumimoji="0" 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|| 1 pF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/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</a:t>
                      </a:r>
                      <a:r>
                        <a:rPr kumimoji="0" lang="en-US" sz="20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Math A" pitchFamily="18" charset="2"/>
                        </a:rPr>
                        <a:t>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Math A" pitchFamily="18" charset="2"/>
                        </a:rPr>
                        <a:t>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Math A" pitchFamily="18" charset="2"/>
                        </a:rPr>
                        <a:t>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Math A" pitchFamily="18" charset="2"/>
                        </a:rPr>
                        <a:t>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~100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Math A" pitchFamily="18" charset="2"/>
                        </a:rPr>
                        <a:t>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14400" y="1484784"/>
            <a:ext cx="7764463" cy="5040560"/>
          </a:xfrm>
        </p:spPr>
        <p:txBody>
          <a:bodyPr>
            <a:normAutofit/>
          </a:bodyPr>
          <a:lstStyle/>
          <a:p>
            <a:r>
              <a:rPr lang="fr-CA" sz="2800" b="1" dirty="0" smtClean="0"/>
              <a:t>Le nom vient de configurations possibles</a:t>
            </a:r>
            <a:endParaRPr lang="fr-CA" sz="2800" b="1" dirty="0"/>
          </a:p>
          <a:p>
            <a:pPr lvl="1"/>
            <a:r>
              <a:rPr lang="fr-CA" sz="2400" dirty="0" smtClean="0"/>
              <a:t>Amplificateur inverseur de phase</a:t>
            </a:r>
          </a:p>
          <a:p>
            <a:pPr lvl="1"/>
            <a:r>
              <a:rPr lang="fr-CA" sz="2400" dirty="0" smtClean="0"/>
              <a:t>Amplificateur non inverseur de phase, </a:t>
            </a:r>
            <a:r>
              <a:rPr lang="fr-CA" sz="2400" dirty="0"/>
              <a:t>suiveur,</a:t>
            </a:r>
          </a:p>
          <a:p>
            <a:pPr lvl="1"/>
            <a:r>
              <a:rPr lang="fr-CA" sz="2400" dirty="0" smtClean="0"/>
              <a:t>Additionneur</a:t>
            </a:r>
            <a:endParaRPr lang="fr-CA" sz="2400" dirty="0"/>
          </a:p>
          <a:p>
            <a:pPr lvl="1"/>
            <a:r>
              <a:rPr lang="fr-CA" sz="2400" dirty="0"/>
              <a:t>Soustracteur</a:t>
            </a:r>
          </a:p>
          <a:p>
            <a:pPr lvl="1"/>
            <a:r>
              <a:rPr lang="fr-CA" sz="2400" dirty="0"/>
              <a:t>Ampli. Différentiel</a:t>
            </a:r>
          </a:p>
          <a:p>
            <a:pPr lvl="1"/>
            <a:r>
              <a:rPr lang="fr-CA" sz="2400" dirty="0"/>
              <a:t>Ampli d’instrumentation</a:t>
            </a:r>
          </a:p>
          <a:p>
            <a:pPr lvl="1"/>
            <a:r>
              <a:rPr lang="fr-CA" sz="2400" dirty="0"/>
              <a:t>Intégrateur idéal et pratique, </a:t>
            </a:r>
          </a:p>
          <a:p>
            <a:pPr lvl="1"/>
            <a:r>
              <a:rPr lang="fr-CA" sz="2400" dirty="0"/>
              <a:t>Dérivateur idéal et pratique</a:t>
            </a:r>
            <a:endParaRPr lang="fr-CA" dirty="0"/>
          </a:p>
          <a:p>
            <a:pPr lvl="1"/>
            <a:r>
              <a:rPr lang="fr-CA" sz="2400" dirty="0"/>
              <a:t>Variantes du circuit inverseur</a:t>
            </a:r>
          </a:p>
          <a:p>
            <a:pPr lvl="2"/>
            <a:r>
              <a:rPr lang="fr-CA" dirty="0"/>
              <a:t>Conversions V-V, V-I, </a:t>
            </a:r>
            <a:r>
              <a:rPr lang="fr-CA" dirty="0" smtClean="0"/>
              <a:t>I-V</a:t>
            </a:r>
            <a:endParaRPr lang="fr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Amplificateur opérationnel</a:t>
            </a:r>
            <a:endParaRPr lang="en-US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772817"/>
            <a:ext cx="4800600" cy="13180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dirty="0" smtClean="0"/>
              <a:t>La fonction de base est d’amplifier</a:t>
            </a:r>
            <a:endParaRPr lang="fr-FR" dirty="0"/>
          </a:p>
        </p:txBody>
      </p:sp>
      <p:graphicFrame>
        <p:nvGraphicFramePr>
          <p:cNvPr id="131076" name="Object 4"/>
          <p:cNvGraphicFramePr>
            <a:graphicFrameLocks noChangeAspect="1"/>
          </p:cNvGraphicFramePr>
          <p:nvPr/>
        </p:nvGraphicFramePr>
        <p:xfrm>
          <a:off x="5073650" y="1462088"/>
          <a:ext cx="3352800" cy="1750888"/>
        </p:xfrm>
        <a:graphic>
          <a:graphicData uri="http://schemas.openxmlformats.org/presentationml/2006/ole">
            <p:oleObj spid="_x0000_s2050" name="Document" r:id="rId3" imgW="2428920" imgH="1092960" progId="Word.Document.8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537200" y="3619500"/>
            <a:ext cx="3352800" cy="2365375"/>
            <a:chOff x="3168" y="2544"/>
            <a:chExt cx="2112" cy="1490"/>
          </a:xfrm>
        </p:grpSpPr>
        <p:graphicFrame>
          <p:nvGraphicFramePr>
            <p:cNvPr id="131078" name="Object 6"/>
            <p:cNvGraphicFramePr>
              <a:graphicFrameLocks noChangeAspect="1"/>
            </p:cNvGraphicFramePr>
            <p:nvPr/>
          </p:nvGraphicFramePr>
          <p:xfrm>
            <a:off x="3168" y="2544"/>
            <a:ext cx="2112" cy="1358"/>
          </p:xfrm>
          <a:graphic>
            <a:graphicData uri="http://schemas.openxmlformats.org/presentationml/2006/ole">
              <p:oleObj spid="_x0000_s2053" name="Document" r:id="rId4" imgW="2489760" imgH="1600200" progId="Word.Document.8">
                <p:embed/>
              </p:oleObj>
            </a:graphicData>
          </a:graphic>
        </p:graphicFrame>
        <p:sp>
          <p:nvSpPr>
            <p:cNvPr id="131079" name="Text Box 7"/>
            <p:cNvSpPr txBox="1">
              <a:spLocks noChangeArrowheads="1"/>
            </p:cNvSpPr>
            <p:nvPr/>
          </p:nvSpPr>
          <p:spPr bwMode="auto">
            <a:xfrm>
              <a:off x="3600" y="3744"/>
              <a:ext cx="76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sz="2400">
                  <a:latin typeface="Tahoma" pitchFamily="34" charset="0"/>
                </a:rPr>
                <a:t>modèle</a:t>
              </a:r>
              <a:r>
                <a:rPr lang="fr-FR" sz="3200">
                  <a:latin typeface="Tahoma" pitchFamily="34" charset="0"/>
                </a:rPr>
                <a:t> </a:t>
              </a:r>
            </a:p>
          </p:txBody>
        </p:sp>
      </p:grp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6781800" y="3124200"/>
            <a:ext cx="2362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400">
                <a:latin typeface="Tahoma" pitchFamily="34" charset="0"/>
              </a:rPr>
              <a:t>symbole</a:t>
            </a:r>
            <a:endParaRPr lang="fr-FR" sz="3200">
              <a:latin typeface="Tahoma" pitchFamily="34" charset="0"/>
            </a:endParaRPr>
          </a:p>
        </p:txBody>
      </p:sp>
      <p:graphicFrame>
        <p:nvGraphicFramePr>
          <p:cNvPr id="131081" name="Object 9"/>
          <p:cNvGraphicFramePr>
            <a:graphicFrameLocks noChangeAspect="1"/>
          </p:cNvGraphicFramePr>
          <p:nvPr/>
        </p:nvGraphicFramePr>
        <p:xfrm>
          <a:off x="698500" y="3032126"/>
          <a:ext cx="3297436" cy="782516"/>
        </p:xfrm>
        <a:graphic>
          <a:graphicData uri="http://schemas.openxmlformats.org/presentationml/2006/ole">
            <p:oleObj spid="_x0000_s2051" name="Equation" r:id="rId5" imgW="965160" imgH="228600" progId="Equation.3">
              <p:embed/>
            </p:oleObj>
          </a:graphicData>
        </a:graphic>
      </p:graphicFrame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261938" y="4075113"/>
            <a:ext cx="5207000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fr-FR" sz="2100" dirty="0" err="1"/>
              <a:t>Z</a:t>
            </a:r>
            <a:r>
              <a:rPr lang="fr-FR" sz="2100" baseline="-25000" dirty="0" err="1"/>
              <a:t>in</a:t>
            </a:r>
            <a:r>
              <a:rPr lang="fr-FR" sz="2100" dirty="0"/>
              <a:t> grand, </a:t>
            </a:r>
            <a:r>
              <a:rPr lang="fr-FR" sz="2100" dirty="0" err="1"/>
              <a:t>Z</a:t>
            </a:r>
            <a:r>
              <a:rPr lang="fr-FR" sz="2100" baseline="-25000" dirty="0" err="1"/>
              <a:t>out</a:t>
            </a:r>
            <a:r>
              <a:rPr lang="fr-FR" sz="2100" dirty="0"/>
              <a:t> faible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fr-FR" sz="2100" dirty="0" smtClean="0"/>
              <a:t>Gain DC très </a:t>
            </a:r>
            <a:r>
              <a:rPr lang="fr-FR" sz="2100" dirty="0"/>
              <a:t>grand : 20,000 et +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fr-FR" sz="2100" dirty="0"/>
              <a:t>v</a:t>
            </a:r>
            <a:r>
              <a:rPr lang="fr-FR" sz="2100" baseline="-25000" dirty="0"/>
              <a:t>o</a:t>
            </a:r>
            <a:r>
              <a:rPr lang="fr-FR" sz="2100" dirty="0"/>
              <a:t> limité en grandeur par les tensions d’alimentation</a:t>
            </a: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fr-FR" sz="2100" dirty="0"/>
              <a:t>	+V</a:t>
            </a:r>
            <a:r>
              <a:rPr lang="fr-FR" sz="2100" baseline="-9000" dirty="0"/>
              <a:t>CC  </a:t>
            </a:r>
            <a:r>
              <a:rPr lang="fr-FR" sz="2100" dirty="0"/>
              <a:t>&gt; v</a:t>
            </a:r>
            <a:r>
              <a:rPr lang="fr-FR" sz="2100" baseline="-25000" dirty="0"/>
              <a:t>o</a:t>
            </a:r>
            <a:r>
              <a:rPr lang="fr-FR" sz="2100" dirty="0"/>
              <a:t> &gt; –V</a:t>
            </a:r>
            <a:r>
              <a:rPr lang="fr-FR" sz="2100" baseline="-9000" dirty="0"/>
              <a:t>EE</a:t>
            </a:r>
            <a:r>
              <a:rPr lang="fr-FR" sz="2100" dirty="0"/>
              <a:t>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Symbole</a:t>
            </a:r>
            <a:r>
              <a:rPr lang="en-CA" dirty="0" smtClean="0"/>
              <a:t> et </a:t>
            </a:r>
            <a:r>
              <a:rPr lang="en-CA" dirty="0" err="1" smtClean="0"/>
              <a:t>fonctionnement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24128" y="4427820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 err="1" smtClean="0"/>
              <a:t>Z</a:t>
            </a:r>
            <a:r>
              <a:rPr lang="en-CA" baseline="-25000" dirty="0" err="1" smtClean="0"/>
              <a:t>in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740352" y="3563724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 err="1" smtClean="0"/>
              <a:t>Z</a:t>
            </a:r>
            <a:r>
              <a:rPr lang="en-CA" baseline="-25000" dirty="0" err="1" smtClean="0"/>
              <a:t>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Relation entre </a:t>
            </a:r>
            <a:r>
              <a:rPr lang="en-CA" dirty="0" err="1" smtClean="0"/>
              <a:t>symbole</a:t>
            </a:r>
            <a:r>
              <a:rPr lang="en-CA" dirty="0" smtClean="0"/>
              <a:t> et </a:t>
            </a:r>
            <a:r>
              <a:rPr lang="en-CA" dirty="0" err="1" smtClean="0"/>
              <a:t>boîtier</a:t>
            </a:r>
            <a:endParaRPr lang="en-US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187624" y="2348880"/>
          <a:ext cx="3352800" cy="1751012"/>
        </p:xfrm>
        <a:graphic>
          <a:graphicData uri="http://schemas.openxmlformats.org/presentationml/2006/ole">
            <p:oleObj spid="_x0000_s44034" name="Document" r:id="rId3" imgW="2428920" imgH="1092960" progId="Word.Document.8">
              <p:embed/>
            </p:oleObj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132856"/>
            <a:ext cx="31242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629221"/>
            <a:ext cx="4398962" cy="1655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 dirty="0"/>
              <a:t>Impédance d’entrée </a:t>
            </a:r>
            <a:r>
              <a:rPr lang="fr-FR" sz="2400" dirty="0" err="1"/>
              <a:t>Z</a:t>
            </a:r>
            <a:r>
              <a:rPr lang="fr-FR" sz="2400" baseline="-10000" dirty="0" err="1" smtClean="0"/>
              <a:t>in</a:t>
            </a:r>
            <a:r>
              <a:rPr lang="fr-FR" sz="2400" dirty="0" smtClean="0"/>
              <a:t> </a:t>
            </a:r>
            <a:r>
              <a:rPr lang="fr-FR" sz="2400" dirty="0"/>
              <a:t>= </a:t>
            </a:r>
            <a:r>
              <a:rPr lang="fr-FR" sz="2400" dirty="0">
                <a:latin typeface="Symbol" pitchFamily="18" charset="2"/>
                <a:sym typeface="Symbol" pitchFamily="18" charset="2"/>
              </a:rPr>
              <a:t></a:t>
            </a:r>
            <a:endParaRPr lang="fr-FR" sz="2400" dirty="0">
              <a:sym typeface="WP MathA" pitchFamily="2" charset="2"/>
            </a:endParaRPr>
          </a:p>
          <a:p>
            <a:pPr>
              <a:lnSpc>
                <a:spcPct val="90000"/>
              </a:lnSpc>
            </a:pPr>
            <a:r>
              <a:rPr lang="fr-FR" sz="2400" dirty="0">
                <a:sym typeface="WP MathA" pitchFamily="2" charset="2"/>
              </a:rPr>
              <a:t>Impédance de sortie </a:t>
            </a:r>
            <a:r>
              <a:rPr lang="fr-FR" sz="2400" dirty="0" err="1" smtClean="0">
                <a:sym typeface="WP MathA" pitchFamily="2" charset="2"/>
              </a:rPr>
              <a:t>Z</a:t>
            </a:r>
            <a:r>
              <a:rPr lang="fr-FR" sz="2400" baseline="-10000" dirty="0" err="1" smtClean="0">
                <a:sym typeface="WP MathA" pitchFamily="2" charset="2"/>
              </a:rPr>
              <a:t>s</a:t>
            </a:r>
            <a:r>
              <a:rPr lang="fr-FR" sz="2400" dirty="0" smtClean="0">
                <a:sym typeface="WP MathA" pitchFamily="2" charset="2"/>
              </a:rPr>
              <a:t> </a:t>
            </a:r>
            <a:r>
              <a:rPr lang="fr-FR" sz="2400" dirty="0">
                <a:sym typeface="WP MathA" pitchFamily="2" charset="2"/>
              </a:rPr>
              <a:t>= 0</a:t>
            </a:r>
          </a:p>
          <a:p>
            <a:pPr>
              <a:lnSpc>
                <a:spcPct val="90000"/>
              </a:lnSpc>
            </a:pPr>
            <a:r>
              <a:rPr lang="fr-FR" sz="2400" dirty="0">
                <a:sym typeface="WP MathA" pitchFamily="2" charset="2"/>
              </a:rPr>
              <a:t>Gain en tension A = </a:t>
            </a:r>
            <a:r>
              <a:rPr lang="fr-FR" sz="2400" dirty="0">
                <a:latin typeface="Symbol" pitchFamily="18" charset="2"/>
                <a:sym typeface="Symbol" pitchFamily="18" charset="2"/>
              </a:rPr>
              <a:t></a:t>
            </a:r>
            <a:endParaRPr lang="fr-FR" sz="2400" dirty="0">
              <a:sym typeface="WP MathA" pitchFamily="2" charset="2"/>
            </a:endParaRPr>
          </a:p>
          <a:p>
            <a:pPr>
              <a:lnSpc>
                <a:spcPct val="90000"/>
              </a:lnSpc>
            </a:pPr>
            <a:r>
              <a:rPr lang="fr-FR" sz="2400" dirty="0">
                <a:sym typeface="WP MathA" pitchFamily="2" charset="2"/>
              </a:rPr>
              <a:t>bande passante </a:t>
            </a:r>
            <a:r>
              <a:rPr lang="fr-FR" sz="2400" dirty="0" smtClean="0"/>
              <a:t>= </a:t>
            </a:r>
            <a:r>
              <a:rPr lang="fr-FR" sz="2400" dirty="0" smtClean="0">
                <a:latin typeface="Symbol" pitchFamily="18" charset="2"/>
                <a:sym typeface="Symbol" pitchFamily="18" charset="2"/>
              </a:rPr>
              <a:t></a:t>
            </a:r>
            <a:endParaRPr lang="fr-FR" sz="2600" dirty="0">
              <a:sym typeface="WP MathA" pitchFamily="2" charset="2"/>
            </a:endParaRP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4092574" y="3554413"/>
            <a:ext cx="4799906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fr-FR" sz="3000" dirty="0">
                <a:solidFill>
                  <a:schemeClr val="accent1"/>
                </a:solidFill>
                <a:sym typeface="WP MathA" pitchFamily="2" charset="2"/>
              </a:rPr>
              <a:t>	Règles de conception et d’analyse :</a:t>
            </a:r>
            <a:endParaRPr lang="fr-FR" sz="3000" dirty="0">
              <a:sym typeface="WP MathA" pitchFamily="2" charset="2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fr-FR" sz="2400" dirty="0">
                <a:sym typeface="WP MathA" pitchFamily="2" charset="2"/>
              </a:rPr>
              <a:t>v</a:t>
            </a:r>
            <a:r>
              <a:rPr lang="fr-FR" sz="2400" baseline="-25000" dirty="0">
                <a:sym typeface="WP MathA" pitchFamily="2" charset="2"/>
              </a:rPr>
              <a:t>1</a:t>
            </a:r>
            <a:r>
              <a:rPr lang="fr-FR" sz="2400" dirty="0">
                <a:sym typeface="WP MathA" pitchFamily="2" charset="2"/>
              </a:rPr>
              <a:t> </a:t>
            </a:r>
            <a:r>
              <a:rPr lang="fr-FR" sz="2400" dirty="0" smtClean="0">
                <a:sym typeface="WP MathA" pitchFamily="2" charset="2"/>
              </a:rPr>
              <a:t>- v</a:t>
            </a:r>
            <a:r>
              <a:rPr lang="fr-FR" sz="2400" baseline="-25000" dirty="0" smtClean="0">
                <a:sym typeface="WP MathA" pitchFamily="2" charset="2"/>
              </a:rPr>
              <a:t>2 </a:t>
            </a:r>
            <a:r>
              <a:rPr lang="fr-FR" sz="2400" dirty="0" smtClean="0">
                <a:sym typeface="WP MathA" pitchFamily="2" charset="2"/>
              </a:rPr>
              <a:t>=0</a:t>
            </a:r>
            <a:r>
              <a:rPr lang="fr-FR" sz="2400" baseline="-25000" dirty="0" smtClean="0">
                <a:sym typeface="WP MathA" pitchFamily="2" charset="2"/>
              </a:rPr>
              <a:t> </a:t>
            </a:r>
            <a:r>
              <a:rPr lang="fr-FR" sz="2400" dirty="0" smtClean="0">
                <a:sym typeface="WP MathA" pitchFamily="2" charset="2"/>
              </a:rPr>
              <a:t> à cause de A infini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fr-FR" sz="2600" dirty="0" smtClean="0">
                <a:sym typeface="WP MathA" pitchFamily="2" charset="2"/>
              </a:rPr>
              <a:t>i</a:t>
            </a:r>
            <a:r>
              <a:rPr lang="fr-FR" sz="2600" baseline="-25000" dirty="0">
                <a:sym typeface="WP MathA" pitchFamily="2" charset="2"/>
              </a:rPr>
              <a:t>+</a:t>
            </a:r>
            <a:r>
              <a:rPr lang="fr-FR" sz="2600" dirty="0" smtClean="0">
                <a:sym typeface="WP MathA" pitchFamily="2" charset="2"/>
              </a:rPr>
              <a:t> ~ i</a:t>
            </a:r>
            <a:r>
              <a:rPr lang="fr-FR" sz="2600" baseline="-25000" dirty="0" smtClean="0">
                <a:sym typeface="WP MathA" pitchFamily="2" charset="2"/>
              </a:rPr>
              <a:t>-</a:t>
            </a:r>
            <a:r>
              <a:rPr lang="fr-FR" sz="2600" dirty="0" smtClean="0">
                <a:sym typeface="WP MathA" pitchFamily="2" charset="2"/>
              </a:rPr>
              <a:t> = 0</a:t>
            </a:r>
            <a:r>
              <a:rPr lang="fr-FR" sz="2800" dirty="0" smtClean="0">
                <a:sym typeface="WP MathA" pitchFamily="2" charset="2"/>
              </a:rPr>
              <a:t> à cause de Z</a:t>
            </a:r>
            <a:r>
              <a:rPr lang="fr-FR" sz="2800" baseline="-25000" dirty="0" smtClean="0">
                <a:sym typeface="WP MathA" pitchFamily="2" charset="2"/>
              </a:rPr>
              <a:t>i</a:t>
            </a:r>
            <a:r>
              <a:rPr lang="fr-FR" sz="2800" dirty="0" smtClean="0">
                <a:sym typeface="WP MathA" pitchFamily="2" charset="2"/>
              </a:rPr>
              <a:t> infini</a:t>
            </a:r>
            <a:endParaRPr lang="fr-FR" sz="2600" dirty="0" smtClean="0">
              <a:sym typeface="WP MathA" pitchFamily="2" charset="2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fr-FR" sz="2600" dirty="0" smtClean="0">
                <a:sym typeface="WP MathA" pitchFamily="2" charset="2"/>
              </a:rPr>
              <a:t>A(v</a:t>
            </a:r>
            <a:r>
              <a:rPr lang="fr-FR" sz="2600" baseline="-25000" dirty="0" smtClean="0">
                <a:sym typeface="WP MathA" pitchFamily="2" charset="2"/>
              </a:rPr>
              <a:t>1</a:t>
            </a:r>
            <a:r>
              <a:rPr lang="fr-FR" sz="2600" dirty="0" smtClean="0">
                <a:sym typeface="WP MathA" pitchFamily="2" charset="2"/>
              </a:rPr>
              <a:t>-v</a:t>
            </a:r>
            <a:r>
              <a:rPr lang="fr-FR" sz="2600" baseline="-25000" dirty="0" smtClean="0">
                <a:sym typeface="WP MathA" pitchFamily="2" charset="2"/>
              </a:rPr>
              <a:t>2</a:t>
            </a:r>
            <a:r>
              <a:rPr lang="fr-FR" sz="2600" dirty="0" smtClean="0">
                <a:sym typeface="WP MathA" pitchFamily="2" charset="2"/>
              </a:rPr>
              <a:t>) fini</a:t>
            </a:r>
            <a:endParaRPr lang="fr-FR" sz="2600" dirty="0">
              <a:sym typeface="WP MathA" pitchFamily="2" charset="2"/>
            </a:endParaRPr>
          </a:p>
        </p:txBody>
      </p:sp>
      <p:sp>
        <p:nvSpPr>
          <p:cNvPr id="8" name="Title 1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Modèle de l’ampli OP idéal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Modèle</a:t>
            </a:r>
            <a:r>
              <a:rPr lang="en-CA" dirty="0" smtClean="0"/>
              <a:t> </a:t>
            </a:r>
            <a:r>
              <a:rPr lang="en-CA" dirty="0" err="1" smtClean="0"/>
              <a:t>idéal</a:t>
            </a:r>
            <a:endParaRPr lang="en-US" dirty="0"/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571128" y="3619500"/>
            <a:ext cx="3352800" cy="2365375"/>
            <a:chOff x="3168" y="2544"/>
            <a:chExt cx="2112" cy="1490"/>
          </a:xfrm>
        </p:grpSpPr>
        <p:graphicFrame>
          <p:nvGraphicFramePr>
            <p:cNvPr id="11" name="Object 6"/>
            <p:cNvGraphicFramePr>
              <a:graphicFrameLocks noChangeAspect="1"/>
            </p:cNvGraphicFramePr>
            <p:nvPr/>
          </p:nvGraphicFramePr>
          <p:xfrm>
            <a:off x="3168" y="2544"/>
            <a:ext cx="2112" cy="1358"/>
          </p:xfrm>
          <a:graphic>
            <a:graphicData uri="http://schemas.openxmlformats.org/presentationml/2006/ole">
              <p:oleObj spid="_x0000_s3075" name="Document" r:id="rId3" imgW="2489760" imgH="1600200" progId="Word.Document.8">
                <p:embed/>
              </p:oleObj>
            </a:graphicData>
          </a:graphic>
        </p:graphicFrame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3600" y="3744"/>
              <a:ext cx="76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sz="2400">
                  <a:latin typeface="Tahoma" pitchFamily="34" charset="0"/>
                </a:rPr>
                <a:t>modèle</a:t>
              </a:r>
              <a:r>
                <a:rPr lang="fr-FR" sz="3200">
                  <a:latin typeface="Tahoma" pitchFamily="34" charset="0"/>
                </a:rPr>
                <a:t> 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8056" y="4427820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 err="1" smtClean="0"/>
              <a:t>Z</a:t>
            </a:r>
            <a:r>
              <a:rPr lang="en-CA" baseline="-25000" dirty="0" err="1" smtClean="0"/>
              <a:t>in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74280" y="3563724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 err="1" smtClean="0"/>
              <a:t>Z</a:t>
            </a:r>
            <a:r>
              <a:rPr lang="en-CA" baseline="-25000" dirty="0" err="1" smtClean="0"/>
              <a:t>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322263"/>
            <a:ext cx="7997825" cy="749300"/>
          </a:xfrm>
        </p:spPr>
        <p:txBody>
          <a:bodyPr>
            <a:noAutofit/>
          </a:bodyPr>
          <a:lstStyle/>
          <a:p>
            <a:r>
              <a:rPr lang="fr-FR" dirty="0" smtClean="0"/>
              <a:t>Ampli </a:t>
            </a:r>
            <a:r>
              <a:rPr lang="fr-FR" dirty="0"/>
              <a:t>inverseur</a:t>
            </a:r>
          </a:p>
        </p:txBody>
      </p:sp>
      <p:graphicFrame>
        <p:nvGraphicFramePr>
          <p:cNvPr id="147459" name="Object 3"/>
          <p:cNvGraphicFramePr>
            <a:graphicFrameLocks noChangeAspect="1"/>
          </p:cNvGraphicFramePr>
          <p:nvPr/>
        </p:nvGraphicFramePr>
        <p:xfrm>
          <a:off x="471488" y="1281113"/>
          <a:ext cx="4419600" cy="2507927"/>
        </p:xfrm>
        <a:graphic>
          <a:graphicData uri="http://schemas.openxmlformats.org/presentationml/2006/ole">
            <p:oleObj spid="_x0000_s4099" name="Document" r:id="rId3" imgW="2713320" imgH="1308240" progId="Word.Document.8">
              <p:embed/>
            </p:oleObj>
          </a:graphicData>
        </a:graphic>
      </p:graphicFrame>
      <p:graphicFrame>
        <p:nvGraphicFramePr>
          <p:cNvPr id="147465" name="Object 9"/>
          <p:cNvGraphicFramePr>
            <a:graphicFrameLocks noChangeAspect="1"/>
          </p:cNvGraphicFramePr>
          <p:nvPr/>
        </p:nvGraphicFramePr>
        <p:xfrm>
          <a:off x="5211763" y="1790700"/>
          <a:ext cx="2762250" cy="1260475"/>
        </p:xfrm>
        <a:graphic>
          <a:graphicData uri="http://schemas.openxmlformats.org/presentationml/2006/ole">
            <p:oleObj spid="_x0000_s4098" name="Equation" r:id="rId4" imgW="1028520" imgH="469800" progId="Equation.COEE2">
              <p:embed/>
            </p:oleObj>
          </a:graphicData>
        </a:graphic>
      </p:graphicFrame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788024" y="3140968"/>
            <a:ext cx="4283968" cy="32316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400" dirty="0"/>
              <a:t>Gain G &gt; 1 facile à fixer à partir </a:t>
            </a:r>
            <a:r>
              <a:rPr lang="fr-CA" sz="2400" dirty="0" smtClean="0"/>
              <a:t>des valeurs de </a:t>
            </a:r>
            <a:r>
              <a:rPr lang="fr-CA" sz="2400" dirty="0"/>
              <a:t>R</a:t>
            </a:r>
            <a:r>
              <a:rPr lang="fr-CA" sz="2400" baseline="-15000" dirty="0"/>
              <a:t>1</a:t>
            </a:r>
            <a:r>
              <a:rPr lang="fr-CA" sz="2400" dirty="0"/>
              <a:t> et R</a:t>
            </a:r>
            <a:r>
              <a:rPr lang="fr-CA" sz="2400" baseline="-15000" dirty="0"/>
              <a:t>2</a:t>
            </a:r>
            <a:r>
              <a:rPr lang="fr-CA" sz="2400" dirty="0"/>
              <a:t>.</a:t>
            </a:r>
          </a:p>
          <a:p>
            <a:pPr>
              <a:spcBef>
                <a:spcPct val="50000"/>
              </a:spcBef>
            </a:pPr>
            <a:r>
              <a:rPr lang="fr-CA" sz="2400" dirty="0"/>
              <a:t>On peut aussi obtenir une atténuation : (0 &lt; G &lt; 1)</a:t>
            </a:r>
          </a:p>
          <a:p>
            <a:pPr>
              <a:spcBef>
                <a:spcPct val="50000"/>
              </a:spcBef>
            </a:pPr>
            <a:r>
              <a:rPr lang="fr-CA" sz="2400" dirty="0"/>
              <a:t>Impédance d’entrée Z</a:t>
            </a:r>
            <a:r>
              <a:rPr lang="fr-CA" sz="2400" baseline="-15000" dirty="0"/>
              <a:t>i</a:t>
            </a:r>
            <a:r>
              <a:rPr lang="fr-CA" sz="2400" dirty="0"/>
              <a:t> facile à déterminer : Z</a:t>
            </a:r>
            <a:r>
              <a:rPr lang="fr-CA" sz="2400" baseline="-15000" dirty="0"/>
              <a:t>i</a:t>
            </a:r>
            <a:r>
              <a:rPr lang="fr-CA" sz="2400" dirty="0"/>
              <a:t> = R</a:t>
            </a:r>
            <a:r>
              <a:rPr lang="fr-CA" sz="2400" baseline="-15000" dirty="0"/>
              <a:t>1</a:t>
            </a:r>
            <a:endParaRPr lang="fr-CA" sz="2400" dirty="0"/>
          </a:p>
          <a:p>
            <a:pPr>
              <a:spcBef>
                <a:spcPct val="50000"/>
              </a:spcBef>
            </a:pPr>
            <a:r>
              <a:rPr lang="fr-CA" sz="2400" dirty="0"/>
              <a:t>Inversion de polarité : V</a:t>
            </a:r>
            <a:r>
              <a:rPr lang="fr-CA" sz="2400" baseline="-17000" dirty="0"/>
              <a:t>o</a:t>
            </a:r>
            <a:r>
              <a:rPr lang="fr-CA" sz="2400" dirty="0"/>
              <a:t> = - G V</a:t>
            </a:r>
            <a:r>
              <a:rPr lang="fr-CA" sz="2400" baseline="-15000" dirty="0"/>
              <a:t>in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67544" y="3700844"/>
          <a:ext cx="4148109" cy="2824500"/>
        </p:xfrm>
        <a:graphic>
          <a:graphicData uri="http://schemas.openxmlformats.org/presentationml/2006/ole">
            <p:oleObj spid="_x0000_s4100" name="SmartDraw" r:id="rId5" imgW="3995640" imgH="2720160" progId="SmartDraw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320675"/>
            <a:ext cx="7705725" cy="747713"/>
          </a:xfrm>
        </p:spPr>
        <p:txBody>
          <a:bodyPr>
            <a:noAutofit/>
          </a:bodyPr>
          <a:lstStyle/>
          <a:p>
            <a:r>
              <a:rPr lang="fr-FR" dirty="0" smtClean="0"/>
              <a:t>Ampli </a:t>
            </a:r>
            <a:r>
              <a:rPr lang="fr-FR" dirty="0"/>
              <a:t>non-inverseur </a:t>
            </a:r>
          </a:p>
        </p:txBody>
      </p:sp>
      <p:graphicFrame>
        <p:nvGraphicFramePr>
          <p:cNvPr id="135172" name="Object 4"/>
          <p:cNvGraphicFramePr>
            <a:graphicFrameLocks noChangeAspect="1"/>
          </p:cNvGraphicFramePr>
          <p:nvPr/>
        </p:nvGraphicFramePr>
        <p:xfrm>
          <a:off x="4499992" y="1340768"/>
          <a:ext cx="2895555" cy="1231305"/>
        </p:xfrm>
        <a:graphic>
          <a:graphicData uri="http://schemas.openxmlformats.org/presentationml/2006/ole">
            <p:oleObj spid="_x0000_s5122" name="Equation" r:id="rId3" imgW="1104840" imgH="469800" progId="Equation.DSMT4">
              <p:embed/>
            </p:oleObj>
          </a:graphicData>
        </a:graphic>
      </p:graphicFrame>
      <p:graphicFrame>
        <p:nvGraphicFramePr>
          <p:cNvPr id="135171" name="Object 3"/>
          <p:cNvGraphicFramePr>
            <a:graphicFrameLocks noChangeAspect="1"/>
          </p:cNvGraphicFramePr>
          <p:nvPr/>
        </p:nvGraphicFramePr>
        <p:xfrm>
          <a:off x="554038" y="1219200"/>
          <a:ext cx="3297237" cy="3146425"/>
        </p:xfrm>
        <a:graphic>
          <a:graphicData uri="http://schemas.openxmlformats.org/presentationml/2006/ole">
            <p:oleObj spid="_x0000_s5123" name="Document" r:id="rId4" imgW="2256120" imgH="2001960" progId="Word.Document.8">
              <p:embed/>
            </p:oleObj>
          </a:graphicData>
        </a:graphic>
      </p:graphicFrame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1775476" y="1416161"/>
            <a:ext cx="348619" cy="5019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CA" sz="3200">
                <a:latin typeface="Tahoma" pitchFamily="34" charset="0"/>
              </a:rPr>
              <a:t>+</a:t>
            </a:r>
          </a:p>
        </p:txBody>
      </p:sp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1775476" y="1875736"/>
            <a:ext cx="366431" cy="5019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CA" sz="3200">
                <a:latin typeface="Tahoma" pitchFamily="34" charset="0"/>
              </a:rPr>
              <a:t>-</a:t>
            </a:r>
          </a:p>
        </p:txBody>
      </p:sp>
      <p:sp>
        <p:nvSpPr>
          <p:cNvPr id="135178" name="Line 10"/>
          <p:cNvSpPr>
            <a:spLocks noChangeShapeType="1"/>
          </p:cNvSpPr>
          <p:nvPr/>
        </p:nvSpPr>
        <p:spPr bwMode="auto">
          <a:xfrm>
            <a:off x="1775476" y="1350507"/>
            <a:ext cx="0" cy="11817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179" name="Line 11"/>
          <p:cNvSpPr>
            <a:spLocks noChangeShapeType="1"/>
          </p:cNvSpPr>
          <p:nvPr/>
        </p:nvSpPr>
        <p:spPr bwMode="auto">
          <a:xfrm flipV="1">
            <a:off x="1775476" y="1875736"/>
            <a:ext cx="1404653" cy="59088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180" name="Line 12"/>
          <p:cNvSpPr>
            <a:spLocks noChangeShapeType="1"/>
          </p:cNvSpPr>
          <p:nvPr/>
        </p:nvSpPr>
        <p:spPr bwMode="auto">
          <a:xfrm>
            <a:off x="1775476" y="1284854"/>
            <a:ext cx="1404653" cy="59088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183" name="Text Box 15"/>
          <p:cNvSpPr txBox="1">
            <a:spLocks noChangeArrowheads="1"/>
          </p:cNvSpPr>
          <p:nvPr/>
        </p:nvSpPr>
        <p:spPr bwMode="auto">
          <a:xfrm>
            <a:off x="3779912" y="3068960"/>
            <a:ext cx="5184576" cy="249299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400" dirty="0"/>
              <a:t>Gain G </a:t>
            </a:r>
            <a:r>
              <a:rPr lang="fr-CA" sz="2400" dirty="0">
                <a:cs typeface="Arial" pitchFamily="34" charset="0"/>
              </a:rPr>
              <a:t>≥</a:t>
            </a:r>
            <a:r>
              <a:rPr lang="fr-CA" sz="2400" dirty="0"/>
              <a:t> 1 facile à fixer à partir </a:t>
            </a:r>
            <a:r>
              <a:rPr lang="fr-CA" sz="2400" dirty="0" smtClean="0"/>
              <a:t>des valeurs de </a:t>
            </a:r>
            <a:r>
              <a:rPr lang="fr-CA" sz="2400" dirty="0"/>
              <a:t>R</a:t>
            </a:r>
            <a:r>
              <a:rPr lang="fr-CA" sz="2400" baseline="-15000" dirty="0"/>
              <a:t>1</a:t>
            </a:r>
            <a:r>
              <a:rPr lang="fr-CA" sz="2400" dirty="0"/>
              <a:t> et R</a:t>
            </a:r>
            <a:r>
              <a:rPr lang="fr-CA" sz="2400" baseline="-15000" dirty="0"/>
              <a:t>2</a:t>
            </a:r>
            <a:r>
              <a:rPr lang="fr-CA" sz="2400" dirty="0"/>
              <a:t>. </a:t>
            </a:r>
            <a:endParaRPr lang="fr-CA" sz="2400" dirty="0" smtClean="0"/>
          </a:p>
          <a:p>
            <a:pPr>
              <a:spcBef>
                <a:spcPct val="50000"/>
              </a:spcBef>
            </a:pPr>
            <a:r>
              <a:rPr lang="fr-CA" sz="2400" dirty="0" smtClean="0"/>
              <a:t>On </a:t>
            </a:r>
            <a:r>
              <a:rPr lang="fr-CA" sz="2400" dirty="0"/>
              <a:t>ne peut pas obtenir une atténuation.</a:t>
            </a:r>
          </a:p>
          <a:p>
            <a:pPr>
              <a:spcBef>
                <a:spcPct val="50000"/>
              </a:spcBef>
            </a:pPr>
            <a:r>
              <a:rPr lang="fr-CA" sz="2400" dirty="0"/>
              <a:t>Impédance d’entrée Z</a:t>
            </a:r>
            <a:r>
              <a:rPr lang="fr-CA" sz="2400" baseline="-15000" dirty="0"/>
              <a:t>i</a:t>
            </a:r>
            <a:r>
              <a:rPr lang="fr-CA" sz="2400" dirty="0"/>
              <a:t> = </a:t>
            </a:r>
            <a:r>
              <a:rPr lang="fr-CA" sz="2400" dirty="0">
                <a:cs typeface="Arial" pitchFamily="34" charset="0"/>
              </a:rPr>
              <a:t>∞ (très grande)</a:t>
            </a:r>
          </a:p>
          <a:p>
            <a:pPr>
              <a:spcBef>
                <a:spcPct val="50000"/>
              </a:spcBef>
            </a:pPr>
            <a:r>
              <a:rPr lang="fr-CA" sz="2400" dirty="0" smtClean="0"/>
              <a:t>Sortie et entrée </a:t>
            </a:r>
            <a:r>
              <a:rPr lang="fr-CA" sz="2400" dirty="0"/>
              <a:t>en phase : V</a:t>
            </a:r>
            <a:r>
              <a:rPr lang="fr-CA" sz="2400" baseline="-17000" dirty="0"/>
              <a:t>o</a:t>
            </a:r>
            <a:r>
              <a:rPr lang="fr-CA" sz="2400" dirty="0"/>
              <a:t> = G V</a:t>
            </a:r>
            <a:r>
              <a:rPr lang="fr-CA" sz="2400" baseline="-15000" dirty="0"/>
              <a:t>in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51520" y="4161854"/>
            <a:ext cx="3600400" cy="98488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000" dirty="0" smtClean="0"/>
              <a:t>L’analyse nodale avec le modèle idéal donne facilement :</a:t>
            </a:r>
          </a:p>
          <a:p>
            <a:pPr>
              <a:spcBef>
                <a:spcPct val="50000"/>
              </a:spcBef>
            </a:pPr>
            <a:endParaRPr lang="fr-CA" baseline="-15000" dirty="0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323528" y="4941168"/>
          <a:ext cx="2448272" cy="1844636"/>
        </p:xfrm>
        <a:graphic>
          <a:graphicData uri="http://schemas.openxmlformats.org/presentationml/2006/ole">
            <p:oleObj spid="_x0000_s5124" name="Equation" r:id="rId5" imgW="1155600" imgH="1371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7128792" cy="747712"/>
          </a:xfrm>
        </p:spPr>
        <p:txBody>
          <a:bodyPr>
            <a:noAutofit/>
          </a:bodyPr>
          <a:lstStyle/>
          <a:p>
            <a:r>
              <a:rPr lang="fr-FR" dirty="0"/>
              <a:t>Ampli suiveur ou d’isolation</a:t>
            </a:r>
          </a:p>
        </p:txBody>
      </p:sp>
      <p:graphicFrame>
        <p:nvGraphicFramePr>
          <p:cNvPr id="136196" name="Object 4"/>
          <p:cNvGraphicFramePr>
            <a:graphicFrameLocks noChangeAspect="1"/>
          </p:cNvGraphicFramePr>
          <p:nvPr/>
        </p:nvGraphicFramePr>
        <p:xfrm>
          <a:off x="1838325" y="1333500"/>
          <a:ext cx="4495800" cy="2383532"/>
        </p:xfrm>
        <a:graphic>
          <a:graphicData uri="http://schemas.openxmlformats.org/presentationml/2006/ole">
            <p:oleObj spid="_x0000_s6146" name="Document" r:id="rId3" imgW="2256120" imgH="1030680" progId="Word.Document.8">
              <p:embed/>
            </p:oleObj>
          </a:graphicData>
        </a:graphic>
      </p:graphicFrame>
      <p:sp>
        <p:nvSpPr>
          <p:cNvPr id="136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54050" y="3789040"/>
            <a:ext cx="8229600" cy="2880320"/>
          </a:xfrm>
        </p:spPr>
        <p:txBody>
          <a:bodyPr>
            <a:noAutofit/>
          </a:bodyPr>
          <a:lstStyle/>
          <a:p>
            <a:r>
              <a:rPr lang="fr-CA" sz="2400" dirty="0"/>
              <a:t>Gain G = 1 </a:t>
            </a:r>
            <a:r>
              <a:rPr lang="fr-CA" sz="2400" dirty="0" smtClean="0"/>
              <a:t>en </a:t>
            </a:r>
            <a:r>
              <a:rPr lang="fr-CA" sz="2400" dirty="0"/>
              <a:t>reliant V</a:t>
            </a:r>
            <a:r>
              <a:rPr lang="fr-CA" sz="2400" baseline="-17000" dirty="0"/>
              <a:t>o</a:t>
            </a:r>
            <a:r>
              <a:rPr lang="fr-CA" sz="2400" dirty="0"/>
              <a:t> à l’entrée inverseur (-) </a:t>
            </a:r>
            <a:r>
              <a:rPr lang="fr-CA" sz="2400" dirty="0" smtClean="0"/>
              <a:t>ou, </a:t>
            </a:r>
            <a:r>
              <a:rPr lang="fr-CA" sz="2400" dirty="0"/>
              <a:t>à partir d’un ampli non </a:t>
            </a:r>
            <a:r>
              <a:rPr lang="fr-CA" sz="2400" dirty="0" smtClean="0"/>
              <a:t>inverseur,  avec R</a:t>
            </a:r>
            <a:r>
              <a:rPr lang="fr-CA" sz="2400" baseline="-15000" dirty="0" smtClean="0"/>
              <a:t>1</a:t>
            </a:r>
            <a:r>
              <a:rPr lang="fr-CA" sz="2400" dirty="0" smtClean="0"/>
              <a:t> </a:t>
            </a:r>
            <a:r>
              <a:rPr lang="fr-CA" sz="2400" dirty="0"/>
              <a:t>= ∞ et R</a:t>
            </a:r>
            <a:r>
              <a:rPr lang="fr-CA" sz="2400" baseline="-15000" dirty="0"/>
              <a:t>2</a:t>
            </a:r>
            <a:r>
              <a:rPr lang="fr-CA" sz="2400" dirty="0"/>
              <a:t> = 0.</a:t>
            </a:r>
          </a:p>
          <a:p>
            <a:r>
              <a:rPr lang="fr-CA" sz="2400" dirty="0"/>
              <a:t>Impédance d’entrée Z</a:t>
            </a:r>
            <a:r>
              <a:rPr lang="fr-CA" sz="2400" baseline="-15000" dirty="0"/>
              <a:t>i</a:t>
            </a:r>
            <a:r>
              <a:rPr lang="fr-CA" sz="2400" dirty="0"/>
              <a:t> = ∞ (très grande)</a:t>
            </a:r>
          </a:p>
          <a:p>
            <a:r>
              <a:rPr lang="fr-CA" sz="2400" dirty="0"/>
              <a:t>Permet de passer d’une impédance élevée à l’entrée à une impédance faible à la sortie sans affecter la valeur du </a:t>
            </a:r>
            <a:r>
              <a:rPr lang="fr-CA" sz="2400" dirty="0" smtClean="0"/>
              <a:t>signal (étage tampon)</a:t>
            </a:r>
            <a:endParaRPr lang="fr-CA" sz="2400" dirty="0"/>
          </a:p>
          <a:p>
            <a:r>
              <a:rPr lang="fr-CA" sz="2400" dirty="0"/>
              <a:t>Le signal de sortie V</a:t>
            </a:r>
            <a:r>
              <a:rPr lang="fr-CA" sz="2400" baseline="-15000" dirty="0"/>
              <a:t>o</a:t>
            </a:r>
            <a:r>
              <a:rPr lang="fr-CA" sz="2400" dirty="0"/>
              <a:t> « suit » le signal d’entrée V</a:t>
            </a:r>
            <a:r>
              <a:rPr lang="fr-CA" sz="2400" baseline="-15000" dirty="0"/>
              <a:t>in</a:t>
            </a:r>
            <a:r>
              <a:rPr lang="fr-CA" sz="2400" dirty="0"/>
              <a:t>.</a:t>
            </a:r>
            <a:endParaRPr lang="fr-C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848</Words>
  <Application>Microsoft Office PowerPoint</Application>
  <PresentationFormat>On-screen Show (4:3)</PresentationFormat>
  <Paragraphs>173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9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Office Theme</vt:lpstr>
      <vt:lpstr>Document Microsoft Word 2001</vt:lpstr>
      <vt:lpstr>Microsoft Equation 3.0</vt:lpstr>
      <vt:lpstr>CorelEquation 10 Equation</vt:lpstr>
      <vt:lpstr>MathType 5.0 Equation</vt:lpstr>
      <vt:lpstr>Document Microsoft Word</vt:lpstr>
      <vt:lpstr>CorelEquation! 2.0 Equation</vt:lpstr>
      <vt:lpstr>Microsoft Photo Editor 3.0 Photo</vt:lpstr>
      <vt:lpstr>SmartDraw Drawing</vt:lpstr>
      <vt:lpstr>Microsoft Office Word 97 - 2003 Document</vt:lpstr>
      <vt:lpstr>Amplificateurs opérationnels</vt:lpstr>
      <vt:lpstr>Amplificateur opérationnel</vt:lpstr>
      <vt:lpstr>Amplificateur opérationnel</vt:lpstr>
      <vt:lpstr>Symbole et fonctionnement</vt:lpstr>
      <vt:lpstr>Relation entre symbole et boîtier</vt:lpstr>
      <vt:lpstr>Modèle idéal</vt:lpstr>
      <vt:lpstr>Ampli inverseur</vt:lpstr>
      <vt:lpstr>Ampli non-inverseur </vt:lpstr>
      <vt:lpstr>Ampli suiveur ou d’isolation</vt:lpstr>
      <vt:lpstr>Additionneur inverseur </vt:lpstr>
      <vt:lpstr>Ampli soustracteur ( différentiel)</vt:lpstr>
      <vt:lpstr>Ampli différentiel (2 amplis)</vt:lpstr>
      <vt:lpstr>Ampli d’instrumentation (3 amplis)</vt:lpstr>
      <vt:lpstr>Ampli d’instrumentation (3 amplis)</vt:lpstr>
      <vt:lpstr>Ampli d’instrumentation (3 amplis)</vt:lpstr>
      <vt:lpstr>Intégrateur idéal</vt:lpstr>
      <vt:lpstr>Intégrateur idéal (domaine temporel) </vt:lpstr>
      <vt:lpstr>Intégrateur pratique</vt:lpstr>
      <vt:lpstr>Dérivateur idéal</vt:lpstr>
      <vt:lpstr>Dérivateur idéal (domaine temporel) </vt:lpstr>
      <vt:lpstr>Dérivateur pratique (filtre passe-haut) </vt:lpstr>
      <vt:lpstr>Source de courant commandée par une source de tension</vt:lpstr>
      <vt:lpstr>Conversion V à I : Voltmètre C.C. </vt:lpstr>
      <vt:lpstr>Source de tension commandée par une source de courant</vt:lpstr>
      <vt:lpstr>Slide 25</vt:lpstr>
      <vt:lpstr>Slide 26</vt:lpstr>
      <vt:lpstr>Slide 27</vt:lpstr>
    </vt:vector>
  </TitlesOfParts>
  <Company>UQAM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Boukadoum, A. Mounir</dc:creator>
  <cp:lastModifiedBy>Boukadoum, A. Mounir</cp:lastModifiedBy>
  <cp:revision>13</cp:revision>
  <dcterms:created xsi:type="dcterms:W3CDTF">2012-11-02T14:58:53Z</dcterms:created>
  <dcterms:modified xsi:type="dcterms:W3CDTF">2012-11-02T16:59:53Z</dcterms:modified>
</cp:coreProperties>
</file>