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276" r:id="rId4"/>
    <p:sldId id="277" r:id="rId5"/>
    <p:sldId id="259" r:id="rId6"/>
    <p:sldId id="260" r:id="rId7"/>
    <p:sldId id="261" r:id="rId8"/>
    <p:sldId id="262" r:id="rId9"/>
    <p:sldId id="280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432" y="7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C4722C-9981-49B0-9C32-8AE5AD884034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541CE-D6DC-47A5-8280-6F0612D94A6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8471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F7645A5F-5BD9-4CA1-AD67-78CDAE24C6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842AF83-2F00-4AC2-995D-FFD2188610D2}" type="slidenum">
              <a:rPr lang="fr-CA" altLang="fr-FR" smtClean="0"/>
              <a:pPr>
                <a:spcBef>
                  <a:spcPct val="0"/>
                </a:spcBef>
              </a:pPr>
              <a:t>1</a:t>
            </a:fld>
            <a:endParaRPr lang="fr-CA" altLang="fr-FR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9D867F28-7CE1-479D-A8FE-D9F4091A92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F1C05519-535B-4F7B-9B3B-65ED914709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66BFD2B3-1AF5-40FD-83ED-AABB57B5F6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EA1B43F-362C-4F8C-B835-1FC7FEB31265}" type="slidenum">
              <a:rPr lang="fr-CA" altLang="fr-FR" smtClean="0"/>
              <a:pPr>
                <a:spcBef>
                  <a:spcPct val="0"/>
                </a:spcBef>
              </a:pPr>
              <a:t>10</a:t>
            </a:fld>
            <a:endParaRPr lang="fr-CA" altLang="fr-FR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9B073CCB-6B76-4BF3-9421-9CCB01F547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316A94D6-A4B1-4836-A57F-9E8406B4A9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2B58295E-A849-42C8-9985-CB76D72ED9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1E165B0-016E-4B62-8F8C-F1B508A66AFD}" type="slidenum">
              <a:rPr lang="fr-CA" altLang="fr-FR" smtClean="0"/>
              <a:pPr>
                <a:spcBef>
                  <a:spcPct val="0"/>
                </a:spcBef>
              </a:pPr>
              <a:t>11</a:t>
            </a:fld>
            <a:endParaRPr lang="fr-CA" altLang="fr-FR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1245CB17-5C6C-481A-9C24-A303EB030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6D8FF383-7291-4103-A9F4-C0647D6CB7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8C53263E-B910-468E-AABF-4EFE9B243E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B583176-7D34-4EF1-859E-1BE049554D79}" type="slidenum">
              <a:rPr lang="fr-CA" altLang="fr-FR" smtClean="0"/>
              <a:pPr>
                <a:spcBef>
                  <a:spcPct val="0"/>
                </a:spcBef>
              </a:pPr>
              <a:t>12</a:t>
            </a:fld>
            <a:endParaRPr lang="fr-CA" altLang="fr-FR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5BA96ACD-8629-4A82-9945-26D5E39146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82FF22F0-A41D-4C63-86DB-76C20DD1FE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A20CBCE8-8315-4B2C-A7F6-292BE858CB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CAC2598-230D-4DAD-B85E-CE758A34BF03}" type="slidenum">
              <a:rPr lang="fr-CA" altLang="fr-FR" smtClean="0"/>
              <a:pPr>
                <a:spcBef>
                  <a:spcPct val="0"/>
                </a:spcBef>
              </a:pPr>
              <a:t>13</a:t>
            </a:fld>
            <a:endParaRPr lang="fr-CA" altLang="fr-FR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61A330B5-E0CA-4309-ADC8-89F2455190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A0572187-37EF-4329-8224-E181C18ED5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220047FE-506E-4E62-ABC1-C27B1E5080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654BA46-562D-4A6F-8858-CE6DDA3A16DA}" type="slidenum">
              <a:rPr lang="fr-CA" altLang="fr-FR" smtClean="0"/>
              <a:pPr>
                <a:spcBef>
                  <a:spcPct val="0"/>
                </a:spcBef>
              </a:pPr>
              <a:t>14</a:t>
            </a:fld>
            <a:endParaRPr lang="fr-CA" altLang="fr-FR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7A3A4383-B603-4163-95BD-90232F144B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15D78FAE-D5EF-4B02-889B-646E50968A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5C89B78B-E9E4-4208-9989-5A9DC2F55C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9CB025-22BA-416C-9DDA-ADD997177E05}" type="slidenum">
              <a:rPr lang="fr-CA" altLang="fr-FR" smtClean="0"/>
              <a:pPr>
                <a:spcBef>
                  <a:spcPct val="0"/>
                </a:spcBef>
              </a:pPr>
              <a:t>15</a:t>
            </a:fld>
            <a:endParaRPr lang="fr-CA" altLang="fr-FR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1BFDE52A-565C-4B81-A12B-224E79BA6C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5D650922-F3B9-4CEB-BB0D-83DB2D3631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90DF482B-15DD-4165-ACE5-DE4F691F99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48A4BE4-5960-4EBB-840E-B285912A6FDA}" type="slidenum">
              <a:rPr lang="fr-CA" altLang="fr-FR" smtClean="0"/>
              <a:pPr>
                <a:spcBef>
                  <a:spcPct val="0"/>
                </a:spcBef>
              </a:pPr>
              <a:t>16</a:t>
            </a:fld>
            <a:endParaRPr lang="fr-CA" altLang="fr-FR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CED2D1E1-B019-47A4-A8E6-6EDBEF621E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6680B0A2-80A9-4586-8251-799CC560F5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99A0E641-E27D-4E19-8D41-F559BD79D7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711CB47-C604-4C89-B5D3-308E8A595DBE}" type="slidenum">
              <a:rPr lang="fr-CA" altLang="fr-FR" smtClean="0"/>
              <a:pPr>
                <a:spcBef>
                  <a:spcPct val="0"/>
                </a:spcBef>
              </a:pPr>
              <a:t>17</a:t>
            </a:fld>
            <a:endParaRPr lang="fr-CA" altLang="fr-FR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D1F11B45-49AC-443F-990A-3A7BD0556D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25C76122-2A98-4090-B763-6BD86D76BD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A31EB1CF-F729-4CE2-A90E-899A49F875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459ED0C-6A8A-40FC-BD15-AD63DA2940A8}" type="slidenum">
              <a:rPr lang="fr-CA" altLang="fr-FR" smtClean="0"/>
              <a:pPr>
                <a:spcBef>
                  <a:spcPct val="0"/>
                </a:spcBef>
              </a:pPr>
              <a:t>18</a:t>
            </a:fld>
            <a:endParaRPr lang="fr-CA" altLang="fr-FR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200AE991-CC03-45E0-8E43-26CAE53A85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920988ED-8888-4085-B25F-A38BD65C02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3A90397B-67DE-4D5F-9554-02344E981C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2049522-E104-45B5-88F7-5AA5E645770C}" type="slidenum">
              <a:rPr lang="fr-CA" altLang="fr-FR" smtClean="0"/>
              <a:pPr>
                <a:spcBef>
                  <a:spcPct val="0"/>
                </a:spcBef>
              </a:pPr>
              <a:t>19</a:t>
            </a:fld>
            <a:endParaRPr lang="fr-CA" altLang="fr-FR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9CEE1C7B-2ADD-40A5-873F-EB5F5479F5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AB9A6F9C-DCA8-4E70-A76C-1FE1AB387E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153FF631-DC8F-4CAD-867F-85352D06E8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83C9B47-F332-42BA-96F3-54D97199AC44}" type="slidenum">
              <a:rPr lang="fr-CA" altLang="fr-FR" smtClean="0"/>
              <a:pPr>
                <a:spcBef>
                  <a:spcPct val="0"/>
                </a:spcBef>
              </a:pPr>
              <a:t>2</a:t>
            </a:fld>
            <a:endParaRPr lang="fr-CA" altLang="fr-FR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AC28A640-E441-40D1-B296-E3AC71EF8B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9D3FC69C-69B3-4486-BE11-5D03417E97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90777E4E-C1A9-45A2-8EC5-E6152DDF8F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5E94C6C-7562-4C65-AB1E-F55FF1DA97F3}" type="slidenum">
              <a:rPr lang="fr-CA" altLang="fr-FR" smtClean="0"/>
              <a:pPr>
                <a:spcBef>
                  <a:spcPct val="0"/>
                </a:spcBef>
              </a:pPr>
              <a:t>20</a:t>
            </a:fld>
            <a:endParaRPr lang="fr-CA" altLang="fr-FR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B81E78F4-C87E-4D79-84BD-55304396F2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25D33869-3500-4616-8EBE-054989C4E0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F357D5D1-D37E-48F6-9565-7723DF6A34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DDA075-5C16-425B-ADF1-6A0F2A9FAD05}" type="slidenum">
              <a:rPr lang="fr-CA" altLang="fr-FR" smtClean="0"/>
              <a:pPr>
                <a:spcBef>
                  <a:spcPct val="0"/>
                </a:spcBef>
              </a:pPr>
              <a:t>21</a:t>
            </a:fld>
            <a:endParaRPr lang="fr-CA" altLang="fr-FR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7C57C992-53AB-4159-8E48-7FB7536927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349F7BCA-4D6E-48FE-AEF4-1E77F5DBD2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D0FB8377-55B9-4614-A50C-C839A8B9E6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27F9833-7626-4BF0-BD4F-264E09A5C3EB}" type="slidenum">
              <a:rPr lang="fr-CA" altLang="fr-FR" smtClean="0"/>
              <a:pPr>
                <a:spcBef>
                  <a:spcPct val="0"/>
                </a:spcBef>
              </a:pPr>
              <a:t>22</a:t>
            </a:fld>
            <a:endParaRPr lang="fr-CA" altLang="fr-FR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6C7FA09F-E971-440E-8AE1-F39FF91632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E5A999C5-D2FC-432B-8E51-63BC4A26D9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283454FC-3F28-4A44-985C-E78D5FE191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FE223E3-F3B3-40D8-B7B6-086CCBBC0691}" type="slidenum">
              <a:rPr lang="fr-CA" altLang="fr-FR" smtClean="0"/>
              <a:pPr>
                <a:spcBef>
                  <a:spcPct val="0"/>
                </a:spcBef>
              </a:pPr>
              <a:t>3</a:t>
            </a:fld>
            <a:endParaRPr lang="fr-CA" altLang="fr-FR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3159378D-541C-47CE-95DF-379C956597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E4352D05-1F3A-4059-ABEF-EC3D8F447A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CE0AEECB-03DC-4F9D-84BD-4E450439F3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09B3EB3-4CD1-48F5-AC2F-0B2D0D87085F}" type="slidenum">
              <a:rPr lang="fr-CA" altLang="fr-FR" smtClean="0"/>
              <a:pPr>
                <a:spcBef>
                  <a:spcPct val="0"/>
                </a:spcBef>
              </a:pPr>
              <a:t>4</a:t>
            </a:fld>
            <a:endParaRPr lang="fr-CA" altLang="fr-FR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A8EF74BD-C77B-4E8C-80C1-65B2E37706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001E284D-FB74-481A-88B3-C194E4F00A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D140E43E-552F-4575-A1FF-947F781D89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BC83A58-0388-4DEC-B2F6-32F3FEB5672B}" type="slidenum">
              <a:rPr lang="fr-CA" altLang="fr-FR" smtClean="0"/>
              <a:pPr>
                <a:spcBef>
                  <a:spcPct val="0"/>
                </a:spcBef>
              </a:pPr>
              <a:t>5</a:t>
            </a:fld>
            <a:endParaRPr lang="fr-CA" altLang="fr-FR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A60CB6F3-5308-4A9B-A538-4F5D49BF64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D8C5E669-7415-4CD5-99F9-C37FF167E8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399F16F3-06F9-4802-8A11-7D10B76B19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A5A1BCE-C810-4B3A-B7F5-335F29C2314F}" type="slidenum">
              <a:rPr lang="fr-CA" altLang="fr-FR" smtClean="0"/>
              <a:pPr>
                <a:spcBef>
                  <a:spcPct val="0"/>
                </a:spcBef>
              </a:pPr>
              <a:t>6</a:t>
            </a:fld>
            <a:endParaRPr lang="fr-CA" altLang="fr-FR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F5086CAE-E31C-487F-BC0D-82C9E0BB97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814725D6-22DB-4D3F-9F2E-B65947E800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DAC40F4C-C16F-4283-99CE-1CB1292A72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716C00E-B3F3-4047-93BC-695F624EEF0F}" type="slidenum">
              <a:rPr lang="fr-CA" altLang="fr-FR" smtClean="0"/>
              <a:pPr>
                <a:spcBef>
                  <a:spcPct val="0"/>
                </a:spcBef>
              </a:pPr>
              <a:t>7</a:t>
            </a:fld>
            <a:endParaRPr lang="fr-CA" altLang="fr-FR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0E17CC3F-BBE8-459E-8043-81BAF1EDB9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4C4A6A71-E051-469E-8483-C90CE01AFF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1ADA2288-6658-40D0-8EEC-9E49FEC5FA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328E343-31E1-48C1-8BA6-7C0C2F4B2AF9}" type="slidenum">
              <a:rPr lang="fr-CA" altLang="fr-FR" smtClean="0"/>
              <a:pPr>
                <a:spcBef>
                  <a:spcPct val="0"/>
                </a:spcBef>
              </a:pPr>
              <a:t>8</a:t>
            </a:fld>
            <a:endParaRPr lang="fr-CA" altLang="fr-FR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596C9184-4EB5-47BD-A608-FE443E5C62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E0D1E21B-AA87-4FDE-8A18-474CB049A6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d0d8a75467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d0d8a75467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7E4AB6-3DB0-1D97-678F-E48127DD22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75223D4-BEA3-159F-58F1-2543BAF7C5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52B302-79C7-E201-488E-9FD906A1B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D2777-E90A-45BA-95F8-96B84677C6A1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77186B-A54A-2F04-4905-0406B14E5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12D70E-A99A-90A9-0EA8-3C77E42BF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A897-11A2-4926-80D5-F0FB8038225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88985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422971-4C4F-C931-1450-5720800A4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A91E59F-00E1-60FD-36EF-9C8D4C502E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1EB263-F5B7-E8F6-703E-9B6BF53FF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D2777-E90A-45BA-95F8-96B84677C6A1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166611D-2F46-E0DA-58C5-DEBACFD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B77D23-8E50-E0BE-1B9A-C60407C40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A897-11A2-4926-80D5-F0FB8038225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83306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989EF00-8603-DF19-016B-C5172A9826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372998C-33FC-1F73-FB83-C9E3FE3E6D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292069-8510-2970-7D35-21BAA0B7A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D2777-E90A-45BA-95F8-96B84677C6A1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861744-7DBB-B27F-2DE9-C99CF37A4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84A44D-4E8C-0F7B-D423-056C54209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A897-11A2-4926-80D5-F0FB8038225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0120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1546757-8E5B-4916-84ED-2EDAA1D5BE7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EA56743-E873-4813-9AF9-96E4DDE36B7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94CF26-A137-4324-B6D0-54ECFB89BA8E}" type="slidenum">
              <a:rPr lang="en-US" altLang="fr-FR"/>
              <a:pPr>
                <a:defRPr/>
              </a:pPr>
              <a:t>‹N°›</a:t>
            </a:fld>
            <a:endParaRPr lang="en-US" altLang="fr-FR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BEC4F756-CC83-4A81-BAAF-3031B7E99DE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5634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91238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C3C88A-8D5E-3BB1-1079-33BAF2A92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6E964B-277E-3DD3-B078-01867B371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F42482-82CA-F6C5-26E9-600870BF0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D2777-E90A-45BA-95F8-96B84677C6A1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5E3837-2121-93EF-8805-44CFF3768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ECE481-24B2-A8F6-923E-ACB19031F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A897-11A2-4926-80D5-F0FB8038225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42192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6692AE-6707-40C9-50EF-0F9D928FF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A50CFCA-5816-4E83-20AA-253A0EE6D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A7BDF7-A855-22B9-7420-CAAC3D417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D2777-E90A-45BA-95F8-96B84677C6A1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127548-3173-8472-6B3F-C3D5F396B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BB21E5-79BE-855A-F1C5-B4B2E4DC9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A897-11A2-4926-80D5-F0FB8038225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09638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57032A-DAEA-AA61-5B3A-BCE7759AE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E4919D-87CF-F359-91E5-1F8D302BD5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3AB8EEC-CB81-D36E-A008-9C98404425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8278FA-83CF-2C91-E4E8-0DD79ED02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D2777-E90A-45BA-95F8-96B84677C6A1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C49EB6F-E1F3-94BA-7125-074CC1972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C6DE81F-D3C0-631A-B36E-EA847B72C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A897-11A2-4926-80D5-F0FB8038225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88600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E448C6-C1A0-2334-DDA9-0B4E5D87A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CC6A01-2F5D-C7FB-A70C-A34ADE2B5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767435D-EAB7-8F9C-6DC1-3C8C3ED28B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7406AF3-0060-7C22-3BAA-D83117F136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72DD225-70AA-F588-11DF-C500AC0626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84CB75B-3DE4-7131-6596-168DAE4DE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D2777-E90A-45BA-95F8-96B84677C6A1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862A7F8-F827-EDF1-AB52-4DD4BB1C6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A48AB85-755D-C397-4717-1DD4A5954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A897-11A2-4926-80D5-F0FB8038225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85904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C71944-F3CD-C3EC-0A7B-E6D44714A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A9C1A20-123A-8C9E-9F50-304EC8651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D2777-E90A-45BA-95F8-96B84677C6A1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68E183C-9D11-C9E9-3D0B-EC19B919C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1B732D5-7417-DC47-51D3-A764B8171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A897-11A2-4926-80D5-F0FB8038225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59165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30CE336-F394-D76F-71DF-8A442AA9C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D2777-E90A-45BA-95F8-96B84677C6A1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FCD4C22-010C-0781-586D-FFAF4311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02782D7-8672-C5CD-6C4D-E0E2AA05A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A897-11A2-4926-80D5-F0FB8038225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5751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A3C842-02DC-2BAA-C884-32087684B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AED22D-022F-597C-1AD5-668C029A5B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C09E01F-77FA-0195-BF46-FEE03881D4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1417015-28CF-C568-BDAC-3DA624718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D2777-E90A-45BA-95F8-96B84677C6A1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B69705C-E26A-BA8E-C7EB-4EA31A531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17E19D8-1737-7B79-0AAE-20C3DA2DC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A897-11A2-4926-80D5-F0FB8038225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44036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9F8082-6B95-AA2A-42D3-644B36A90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E11B8C6-8E34-2BD0-D15A-6786599AF9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FA6C69A-D914-7C74-951C-C07023AB16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78F7D6E-2D68-791A-7C04-55F6E042D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D2777-E90A-45BA-95F8-96B84677C6A1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4FBB6B2-B902-9EC6-A669-72B05D45A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8B364D0-8CE8-EC53-E90D-177703201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A897-11A2-4926-80D5-F0FB8038225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66572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CD674B7-A7E4-6549-DB53-CAB5CFFD9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0509321-5BC4-02E8-D971-47F7A7353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6D5A1BE-EE15-A01D-C94B-6F68258C5E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8D2777-E90A-45BA-95F8-96B84677C6A1}" type="datetimeFigureOut">
              <a:rPr lang="fr-CA" smtClean="0"/>
              <a:t>2025-11-12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224166-8C87-91C1-5117-CC3B0A16CD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B54776-10BC-2B70-C3E5-D1969A5FA7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FFA897-11A2-4926-80D5-F0FB8038225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25169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htk.eng.cam.ac.uk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7.png"/><Relationship Id="rId4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DC9481C-7C8A-4658-84DA-BA560773F69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r-CA" altLang="fr-FR" sz="4400" b="1" dirty="0">
                <a:solidFill>
                  <a:srgbClr val="00B05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Application des </a:t>
            </a:r>
            <a:r>
              <a:rPr lang="fr-CA" altLang="fr-FR" sz="4400" b="1" dirty="0" err="1">
                <a:solidFill>
                  <a:srgbClr val="00B05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HMMs</a:t>
            </a:r>
            <a:r>
              <a:rPr lang="fr-CA" altLang="fr-FR" sz="4400" b="1" dirty="0">
                <a:solidFill>
                  <a:srgbClr val="00B05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à la reconnaissance vocale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DB92490-6615-48FE-93B0-90D6E5731E6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fr-FR" altLang="fr-FR" sz="1600" dirty="0">
                <a:solidFill>
                  <a:schemeClr val="bg1">
                    <a:lumMod val="50000"/>
                  </a:schemeClr>
                </a:solidFill>
              </a:rPr>
              <a:t>Mounir Boukadoum</a:t>
            </a:r>
          </a:p>
          <a:p>
            <a:pPr eaLnBrk="1" hangingPunct="1"/>
            <a:endParaRPr lang="fr-FR" altLang="fr-FR" sz="1600" dirty="0">
              <a:solidFill>
                <a:schemeClr val="bg1">
                  <a:lumMod val="50000"/>
                </a:schemeClr>
              </a:solidFill>
            </a:endParaRPr>
          </a:p>
          <a:p>
            <a:pPr eaLnBrk="1" hangingPunct="1"/>
            <a:r>
              <a:rPr lang="fr-FR" altLang="fr-FR" sz="1600" dirty="0">
                <a:solidFill>
                  <a:schemeClr val="bg1">
                    <a:lumMod val="50000"/>
                  </a:schemeClr>
                </a:solidFill>
              </a:rPr>
              <a:t>Adapté de Yannis </a:t>
            </a:r>
            <a:r>
              <a:rPr lang="fr-FR" altLang="fr-FR" sz="1600" dirty="0" err="1">
                <a:solidFill>
                  <a:schemeClr val="bg1">
                    <a:lumMod val="50000"/>
                  </a:schemeClr>
                </a:solidFill>
              </a:rPr>
              <a:t>Korilis</a:t>
            </a:r>
            <a:r>
              <a:rPr lang="fr-FR" altLang="fr-FR" sz="1600" dirty="0">
                <a:solidFill>
                  <a:schemeClr val="bg1">
                    <a:lumMod val="50000"/>
                  </a:schemeClr>
                </a:solidFill>
              </a:rPr>
              <a:t>, Christian St-Jean, Dave </a:t>
            </a:r>
            <a:r>
              <a:rPr lang="fr-FR" altLang="fr-FR" sz="1600" dirty="0" err="1">
                <a:solidFill>
                  <a:schemeClr val="bg1">
                    <a:lumMod val="50000"/>
                  </a:schemeClr>
                </a:solidFill>
              </a:rPr>
              <a:t>DeBarr</a:t>
            </a:r>
            <a:r>
              <a:rPr lang="fr-FR" altLang="fr-FR" sz="16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altLang="fr-FR" sz="1600" dirty="0">
                <a:solidFill>
                  <a:schemeClr val="bg1">
                    <a:lumMod val="50000"/>
                  </a:schemeClr>
                </a:solidFill>
              </a:rPr>
              <a:t>Bob Carpenter, Jennifer Chu-Carroll et </a:t>
            </a:r>
            <a:r>
              <a:rPr lang="en-US" altLang="fr-FR" sz="1600" dirty="0" err="1">
                <a:solidFill>
                  <a:schemeClr val="bg1">
                    <a:lumMod val="50000"/>
                  </a:schemeClr>
                </a:solidFill>
              </a:rPr>
              <a:t>plusieurs</a:t>
            </a:r>
            <a:r>
              <a:rPr lang="en-US" altLang="fr-FR" sz="16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fr-FR" sz="1600" dirty="0" err="1">
                <a:solidFill>
                  <a:schemeClr val="bg1">
                    <a:lumMod val="50000"/>
                  </a:schemeClr>
                </a:solidFill>
              </a:rPr>
              <a:t>autres</a:t>
            </a:r>
            <a:r>
              <a:rPr lang="en-US" altLang="fr-FR" sz="1600" dirty="0">
                <a:solidFill>
                  <a:schemeClr val="bg1">
                    <a:lumMod val="50000"/>
                  </a:schemeClr>
                </a:solidFill>
              </a:rPr>
              <a:t> sources sur Internet</a:t>
            </a:r>
            <a:endParaRPr lang="fr-CA" altLang="fr-FR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78B776AD-5B01-40F6-8786-2BA431ACF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25" y="549275"/>
            <a:ext cx="9361488" cy="9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3600" dirty="0">
                <a:solidFill>
                  <a:srgbClr val="00B050"/>
                </a:solidFill>
              </a:rPr>
              <a:t>La reconnaissance vocale par HMM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36C9DE2-8939-4358-ABA4-5130B30FF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711" y="1876425"/>
            <a:ext cx="10152062" cy="44132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fr-CA" altLang="fr-FR" sz="2400" dirty="0">
                <a:latin typeface="Calibri" panose="020F0502020204030204" pitchFamily="34" charset="0"/>
              </a:rPr>
              <a:t>Il faut trouver la séquence de « mots » </a:t>
            </a:r>
            <a:r>
              <a:rPr lang="fr-CA" altLang="fr-FR" sz="2400" b="1" i="1" dirty="0">
                <a:latin typeface="Calibri" panose="020F0502020204030204" pitchFamily="34" charset="0"/>
              </a:rPr>
              <a:t>W</a:t>
            </a:r>
            <a:r>
              <a:rPr lang="fr-CA" altLang="fr-FR" sz="2400" dirty="0">
                <a:latin typeface="Calibri" panose="020F0502020204030204" pitchFamily="34" charset="0"/>
              </a:rPr>
              <a:t> la plus vraisemblable étant donnée une séquence d’observations acoustiques </a:t>
            </a:r>
            <a:r>
              <a:rPr lang="fr-CA" altLang="fr-FR" sz="2400" b="1" i="1" dirty="0">
                <a:latin typeface="Calibri" panose="020F0502020204030204" pitchFamily="34" charset="0"/>
              </a:rPr>
              <a:t>O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chemeClr val="accent6">
                  <a:lumMod val="75000"/>
                </a:schemeClr>
              </a:buClr>
              <a:buSzPct val="75000"/>
              <a:buFont typeface="Arial" panose="020B0604020202020204" pitchFamily="34" charset="0"/>
              <a:buChar char="•"/>
              <a:defRPr/>
            </a:pPr>
            <a:r>
              <a:rPr lang="fr-CA" altLang="fr-FR" sz="2000" dirty="0">
                <a:latin typeface="Calibri" panose="020F0502020204030204" pitchFamily="34" charset="0"/>
              </a:rPr>
              <a:t>On utilise le théorème de Bayes pour créer un modèle génératif</a:t>
            </a:r>
            <a:r>
              <a:rPr lang="fr-CA" altLang="fr-FR" sz="2400" dirty="0">
                <a:latin typeface="Calibri" panose="020F0502020204030204" pitchFamily="34" charset="0"/>
              </a:rPr>
              <a:t> :</a:t>
            </a:r>
          </a:p>
          <a:p>
            <a:pPr marL="457200" lvl="1" indent="0" eaLnBrk="1" hangingPunct="1">
              <a:spcBef>
                <a:spcPct val="20000"/>
              </a:spcBef>
              <a:buClr>
                <a:schemeClr val="hlink"/>
              </a:buClr>
              <a:buSzPct val="75000"/>
              <a:defRPr/>
            </a:pPr>
            <a:r>
              <a:rPr lang="fr-CA" altLang="fr-FR" sz="2000" dirty="0">
                <a:latin typeface="Calibri" panose="020F0502020204030204" pitchFamily="34" charset="0"/>
              </a:rPr>
              <a:t>	</a:t>
            </a:r>
            <a:r>
              <a:rPr lang="fr-CA" altLang="fr-FR" dirty="0" err="1">
                <a:latin typeface="Calibri" panose="020F0502020204030204" pitchFamily="34" charset="0"/>
              </a:rPr>
              <a:t>ArgMax</a:t>
            </a:r>
            <a:r>
              <a:rPr lang="fr-CA" altLang="fr-FR" baseline="-25000" dirty="0" err="1">
                <a:latin typeface="Calibri" panose="020F0502020204030204" pitchFamily="34" charset="0"/>
              </a:rPr>
              <a:t>w</a:t>
            </a:r>
            <a:r>
              <a:rPr lang="fr-CA" altLang="fr-FR" dirty="0">
                <a:latin typeface="Calibri" panose="020F0502020204030204" pitchFamily="34" charset="0"/>
              </a:rPr>
              <a:t>  </a:t>
            </a:r>
            <a:r>
              <a:rPr lang="fr-CA" altLang="fr-FR" i="1" dirty="0">
                <a:latin typeface="Calibri" panose="020F0502020204030204" pitchFamily="34" charset="0"/>
              </a:rPr>
              <a:t>P</a:t>
            </a:r>
            <a:r>
              <a:rPr lang="fr-CA" altLang="fr-FR" dirty="0">
                <a:latin typeface="Calibri" panose="020F0502020204030204" pitchFamily="34" charset="0"/>
              </a:rPr>
              <a:t>(</a:t>
            </a:r>
            <a:r>
              <a:rPr lang="fr-CA" altLang="fr-FR" i="1" dirty="0">
                <a:latin typeface="Calibri" panose="020F0502020204030204" pitchFamily="34" charset="0"/>
              </a:rPr>
              <a:t>W</a:t>
            </a:r>
            <a:r>
              <a:rPr lang="fr-CA" altLang="fr-FR" dirty="0">
                <a:latin typeface="Calibri" panose="020F0502020204030204" pitchFamily="34" charset="0"/>
              </a:rPr>
              <a:t>|</a:t>
            </a:r>
            <a:r>
              <a:rPr lang="fr-CA" altLang="fr-FR" i="1" dirty="0">
                <a:latin typeface="Calibri" panose="020F0502020204030204" pitchFamily="34" charset="0"/>
              </a:rPr>
              <a:t>O</a:t>
            </a:r>
            <a:r>
              <a:rPr lang="fr-CA" altLang="fr-FR" dirty="0">
                <a:latin typeface="Calibri" panose="020F0502020204030204" pitchFamily="34" charset="0"/>
              </a:rPr>
              <a:t>)  = </a:t>
            </a:r>
            <a:r>
              <a:rPr lang="fr-CA" altLang="fr-FR" dirty="0" err="1">
                <a:latin typeface="Calibri" panose="020F0502020204030204" pitchFamily="34" charset="0"/>
              </a:rPr>
              <a:t>ArgMax</a:t>
            </a:r>
            <a:r>
              <a:rPr lang="fr-CA" altLang="fr-FR" baseline="-25000" dirty="0" err="1">
                <a:latin typeface="Calibri" panose="020F0502020204030204" pitchFamily="34" charset="0"/>
              </a:rPr>
              <a:t>w</a:t>
            </a:r>
            <a:r>
              <a:rPr lang="fr-CA" altLang="fr-FR" baseline="-25000" dirty="0">
                <a:latin typeface="Calibri" panose="020F0502020204030204" pitchFamily="34" charset="0"/>
              </a:rPr>
              <a:t>  </a:t>
            </a:r>
            <a:r>
              <a:rPr lang="fr-CA" altLang="fr-FR" i="1" dirty="0">
                <a:latin typeface="Calibri" panose="020F0502020204030204" pitchFamily="34" charset="0"/>
              </a:rPr>
              <a:t>P</a:t>
            </a:r>
            <a:r>
              <a:rPr lang="fr-CA" altLang="fr-FR" dirty="0">
                <a:latin typeface="Calibri" panose="020F0502020204030204" pitchFamily="34" charset="0"/>
              </a:rPr>
              <a:t>(</a:t>
            </a:r>
            <a:r>
              <a:rPr lang="fr-CA" altLang="fr-FR" i="1" dirty="0">
                <a:latin typeface="Calibri" panose="020F0502020204030204" pitchFamily="34" charset="0"/>
              </a:rPr>
              <a:t>O</a:t>
            </a:r>
            <a:r>
              <a:rPr lang="fr-CA" altLang="fr-FR" dirty="0">
                <a:latin typeface="Calibri" panose="020F0502020204030204" pitchFamily="34" charset="0"/>
              </a:rPr>
              <a:t>|</a:t>
            </a:r>
            <a:r>
              <a:rPr lang="fr-CA" altLang="fr-FR" i="1" dirty="0">
                <a:latin typeface="Calibri" panose="020F0502020204030204" pitchFamily="34" charset="0"/>
              </a:rPr>
              <a:t>W</a:t>
            </a:r>
            <a:r>
              <a:rPr lang="fr-CA" altLang="fr-FR" dirty="0">
                <a:latin typeface="Calibri" panose="020F0502020204030204" pitchFamily="34" charset="0"/>
              </a:rPr>
              <a:t>) P(</a:t>
            </a:r>
            <a:r>
              <a:rPr lang="fr-CA" altLang="fr-FR" i="1" dirty="0">
                <a:latin typeface="Calibri" panose="020F0502020204030204" pitchFamily="34" charset="0"/>
              </a:rPr>
              <a:t>W</a:t>
            </a:r>
            <a:r>
              <a:rPr lang="fr-CA" altLang="fr-FR" dirty="0">
                <a:latin typeface="Calibri" panose="020F0502020204030204" pitchFamily="34" charset="0"/>
              </a:rPr>
              <a:t>) / P(</a:t>
            </a:r>
            <a:r>
              <a:rPr lang="fr-CA" altLang="fr-FR" i="1" dirty="0">
                <a:latin typeface="Calibri" panose="020F0502020204030204" pitchFamily="34" charset="0"/>
              </a:rPr>
              <a:t>O</a:t>
            </a:r>
            <a:r>
              <a:rPr lang="fr-CA" altLang="fr-FR" dirty="0">
                <a:latin typeface="Calibri" panose="020F0502020204030204" pitchFamily="34" charset="0"/>
              </a:rPr>
              <a:t>)</a:t>
            </a:r>
          </a:p>
          <a:p>
            <a:pPr lvl="2" eaLnBrk="1" hangingPunct="1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None/>
              <a:defRPr/>
            </a:pPr>
            <a:r>
              <a:rPr lang="fr-CA" altLang="fr-FR" sz="1600" dirty="0">
                <a:latin typeface="Calibri" panose="020F0502020204030204" pitchFamily="34" charset="0"/>
              </a:rPr>
              <a:t>                                 </a:t>
            </a:r>
            <a:r>
              <a:rPr lang="fr-CA" altLang="fr-FR" dirty="0">
                <a:latin typeface="Calibri" panose="020F0502020204030204" pitchFamily="34" charset="0"/>
                <a:sym typeface="Symbol" panose="05050102010706020507" pitchFamily="18" charset="2"/>
              </a:rPr>
              <a:t>   </a:t>
            </a:r>
            <a:r>
              <a:rPr lang="fr-CA" altLang="fr-FR" sz="2000" dirty="0">
                <a:latin typeface="Calibri" panose="020F0502020204030204" pitchFamily="34" charset="0"/>
                <a:sym typeface="Symbol" panose="05050102010706020507" pitchFamily="18" charset="2"/>
              </a:rPr>
              <a:t></a:t>
            </a:r>
            <a:r>
              <a:rPr lang="fr-CA" altLang="fr-FR" dirty="0">
                <a:latin typeface="Calibri" panose="020F0502020204030204" pitchFamily="34" charset="0"/>
              </a:rPr>
              <a:t> </a:t>
            </a:r>
            <a:r>
              <a:rPr lang="fr-CA" altLang="fr-FR" dirty="0" err="1">
                <a:latin typeface="Calibri" panose="020F0502020204030204" pitchFamily="34" charset="0"/>
              </a:rPr>
              <a:t>ArgMax</a:t>
            </a:r>
            <a:r>
              <a:rPr lang="fr-CA" altLang="fr-FR" b="1" baseline="-25000" dirty="0" err="1">
                <a:latin typeface="Calibri" panose="020F0502020204030204" pitchFamily="34" charset="0"/>
              </a:rPr>
              <a:t>w</a:t>
            </a:r>
            <a:r>
              <a:rPr lang="fr-CA" altLang="fr-FR" dirty="0">
                <a:latin typeface="Calibri" panose="020F0502020204030204" pitchFamily="34" charset="0"/>
              </a:rPr>
              <a:t>  </a:t>
            </a:r>
            <a:r>
              <a:rPr lang="fr-CA" altLang="fr-FR" i="1" dirty="0">
                <a:latin typeface="Calibri" panose="020F0502020204030204" pitchFamily="34" charset="0"/>
              </a:rPr>
              <a:t>P</a:t>
            </a:r>
            <a:r>
              <a:rPr lang="fr-CA" altLang="fr-FR" dirty="0">
                <a:latin typeface="Calibri" panose="020F0502020204030204" pitchFamily="34" charset="0"/>
              </a:rPr>
              <a:t>(</a:t>
            </a:r>
            <a:r>
              <a:rPr lang="fr-CA" altLang="fr-FR" i="1" dirty="0">
                <a:latin typeface="Calibri" panose="020F0502020204030204" pitchFamily="34" charset="0"/>
              </a:rPr>
              <a:t>O</a:t>
            </a:r>
            <a:r>
              <a:rPr lang="fr-CA" altLang="fr-FR" dirty="0">
                <a:latin typeface="Calibri" panose="020F0502020204030204" pitchFamily="34" charset="0"/>
              </a:rPr>
              <a:t>|</a:t>
            </a:r>
            <a:r>
              <a:rPr lang="fr-CA" altLang="fr-FR" i="1" dirty="0">
                <a:latin typeface="Calibri" panose="020F0502020204030204" pitchFamily="34" charset="0"/>
              </a:rPr>
              <a:t>W</a:t>
            </a:r>
            <a:r>
              <a:rPr lang="fr-CA" altLang="fr-FR" dirty="0">
                <a:latin typeface="Calibri" panose="020F0502020204030204" pitchFamily="34" charset="0"/>
              </a:rPr>
              <a:t>) P(</a:t>
            </a:r>
            <a:r>
              <a:rPr lang="fr-CA" altLang="fr-FR" i="1" dirty="0">
                <a:latin typeface="Calibri" panose="020F0502020204030204" pitchFamily="34" charset="0"/>
              </a:rPr>
              <a:t>W</a:t>
            </a:r>
            <a:r>
              <a:rPr lang="fr-CA" altLang="fr-FR" dirty="0">
                <a:latin typeface="Calibri" panose="020F0502020204030204" pitchFamily="34" charset="0"/>
              </a:rPr>
              <a:t>) 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fr-CA" altLang="fr-FR" sz="2000" dirty="0">
                <a:latin typeface="Calibri" panose="020F0502020204030204" pitchFamily="34" charset="0"/>
              </a:rPr>
              <a:t>Revient à considérer </a:t>
            </a:r>
            <a:r>
              <a:rPr lang="fr-CA" altLang="fr-FR" sz="2000" b="1" dirty="0">
                <a:latin typeface="Calibri" panose="020F0502020204030204" pitchFamily="34" charset="0"/>
              </a:rPr>
              <a:t>deux aspects </a:t>
            </a:r>
            <a:r>
              <a:rPr lang="fr-CA" altLang="fr-FR" sz="2000" dirty="0">
                <a:latin typeface="Calibri" panose="020F0502020204030204" pitchFamily="34" charset="0"/>
              </a:rPr>
              <a:t>:</a:t>
            </a:r>
          </a:p>
          <a:p>
            <a:pPr lvl="1" eaLnBrk="1" hangingPunct="1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lang="fr-CA" altLang="fr-FR" sz="2000" dirty="0">
                <a:latin typeface="Calibri" panose="020F0502020204030204" pitchFamily="34" charset="0"/>
              </a:rPr>
              <a:t>	</a:t>
            </a:r>
            <a:r>
              <a:rPr lang="fr-CA" altLang="fr-FR" sz="2000" dirty="0">
                <a:solidFill>
                  <a:srgbClr val="0099FF"/>
                </a:solidFill>
                <a:latin typeface="Calibri" panose="020F0502020204030204" pitchFamily="34" charset="0"/>
              </a:rPr>
              <a:t>1. Modèle linguistique : </a:t>
            </a:r>
            <a:r>
              <a:rPr lang="fr-CA" altLang="fr-FR" sz="2000" i="1" dirty="0">
                <a:solidFill>
                  <a:srgbClr val="0099FF"/>
                </a:solidFill>
                <a:latin typeface="Calibri" panose="020F0502020204030204" pitchFamily="34" charset="0"/>
              </a:rPr>
              <a:t>P</a:t>
            </a:r>
            <a:r>
              <a:rPr lang="fr-CA" altLang="fr-FR" sz="2000" dirty="0">
                <a:solidFill>
                  <a:srgbClr val="0099FF"/>
                </a:solidFill>
                <a:latin typeface="Calibri" panose="020F0502020204030204" pitchFamily="34" charset="0"/>
              </a:rPr>
              <a:t>(</a:t>
            </a:r>
            <a:r>
              <a:rPr lang="fr-CA" altLang="fr-FR" sz="2000" i="1" dirty="0">
                <a:solidFill>
                  <a:srgbClr val="0099FF"/>
                </a:solidFill>
                <a:latin typeface="Calibri" panose="020F0502020204030204" pitchFamily="34" charset="0"/>
              </a:rPr>
              <a:t>W</a:t>
            </a:r>
            <a:r>
              <a:rPr lang="fr-CA" altLang="fr-FR" sz="2000" dirty="0">
                <a:solidFill>
                  <a:srgbClr val="0099FF"/>
                </a:solidFill>
                <a:latin typeface="Calibri" panose="020F0502020204030204" pitchFamily="34" charset="0"/>
              </a:rPr>
              <a:t>)</a:t>
            </a:r>
            <a:r>
              <a:rPr lang="fr-CA" altLang="fr-FR" sz="2000" dirty="0">
                <a:latin typeface="Calibri" panose="020F0502020204030204" pitchFamily="34" charset="0"/>
              </a:rPr>
              <a:t>     </a:t>
            </a:r>
            <a:r>
              <a:rPr lang="fr-CA" altLang="fr-FR" sz="20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2. Modèle acoustique : </a:t>
            </a:r>
            <a:r>
              <a:rPr lang="fr-CA" altLang="fr-FR" sz="2000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P</a:t>
            </a:r>
            <a:r>
              <a:rPr lang="fr-CA" altLang="fr-FR" sz="20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(</a:t>
            </a:r>
            <a:r>
              <a:rPr lang="fr-CA" altLang="fr-FR" sz="2000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O</a:t>
            </a:r>
            <a:r>
              <a:rPr lang="fr-CA" altLang="fr-FR" sz="20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|</a:t>
            </a:r>
            <a:r>
              <a:rPr lang="fr-CA" altLang="fr-FR" sz="2000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W</a:t>
            </a:r>
            <a:r>
              <a:rPr lang="fr-CA" altLang="fr-FR" sz="20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)</a:t>
            </a:r>
          </a:p>
        </p:txBody>
      </p:sp>
      <p:pic>
        <p:nvPicPr>
          <p:cNvPr id="20484" name="Picture 4" descr="noisy">
            <a:extLst>
              <a:ext uri="{FF2B5EF4-FFF2-40B4-BE49-F238E27FC236}">
                <a16:creationId xmlns:a16="http://schemas.microsoft.com/office/drawing/2014/main" id="{62F1DA05-9C68-4F13-BC48-B1EA18F7AA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4338" y="5156200"/>
            <a:ext cx="5832475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Line 5">
            <a:extLst>
              <a:ext uri="{FF2B5EF4-FFF2-40B4-BE49-F238E27FC236}">
                <a16:creationId xmlns:a16="http://schemas.microsoft.com/office/drawing/2014/main" id="{B51297A3-D8B3-43BE-9916-F15B3ED5098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11675" y="4724400"/>
            <a:ext cx="71438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20486" name="Line 6">
            <a:extLst>
              <a:ext uri="{FF2B5EF4-FFF2-40B4-BE49-F238E27FC236}">
                <a16:creationId xmlns:a16="http://schemas.microsoft.com/office/drawing/2014/main" id="{4DA30A49-663C-4A7A-A394-5ACF7DF87F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92143" y="4724401"/>
            <a:ext cx="359619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20487" name="Rectangle 1">
            <a:extLst>
              <a:ext uri="{FF2B5EF4-FFF2-40B4-BE49-F238E27FC236}">
                <a16:creationId xmlns:a16="http://schemas.microsoft.com/office/drawing/2014/main" id="{A86A562D-ACF1-42D4-ABE6-7DF0F27D3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0375" y="6289675"/>
            <a:ext cx="7762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latin typeface="Calibri" panose="020F0502020204030204" pitchFamily="34" charset="0"/>
              </a:rPr>
              <a:t>ArgMax</a:t>
            </a:r>
            <a:r>
              <a:rPr lang="fr-CA" altLang="fr-FR" sz="1200" baseline="-25000">
                <a:latin typeface="Calibri" panose="020F0502020204030204" pitchFamily="34" charset="0"/>
              </a:rPr>
              <a:t>w</a:t>
            </a:r>
            <a:r>
              <a:rPr lang="fr-CA" altLang="fr-FR" sz="1200">
                <a:latin typeface="Calibri" panose="020F0502020204030204" pitchFamily="34" charset="0"/>
              </a:rPr>
              <a:t> </a:t>
            </a:r>
            <a:endParaRPr lang="fr-CA" altLang="fr-FR" sz="1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738EAE5-2C34-4FBB-984F-086C06AFEB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2663" y="457200"/>
            <a:ext cx="9434512" cy="955675"/>
          </a:xfrm>
        </p:spPr>
        <p:txBody>
          <a:bodyPr/>
          <a:lstStyle/>
          <a:p>
            <a:pPr eaLnBrk="1" hangingPunct="1"/>
            <a:r>
              <a:rPr lang="en-US" altLang="fr-FR" sz="3600" dirty="0">
                <a:solidFill>
                  <a:srgbClr val="00B050"/>
                </a:solidFill>
              </a:rPr>
              <a:t>Architecture de reconnaissance </a:t>
            </a:r>
            <a:r>
              <a:rPr lang="en-US" altLang="fr-FR" sz="3600" dirty="0" err="1">
                <a:solidFill>
                  <a:srgbClr val="00B050"/>
                </a:solidFill>
              </a:rPr>
              <a:t>vocale</a:t>
            </a:r>
            <a:endParaRPr lang="en-US" altLang="fr-FR" sz="3600" dirty="0">
              <a:solidFill>
                <a:srgbClr val="00B050"/>
              </a:solidFill>
            </a:endParaRPr>
          </a:p>
        </p:txBody>
      </p:sp>
      <p:pic>
        <p:nvPicPr>
          <p:cNvPr id="22531" name="Picture 3" descr="blockspeecharch">
            <a:extLst>
              <a:ext uri="{FF2B5EF4-FFF2-40B4-BE49-F238E27FC236}">
                <a16:creationId xmlns:a16="http://schemas.microsoft.com/office/drawing/2014/main" id="{8D927486-43AB-4EB0-9E94-6462302D7D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688" y="1790859"/>
            <a:ext cx="5400675" cy="411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Text Box 4">
            <a:extLst>
              <a:ext uri="{FF2B5EF4-FFF2-40B4-BE49-F238E27FC236}">
                <a16:creationId xmlns:a16="http://schemas.microsoft.com/office/drawing/2014/main" id="{D97B4D77-DFDB-4E0B-B174-75319A83C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80" y="5876925"/>
            <a:ext cx="8692734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CA" altLang="fr-FR" sz="1800" dirty="0"/>
              <a:t>Un HMM par phone, phonème ou morphème !</a:t>
            </a:r>
          </a:p>
        </p:txBody>
      </p:sp>
      <p:sp>
        <p:nvSpPr>
          <p:cNvPr id="22533" name="Rectangle 4">
            <a:extLst>
              <a:ext uri="{FF2B5EF4-FFF2-40B4-BE49-F238E27FC236}">
                <a16:creationId xmlns:a16="http://schemas.microsoft.com/office/drawing/2014/main" id="{204FC6EE-8A0C-45A9-A498-56ABE26D7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425" y="1757363"/>
            <a:ext cx="60465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400" dirty="0">
                <a:latin typeface="Calibri" panose="020F0502020204030204" pitchFamily="34" charset="0"/>
              </a:rPr>
              <a:t>HMM</a:t>
            </a:r>
            <a:endParaRPr lang="fr-CA" altLang="fr-FR" sz="1400" dirty="0"/>
          </a:p>
        </p:txBody>
      </p:sp>
      <p:sp>
        <p:nvSpPr>
          <p:cNvPr id="22534" name="Rectangle 5">
            <a:extLst>
              <a:ext uri="{FF2B5EF4-FFF2-40B4-BE49-F238E27FC236}">
                <a16:creationId xmlns:a16="http://schemas.microsoft.com/office/drawing/2014/main" id="{9DABCF7F-BA14-472C-8484-732B1F3CB5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7763" y="5602288"/>
            <a:ext cx="103323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400" dirty="0">
                <a:latin typeface="Calibri" panose="020F0502020204030204" pitchFamily="34" charset="0"/>
              </a:rPr>
              <a:t>Statistiques</a:t>
            </a:r>
            <a:endParaRPr lang="fr-CA" altLang="fr-FR" sz="1400" dirty="0"/>
          </a:p>
        </p:txBody>
      </p: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9BB2452E-01BE-442A-AF92-333D4287293C}"/>
              </a:ext>
            </a:extLst>
          </p:cNvPr>
          <p:cNvCxnSpPr/>
          <p:nvPr/>
        </p:nvCxnSpPr>
        <p:spPr>
          <a:xfrm flipH="1">
            <a:off x="6888163" y="1895475"/>
            <a:ext cx="5762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336DFE5-41C5-4625-9E26-2E5A79217222}"/>
              </a:ext>
            </a:extLst>
          </p:cNvPr>
          <p:cNvCxnSpPr/>
          <p:nvPr/>
        </p:nvCxnSpPr>
        <p:spPr>
          <a:xfrm flipH="1">
            <a:off x="6888163" y="5738813"/>
            <a:ext cx="5762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7" name="Rectangle 5">
            <a:extLst>
              <a:ext uri="{FF2B5EF4-FFF2-40B4-BE49-F238E27FC236}">
                <a16:creationId xmlns:a16="http://schemas.microsoft.com/office/drawing/2014/main" id="{791492CE-C54B-40EB-B2B9-4EDEFF5AE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8613" y="3455988"/>
            <a:ext cx="130175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latin typeface="Calibri" panose="020F0502020204030204" pitchFamily="34" charset="0"/>
              </a:rPr>
              <a:t>Traits acoustiques</a:t>
            </a:r>
            <a:endParaRPr lang="fr-CA" altLang="fr-FR" sz="1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28771A31-B344-4486-BC97-8A66064EB9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2663" y="620713"/>
            <a:ext cx="9450387" cy="768350"/>
          </a:xfrm>
        </p:spPr>
        <p:txBody>
          <a:bodyPr/>
          <a:lstStyle/>
          <a:p>
            <a:pPr eaLnBrk="1" hangingPunct="1"/>
            <a:r>
              <a:rPr lang="en-US" altLang="fr-FR" sz="3600" dirty="0">
                <a:solidFill>
                  <a:srgbClr val="00B050"/>
                </a:solidFill>
              </a:rPr>
              <a:t>HMM </a:t>
            </a:r>
            <a:r>
              <a:rPr lang="en-US" altLang="fr-FR" sz="3600" dirty="0" err="1">
                <a:solidFill>
                  <a:srgbClr val="00B050"/>
                </a:solidFill>
              </a:rPr>
              <a:t>donne</a:t>
            </a:r>
            <a:r>
              <a:rPr lang="en-US" altLang="fr-FR" sz="3600" dirty="0">
                <a:solidFill>
                  <a:srgbClr val="00B050"/>
                </a:solidFill>
              </a:rPr>
              <a:t> le </a:t>
            </a:r>
            <a:r>
              <a:rPr lang="en-US" altLang="fr-FR" sz="3600" dirty="0" err="1">
                <a:solidFill>
                  <a:srgbClr val="00B050"/>
                </a:solidFill>
              </a:rPr>
              <a:t>modèle</a:t>
            </a:r>
            <a:r>
              <a:rPr lang="en-US" altLang="fr-FR" sz="3600" dirty="0">
                <a:solidFill>
                  <a:srgbClr val="00B050"/>
                </a:solidFill>
              </a:rPr>
              <a:t> </a:t>
            </a:r>
            <a:r>
              <a:rPr lang="en-US" altLang="fr-FR" sz="3600" dirty="0" err="1">
                <a:solidFill>
                  <a:srgbClr val="00B050"/>
                </a:solidFill>
              </a:rPr>
              <a:t>acoustique</a:t>
            </a:r>
            <a:endParaRPr lang="en-US" altLang="fr-FR" sz="3600" dirty="0">
              <a:solidFill>
                <a:srgbClr val="00B050"/>
              </a:solidFill>
            </a:endParaRPr>
          </a:p>
        </p:txBody>
      </p:sp>
      <p:graphicFrame>
        <p:nvGraphicFramePr>
          <p:cNvPr id="24579" name="Object 3">
            <a:extLst>
              <a:ext uri="{FF2B5EF4-FFF2-40B4-BE49-F238E27FC236}">
                <a16:creationId xmlns:a16="http://schemas.microsoft.com/office/drawing/2014/main" id="{823CB3B5-35A0-4E2A-BDD5-BE89445D34B1}"/>
              </a:ext>
            </a:extLst>
          </p:cNvPr>
          <p:cNvGraphicFramePr>
            <a:graphicFrameLocks noGrp="1" noChangeAspect="1"/>
          </p:cNvGraphicFramePr>
          <p:nvPr>
            <p:ph idx="4294967295"/>
          </p:nvPr>
        </p:nvGraphicFramePr>
        <p:xfrm>
          <a:off x="2927648" y="2565400"/>
          <a:ext cx="5522615" cy="326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3" imgW="5772956" imgH="4057143" progId="Paint.Picture">
                  <p:embed/>
                </p:oleObj>
              </mc:Choice>
              <mc:Fallback>
                <p:oleObj name="Bitmap Image" r:id="rId3" imgW="5772956" imgH="4057143" progId="Paint.Picture">
                  <p:embed/>
                  <p:pic>
                    <p:nvPicPr>
                      <p:cNvPr id="24579" name="Object 3">
                        <a:extLst>
                          <a:ext uri="{FF2B5EF4-FFF2-40B4-BE49-F238E27FC236}">
                            <a16:creationId xmlns:a16="http://schemas.microsoft.com/office/drawing/2014/main" id="{823CB3B5-35A0-4E2A-BDD5-BE89445D34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648" y="2565400"/>
                        <a:ext cx="5522615" cy="326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580" name="Group 5">
            <a:extLst>
              <a:ext uri="{FF2B5EF4-FFF2-40B4-BE49-F238E27FC236}">
                <a16:creationId xmlns:a16="http://schemas.microsoft.com/office/drawing/2014/main" id="{403BAB3F-C75B-4EBE-9CD2-420F0C0145F8}"/>
              </a:ext>
            </a:extLst>
          </p:cNvPr>
          <p:cNvGrpSpPr>
            <a:grpSpLocks/>
          </p:cNvGrpSpPr>
          <p:nvPr/>
        </p:nvGrpSpPr>
        <p:grpSpPr bwMode="auto">
          <a:xfrm>
            <a:off x="7896225" y="1268413"/>
            <a:ext cx="2592388" cy="2160587"/>
            <a:chOff x="6804025" y="980728"/>
            <a:chExt cx="2160588" cy="1719610"/>
          </a:xfrm>
        </p:grpSpPr>
        <p:pic>
          <p:nvPicPr>
            <p:cNvPr id="24581" name="Picture 3" descr="blockspeecharch">
              <a:extLst>
                <a:ext uri="{FF2B5EF4-FFF2-40B4-BE49-F238E27FC236}">
                  <a16:creationId xmlns:a16="http://schemas.microsoft.com/office/drawing/2014/main" id="{D7CFD0CD-C2B9-4473-863B-3915B85BA8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4025" y="1052513"/>
              <a:ext cx="2160588" cy="1647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ABA2FB8-4F91-430E-9745-391668324FA0}"/>
                </a:ext>
              </a:extLst>
            </p:cNvPr>
            <p:cNvSpPr/>
            <p:nvPr/>
          </p:nvSpPr>
          <p:spPr>
            <a:xfrm>
              <a:off x="7523780" y="980728"/>
              <a:ext cx="936740" cy="648170"/>
            </a:xfrm>
            <a:prstGeom prst="rect">
              <a:avLst/>
            </a:prstGeom>
            <a:noFill/>
            <a:ln>
              <a:solidFill>
                <a:srgbClr val="00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781BC69-1FAC-4B03-AC2A-146E7D4983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2663" y="457200"/>
            <a:ext cx="9228137" cy="1100138"/>
          </a:xfrm>
        </p:spPr>
        <p:txBody>
          <a:bodyPr/>
          <a:lstStyle/>
          <a:p>
            <a:pPr eaLnBrk="1" hangingPunct="1"/>
            <a:r>
              <a:rPr lang="en-US" altLang="fr-FR" sz="3600" dirty="0" err="1">
                <a:solidFill>
                  <a:srgbClr val="00B050"/>
                </a:solidFill>
              </a:rPr>
              <a:t>Modèle</a:t>
            </a:r>
            <a:r>
              <a:rPr lang="en-US" altLang="fr-FR" sz="3600" dirty="0">
                <a:solidFill>
                  <a:srgbClr val="00B050"/>
                </a:solidFill>
              </a:rPr>
              <a:t> </a:t>
            </a:r>
            <a:r>
              <a:rPr lang="en-US" altLang="fr-FR" sz="3600" dirty="0" err="1">
                <a:solidFill>
                  <a:srgbClr val="00B050"/>
                </a:solidFill>
              </a:rPr>
              <a:t>acoustique</a:t>
            </a:r>
            <a:r>
              <a:rPr lang="en-US" altLang="fr-FR" sz="3600" dirty="0">
                <a:solidFill>
                  <a:srgbClr val="00B050"/>
                </a:solidFill>
              </a:rPr>
              <a:t> plus </a:t>
            </a:r>
            <a:r>
              <a:rPr lang="en-US" altLang="fr-FR" sz="3600" dirty="0" err="1">
                <a:solidFill>
                  <a:srgbClr val="00B050"/>
                </a:solidFill>
              </a:rPr>
              <a:t>réaliste</a:t>
            </a:r>
            <a:endParaRPr lang="en-US" altLang="fr-FR" sz="3600" dirty="0">
              <a:solidFill>
                <a:srgbClr val="00B050"/>
              </a:solidFill>
            </a:endParaRP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745F5CEC-F49B-4E75-96D4-FD65529A9B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9650" y="1981200"/>
            <a:ext cx="7931150" cy="38862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fr-CA" altLang="fr-FR" sz="2400">
                <a:latin typeface="Times New Roman" panose="02020603050405020304" pitchFamily="18" charset="0"/>
                <a:cs typeface="Times New Roman" panose="02020603050405020304" pitchFamily="18" charset="0"/>
              </a:rPr>
              <a:t>Coarticulation et variations dialectiques</a:t>
            </a:r>
          </a:p>
        </p:txBody>
      </p:sp>
      <p:graphicFrame>
        <p:nvGraphicFramePr>
          <p:cNvPr id="26628" name="Object 4">
            <a:extLst>
              <a:ext uri="{FF2B5EF4-FFF2-40B4-BE49-F238E27FC236}">
                <a16:creationId xmlns:a16="http://schemas.microsoft.com/office/drawing/2014/main" id="{CF455B84-D19C-4196-94FC-DA1FDDA810B9}"/>
              </a:ext>
            </a:extLst>
          </p:cNvPr>
          <p:cNvGraphicFramePr>
            <a:graphicFrameLocks noGrp="1" noChangeAspect="1"/>
          </p:cNvGraphicFramePr>
          <p:nvPr>
            <p:ph idx="4294967295"/>
          </p:nvPr>
        </p:nvGraphicFramePr>
        <p:xfrm>
          <a:off x="2752725" y="3109913"/>
          <a:ext cx="6238875" cy="201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3" imgW="6238095" imgH="2343477" progId="Paint.Picture">
                  <p:embed/>
                </p:oleObj>
              </mc:Choice>
              <mc:Fallback>
                <p:oleObj name="Bitmap Image" r:id="rId3" imgW="6238095" imgH="2343477" progId="Paint.Picture">
                  <p:embed/>
                  <p:pic>
                    <p:nvPicPr>
                      <p:cNvPr id="26628" name="Object 4">
                        <a:extLst>
                          <a:ext uri="{FF2B5EF4-FFF2-40B4-BE49-F238E27FC236}">
                            <a16:creationId xmlns:a16="http://schemas.microsoft.com/office/drawing/2014/main" id="{CF455B84-D19C-4196-94FC-DA1FDDA810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725" y="3109913"/>
                        <a:ext cx="6238875" cy="2011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D0B83A0D-E0D3-4EBD-BEDA-45FEAF3B72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1225" y="457200"/>
            <a:ext cx="9299575" cy="1171575"/>
          </a:xfrm>
        </p:spPr>
        <p:txBody>
          <a:bodyPr/>
          <a:lstStyle/>
          <a:p>
            <a:pPr eaLnBrk="1" hangingPunct="1"/>
            <a:r>
              <a:rPr lang="fr-CA" altLang="fr-FR" sz="3600" dirty="0">
                <a:solidFill>
                  <a:srgbClr val="00B050"/>
                </a:solidFill>
              </a:rPr>
              <a:t>Le modèle linguistique (P(W))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FC8AAC88-8FAA-43B3-B1A1-D723318425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2792" y="2276872"/>
            <a:ext cx="10943847" cy="3886200"/>
          </a:xfrm>
        </p:spPr>
        <p:txBody>
          <a:bodyPr>
            <a:normAutofit lnSpcReduction="10000"/>
          </a:bodyPr>
          <a:lstStyle/>
          <a:p>
            <a:pPr eaLnBrk="1" hangingPunct="1"/>
            <a:endParaRPr lang="fr-CA" altLang="fr-FR" sz="2800" dirty="0"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</a:rPr>
              <a:t>Il faut trouver la probabilité </a:t>
            </a:r>
            <a:r>
              <a:rPr lang="fr-CA" altLang="fr-FR" sz="2400" i="1" dirty="0">
                <a:latin typeface="Calibri" panose="020F0502020204030204" pitchFamily="34" charset="0"/>
              </a:rPr>
              <a:t>P</a:t>
            </a:r>
            <a:r>
              <a:rPr lang="fr-CA" altLang="fr-FR" sz="2400" dirty="0">
                <a:latin typeface="Calibri" panose="020F0502020204030204" pitchFamily="34" charset="0"/>
              </a:rPr>
              <a:t>(</a:t>
            </a:r>
            <a:r>
              <a:rPr lang="fr-CA" altLang="fr-FR" sz="2400" i="1" dirty="0">
                <a:latin typeface="Calibri" panose="020F0502020204030204" pitchFamily="34" charset="0"/>
              </a:rPr>
              <a:t>W</a:t>
            </a:r>
            <a:r>
              <a:rPr lang="fr-CA" altLang="fr-FR" sz="2400" dirty="0">
                <a:latin typeface="Calibri" panose="020F0502020204030204" pitchFamily="34" charset="0"/>
              </a:rPr>
              <a:t>) de la séquence              		            	        	</a:t>
            </a:r>
            <a:r>
              <a:rPr lang="fr-CA" altLang="fr-FR" sz="2400" i="1" dirty="0">
                <a:latin typeface="Calibri" panose="020F0502020204030204" pitchFamily="34" charset="0"/>
              </a:rPr>
              <a:t>W</a:t>
            </a:r>
            <a:r>
              <a:rPr lang="fr-CA" altLang="fr-FR" sz="2400" b="1" dirty="0">
                <a:latin typeface="Calibri" panose="020F0502020204030204" pitchFamily="34" charset="0"/>
              </a:rPr>
              <a:t> </a:t>
            </a:r>
            <a:r>
              <a:rPr lang="fr-CA" altLang="fr-FR" sz="2400" dirty="0">
                <a:latin typeface="Calibri" panose="020F0502020204030204" pitchFamily="34" charset="0"/>
              </a:rPr>
              <a:t>=</a:t>
            </a:r>
            <a:r>
              <a:rPr lang="fr-CA" altLang="fr-FR" sz="2400" b="1" dirty="0">
                <a:latin typeface="Calibri" panose="020F0502020204030204" pitchFamily="34" charset="0"/>
              </a:rPr>
              <a:t> </a:t>
            </a:r>
            <a:r>
              <a:rPr lang="fr-CA" altLang="fr-FR" sz="2400" i="1" dirty="0">
                <a:latin typeface="Calibri" panose="020F0502020204030204" pitchFamily="34" charset="0"/>
              </a:rPr>
              <a:t>w</a:t>
            </a:r>
            <a:r>
              <a:rPr lang="fr-CA" altLang="fr-FR" sz="2400" baseline="-25000" dirty="0">
                <a:latin typeface="Calibri" panose="020F0502020204030204" pitchFamily="34" charset="0"/>
              </a:rPr>
              <a:t>1 </a:t>
            </a:r>
            <a:r>
              <a:rPr lang="fr-CA" altLang="fr-FR" sz="2400" dirty="0">
                <a:latin typeface="Calibri" panose="020F0502020204030204" pitchFamily="34" charset="0"/>
              </a:rPr>
              <a:t>,</a:t>
            </a:r>
            <a:r>
              <a:rPr lang="fr-CA" altLang="fr-FR" sz="2400" i="1" dirty="0">
                <a:latin typeface="Calibri" panose="020F0502020204030204" pitchFamily="34" charset="0"/>
              </a:rPr>
              <a:t>w</a:t>
            </a:r>
            <a:r>
              <a:rPr lang="fr-CA" altLang="fr-FR" sz="2400" baseline="-25000" dirty="0">
                <a:latin typeface="Calibri" panose="020F0502020204030204" pitchFamily="34" charset="0"/>
              </a:rPr>
              <a:t>2</a:t>
            </a:r>
            <a:r>
              <a:rPr lang="fr-CA" altLang="fr-FR" sz="2400" dirty="0">
                <a:latin typeface="Calibri" panose="020F0502020204030204" pitchFamily="34" charset="0"/>
              </a:rPr>
              <a:t>,…,</a:t>
            </a:r>
            <a:r>
              <a:rPr lang="fr-CA" altLang="fr-FR" sz="2400" i="1" dirty="0" err="1">
                <a:latin typeface="Calibri" panose="020F0502020204030204" pitchFamily="34" charset="0"/>
              </a:rPr>
              <a:t>w</a:t>
            </a:r>
            <a:r>
              <a:rPr lang="fr-CA" altLang="fr-FR" sz="2400" i="1" baseline="-25000" dirty="0" err="1">
                <a:latin typeface="Calibri" panose="020F0502020204030204" pitchFamily="34" charset="0"/>
              </a:rPr>
              <a:t>k</a:t>
            </a:r>
            <a:r>
              <a:rPr lang="fr-CA" altLang="fr-FR" sz="2400" b="1" dirty="0">
                <a:latin typeface="Calibri" panose="020F0502020204030204" pitchFamily="34" charset="0"/>
              </a:rPr>
              <a:t>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</a:rPr>
              <a:t>L’application du th. de Bayes donne :</a:t>
            </a:r>
          </a:p>
          <a:p>
            <a:pPr marL="457200" lvl="1" indent="0" eaLnBrk="1" hangingPunct="1">
              <a:lnSpc>
                <a:spcPct val="160000"/>
              </a:lnSpc>
              <a:buClr>
                <a:schemeClr val="hlink"/>
              </a:buClr>
              <a:buSzPct val="75000"/>
              <a:buNone/>
            </a:pPr>
            <a:r>
              <a:rPr lang="fr-CA" altLang="fr-FR" sz="2400" i="1" dirty="0">
                <a:latin typeface="Calibri" panose="020F0502020204030204" pitchFamily="34" charset="0"/>
              </a:rPr>
              <a:t>	P</a:t>
            </a:r>
            <a:r>
              <a:rPr lang="fr-CA" altLang="fr-FR" sz="2400" dirty="0">
                <a:latin typeface="Calibri" panose="020F0502020204030204" pitchFamily="34" charset="0"/>
              </a:rPr>
              <a:t>(</a:t>
            </a:r>
            <a:r>
              <a:rPr lang="fr-CA" altLang="fr-FR" sz="2400" i="1" dirty="0">
                <a:latin typeface="Calibri" panose="020F0502020204030204" pitchFamily="34" charset="0"/>
              </a:rPr>
              <a:t>W</a:t>
            </a:r>
            <a:r>
              <a:rPr lang="fr-CA" altLang="fr-FR" sz="2400" dirty="0">
                <a:latin typeface="Calibri" panose="020F0502020204030204" pitchFamily="34" charset="0"/>
              </a:rPr>
              <a:t>) = </a:t>
            </a:r>
            <a:r>
              <a:rPr lang="fr-CA" altLang="fr-FR" sz="2400" i="1" dirty="0">
                <a:latin typeface="Calibri" panose="020F0502020204030204" pitchFamily="34" charset="0"/>
              </a:rPr>
              <a:t>P</a:t>
            </a:r>
            <a:r>
              <a:rPr lang="fr-CA" altLang="fr-FR" sz="2400" dirty="0">
                <a:latin typeface="Calibri" panose="020F0502020204030204" pitchFamily="34" charset="0"/>
              </a:rPr>
              <a:t>(</a:t>
            </a:r>
            <a:r>
              <a:rPr lang="fr-CA" altLang="fr-FR" sz="2400" i="1" dirty="0">
                <a:latin typeface="Calibri" panose="020F0502020204030204" pitchFamily="34" charset="0"/>
              </a:rPr>
              <a:t>w</a:t>
            </a:r>
            <a:r>
              <a:rPr lang="fr-CA" altLang="fr-FR" sz="2400" baseline="-25000" dirty="0">
                <a:latin typeface="Calibri" panose="020F0502020204030204" pitchFamily="34" charset="0"/>
              </a:rPr>
              <a:t>1 </a:t>
            </a:r>
            <a:r>
              <a:rPr lang="fr-CA" altLang="fr-FR" sz="2400" dirty="0">
                <a:latin typeface="Calibri" panose="020F0502020204030204" pitchFamily="34" charset="0"/>
              </a:rPr>
              <a:t>,</a:t>
            </a:r>
            <a:r>
              <a:rPr lang="fr-CA" altLang="fr-FR" sz="2400" i="1" dirty="0">
                <a:latin typeface="Calibri" panose="020F0502020204030204" pitchFamily="34" charset="0"/>
              </a:rPr>
              <a:t>w</a:t>
            </a:r>
            <a:r>
              <a:rPr lang="fr-CA" altLang="fr-FR" sz="2400" baseline="-25000" dirty="0">
                <a:latin typeface="Calibri" panose="020F0502020204030204" pitchFamily="34" charset="0"/>
              </a:rPr>
              <a:t>2</a:t>
            </a:r>
            <a:r>
              <a:rPr lang="fr-CA" altLang="fr-FR" sz="2400" dirty="0">
                <a:latin typeface="Calibri" panose="020F0502020204030204" pitchFamily="34" charset="0"/>
              </a:rPr>
              <a:t>,…,</a:t>
            </a:r>
            <a:r>
              <a:rPr lang="fr-CA" altLang="fr-FR" sz="2400" i="1" dirty="0">
                <a:latin typeface="Calibri" panose="020F0502020204030204" pitchFamily="34" charset="0"/>
              </a:rPr>
              <a:t> </a:t>
            </a:r>
            <a:r>
              <a:rPr lang="fr-CA" altLang="fr-FR" sz="2400" i="1" dirty="0" err="1">
                <a:latin typeface="Calibri" panose="020F0502020204030204" pitchFamily="34" charset="0"/>
              </a:rPr>
              <a:t>w</a:t>
            </a:r>
            <a:r>
              <a:rPr lang="fr-CA" altLang="fr-FR" sz="2400" i="1" baseline="-25000" dirty="0" err="1">
                <a:latin typeface="Calibri" panose="020F0502020204030204" pitchFamily="34" charset="0"/>
              </a:rPr>
              <a:t>k</a:t>
            </a:r>
            <a:r>
              <a:rPr lang="fr-CA" altLang="fr-FR" sz="2400" dirty="0">
                <a:latin typeface="Calibri" panose="020F0502020204030204" pitchFamily="34" charset="0"/>
              </a:rPr>
              <a:t>) </a:t>
            </a:r>
          </a:p>
          <a:p>
            <a:pPr lvl="1"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fr-CA" altLang="fr-FR" sz="2400" dirty="0">
                <a:latin typeface="Calibri" panose="020F0502020204030204" pitchFamily="34" charset="0"/>
              </a:rPr>
              <a:t>	       = </a:t>
            </a:r>
            <a:r>
              <a:rPr lang="fr-CA" altLang="fr-FR" sz="2400" i="1" dirty="0">
                <a:latin typeface="Calibri" panose="020F0502020204030204" pitchFamily="34" charset="0"/>
              </a:rPr>
              <a:t>P</a:t>
            </a:r>
            <a:r>
              <a:rPr lang="fr-CA" altLang="fr-FR" sz="2400" dirty="0">
                <a:latin typeface="Calibri" panose="020F0502020204030204" pitchFamily="34" charset="0"/>
              </a:rPr>
              <a:t>(</a:t>
            </a:r>
            <a:r>
              <a:rPr lang="fr-CA" altLang="fr-FR" sz="2400" i="1" dirty="0">
                <a:latin typeface="Calibri" panose="020F0502020204030204" pitchFamily="34" charset="0"/>
              </a:rPr>
              <a:t>w</a:t>
            </a:r>
            <a:r>
              <a:rPr lang="fr-CA" altLang="fr-FR" sz="2400" baseline="-25000" dirty="0">
                <a:latin typeface="Calibri" panose="020F0502020204030204" pitchFamily="34" charset="0"/>
              </a:rPr>
              <a:t>1</a:t>
            </a:r>
            <a:r>
              <a:rPr lang="fr-CA" altLang="fr-FR" sz="2400" dirty="0">
                <a:latin typeface="Calibri" panose="020F0502020204030204" pitchFamily="34" charset="0"/>
              </a:rPr>
              <a:t>) P(</a:t>
            </a:r>
            <a:r>
              <a:rPr lang="fr-CA" altLang="fr-FR" sz="2400" i="1" dirty="0">
                <a:latin typeface="Calibri" panose="020F0502020204030204" pitchFamily="34" charset="0"/>
              </a:rPr>
              <a:t>w</a:t>
            </a:r>
            <a:r>
              <a:rPr lang="fr-CA" altLang="fr-FR" sz="2400" baseline="-25000" dirty="0">
                <a:latin typeface="Calibri" panose="020F0502020204030204" pitchFamily="34" charset="0"/>
              </a:rPr>
              <a:t>2</a:t>
            </a:r>
            <a:r>
              <a:rPr lang="fr-CA" altLang="fr-FR" sz="2400" dirty="0">
                <a:latin typeface="Calibri" panose="020F0502020204030204" pitchFamily="34" charset="0"/>
              </a:rPr>
              <a:t>|</a:t>
            </a:r>
            <a:r>
              <a:rPr lang="fr-CA" altLang="fr-FR" sz="2400" i="1" dirty="0">
                <a:latin typeface="Calibri" panose="020F0502020204030204" pitchFamily="34" charset="0"/>
              </a:rPr>
              <a:t>w</a:t>
            </a:r>
            <a:r>
              <a:rPr lang="fr-CA" altLang="fr-FR" sz="2400" baseline="-25000" dirty="0">
                <a:latin typeface="Calibri" panose="020F0502020204030204" pitchFamily="34" charset="0"/>
              </a:rPr>
              <a:t>1</a:t>
            </a:r>
            <a:r>
              <a:rPr lang="fr-CA" altLang="fr-FR" sz="2400" dirty="0">
                <a:latin typeface="Calibri" panose="020F0502020204030204" pitchFamily="34" charset="0"/>
              </a:rPr>
              <a:t>) P(</a:t>
            </a:r>
            <a:r>
              <a:rPr lang="fr-CA" altLang="fr-FR" sz="2400" i="1" dirty="0">
                <a:latin typeface="Calibri" panose="020F0502020204030204" pitchFamily="34" charset="0"/>
              </a:rPr>
              <a:t>w</a:t>
            </a:r>
            <a:r>
              <a:rPr lang="fr-CA" altLang="fr-FR" sz="2400" baseline="-25000" dirty="0">
                <a:latin typeface="Calibri" panose="020F0502020204030204" pitchFamily="34" charset="0"/>
              </a:rPr>
              <a:t>3</a:t>
            </a:r>
            <a:r>
              <a:rPr lang="fr-CA" altLang="fr-FR" sz="2400" dirty="0">
                <a:latin typeface="Calibri" panose="020F0502020204030204" pitchFamily="34" charset="0"/>
              </a:rPr>
              <a:t>|</a:t>
            </a:r>
            <a:r>
              <a:rPr lang="fr-CA" altLang="fr-FR" sz="2400" i="1" dirty="0">
                <a:latin typeface="Calibri" panose="020F0502020204030204" pitchFamily="34" charset="0"/>
              </a:rPr>
              <a:t>w</a:t>
            </a:r>
            <a:r>
              <a:rPr lang="fr-CA" altLang="fr-FR" sz="2400" baseline="-25000" dirty="0">
                <a:latin typeface="Calibri" panose="020F0502020204030204" pitchFamily="34" charset="0"/>
              </a:rPr>
              <a:t>1</a:t>
            </a:r>
            <a:r>
              <a:rPr lang="fr-CA" altLang="fr-FR" sz="2400" dirty="0">
                <a:latin typeface="Calibri" panose="020F0502020204030204" pitchFamily="34" charset="0"/>
              </a:rPr>
              <a:t>,</a:t>
            </a:r>
            <a:r>
              <a:rPr lang="fr-CA" altLang="fr-FR" sz="2400" i="1" dirty="0">
                <a:latin typeface="Calibri" panose="020F0502020204030204" pitchFamily="34" charset="0"/>
              </a:rPr>
              <a:t>w</a:t>
            </a:r>
            <a:r>
              <a:rPr lang="fr-CA" altLang="fr-FR" sz="2400" baseline="-25000" dirty="0">
                <a:latin typeface="Calibri" panose="020F0502020204030204" pitchFamily="34" charset="0"/>
              </a:rPr>
              <a:t>2</a:t>
            </a:r>
            <a:r>
              <a:rPr lang="fr-CA" altLang="fr-FR" sz="2400" dirty="0">
                <a:latin typeface="Calibri" panose="020F0502020204030204" pitchFamily="34" charset="0"/>
              </a:rPr>
              <a:t>) </a:t>
            </a:r>
            <a:r>
              <a:rPr lang="fr-CA" altLang="fr-FR" sz="2400" baseline="30000" dirty="0">
                <a:latin typeface="Calibri" panose="020F0502020204030204" pitchFamily="34" charset="0"/>
              </a:rPr>
              <a:t>… </a:t>
            </a:r>
            <a:r>
              <a:rPr lang="fr-CA" altLang="fr-FR" sz="2400" dirty="0">
                <a:latin typeface="Calibri" panose="020F0502020204030204" pitchFamily="34" charset="0"/>
              </a:rPr>
              <a:t>P(</a:t>
            </a:r>
            <a:r>
              <a:rPr lang="fr-CA" altLang="fr-FR" sz="2400" i="1" dirty="0">
                <a:latin typeface="Calibri" panose="020F0502020204030204" pitchFamily="34" charset="0"/>
              </a:rPr>
              <a:t>w</a:t>
            </a:r>
            <a:r>
              <a:rPr lang="fr-CA" altLang="fr-FR" sz="2400" i="1" baseline="-25000" dirty="0">
                <a:latin typeface="Calibri" panose="020F0502020204030204" pitchFamily="34" charset="0"/>
              </a:rPr>
              <a:t>k</a:t>
            </a:r>
            <a:r>
              <a:rPr lang="fr-CA" altLang="fr-FR" sz="2400" dirty="0">
                <a:latin typeface="Calibri" panose="020F0502020204030204" pitchFamily="34" charset="0"/>
              </a:rPr>
              <a:t>|</a:t>
            </a:r>
            <a:r>
              <a:rPr lang="fr-CA" altLang="fr-FR" sz="2400" i="1" dirty="0">
                <a:latin typeface="Calibri" panose="020F0502020204030204" pitchFamily="34" charset="0"/>
              </a:rPr>
              <a:t>w</a:t>
            </a:r>
            <a:r>
              <a:rPr lang="fr-CA" altLang="fr-FR" sz="2400" baseline="-25000" dirty="0">
                <a:latin typeface="Calibri" panose="020F0502020204030204" pitchFamily="34" charset="0"/>
              </a:rPr>
              <a:t>1</a:t>
            </a:r>
            <a:r>
              <a:rPr lang="fr-CA" altLang="fr-FR" sz="2400" dirty="0">
                <a:latin typeface="Calibri" panose="020F0502020204030204" pitchFamily="34" charset="0"/>
              </a:rPr>
              <a:t>,…,</a:t>
            </a:r>
            <a:r>
              <a:rPr lang="fr-CA" altLang="fr-FR" sz="2400" i="1" dirty="0">
                <a:latin typeface="Calibri" panose="020F0502020204030204" pitchFamily="34" charset="0"/>
              </a:rPr>
              <a:t>w</a:t>
            </a:r>
            <a:r>
              <a:rPr lang="fr-CA" altLang="fr-FR" sz="2400" baseline="-25000" dirty="0">
                <a:latin typeface="Calibri" panose="020F0502020204030204" pitchFamily="34" charset="0"/>
              </a:rPr>
              <a:t>k-1</a:t>
            </a:r>
            <a:r>
              <a:rPr lang="fr-CA" altLang="fr-FR" sz="2400" dirty="0">
                <a:latin typeface="Calibri" panose="020F0502020204030204" pitchFamily="34" charset="0"/>
              </a:rPr>
              <a:t>)</a:t>
            </a:r>
          </a:p>
          <a:p>
            <a:pPr eaLnBrk="1" hangingPunct="1">
              <a:lnSpc>
                <a:spcPct val="150000"/>
              </a:lnSpc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fr-CA" altLang="fr-FR" sz="2400" dirty="0">
                <a:latin typeface="Calibri" panose="020F0502020204030204" pitchFamily="34" charset="0"/>
              </a:rPr>
              <a:t>	      Expression souvent simplifiée en utilisant la propriété de Markov (bi-gramme) :</a:t>
            </a:r>
          </a:p>
          <a:p>
            <a:pPr lvl="1" eaLnBrk="1" hangingPunct="1">
              <a:lnSpc>
                <a:spcPct val="130000"/>
              </a:lnSpc>
              <a:buClr>
                <a:schemeClr val="hlink"/>
              </a:buClr>
              <a:buSzPct val="75000"/>
              <a:buFont typeface="Wingdings" panose="05000000000000000000" pitchFamily="2" charset="2"/>
              <a:buNone/>
            </a:pPr>
            <a:r>
              <a:rPr lang="fr-CA" altLang="fr-FR" sz="2400" i="1" dirty="0">
                <a:latin typeface="Calibri" panose="020F0502020204030204" pitchFamily="34" charset="0"/>
              </a:rPr>
              <a:t>     P</a:t>
            </a:r>
            <a:r>
              <a:rPr lang="fr-CA" altLang="fr-FR" sz="2400" dirty="0">
                <a:latin typeface="Calibri" panose="020F0502020204030204" pitchFamily="34" charset="0"/>
              </a:rPr>
              <a:t>(</a:t>
            </a:r>
            <a:r>
              <a:rPr lang="fr-CA" altLang="fr-FR" sz="2400" i="1" dirty="0">
                <a:latin typeface="Calibri" panose="020F0502020204030204" pitchFamily="34" charset="0"/>
              </a:rPr>
              <a:t>w</a:t>
            </a:r>
            <a:r>
              <a:rPr lang="fr-CA" altLang="fr-FR" sz="2400" i="1" baseline="-25000" dirty="0">
                <a:latin typeface="Calibri" panose="020F0502020204030204" pitchFamily="34" charset="0"/>
              </a:rPr>
              <a:t>i</a:t>
            </a:r>
            <a:r>
              <a:rPr lang="fr-CA" altLang="fr-FR" sz="2400" dirty="0">
                <a:latin typeface="Calibri" panose="020F0502020204030204" pitchFamily="34" charset="0"/>
              </a:rPr>
              <a:t>|</a:t>
            </a:r>
            <a:r>
              <a:rPr lang="fr-CA" altLang="fr-FR" sz="2400" i="1" dirty="0">
                <a:latin typeface="Calibri" panose="020F0502020204030204" pitchFamily="34" charset="0"/>
              </a:rPr>
              <a:t>w</a:t>
            </a:r>
            <a:r>
              <a:rPr lang="fr-CA" altLang="fr-FR" sz="2400" baseline="-25000" dirty="0">
                <a:latin typeface="Calibri" panose="020F0502020204030204" pitchFamily="34" charset="0"/>
              </a:rPr>
              <a:t>1:</a:t>
            </a:r>
            <a:r>
              <a:rPr lang="fr-CA" altLang="fr-FR" sz="2400" i="1" baseline="-25000" dirty="0">
                <a:latin typeface="Calibri" panose="020F0502020204030204" pitchFamily="34" charset="0"/>
              </a:rPr>
              <a:t>i</a:t>
            </a:r>
            <a:r>
              <a:rPr lang="fr-CA" altLang="fr-FR" sz="2400" baseline="-25000" dirty="0">
                <a:latin typeface="Calibri" panose="020F0502020204030204" pitchFamily="34" charset="0"/>
              </a:rPr>
              <a:t>-1</a:t>
            </a:r>
            <a:r>
              <a:rPr lang="fr-CA" altLang="fr-FR" sz="2400" dirty="0">
                <a:latin typeface="Calibri" panose="020F0502020204030204" pitchFamily="34" charset="0"/>
              </a:rPr>
              <a:t>) = </a:t>
            </a:r>
            <a:r>
              <a:rPr lang="fr-CA" altLang="fr-FR" sz="2400" i="1" dirty="0">
                <a:latin typeface="Calibri" panose="020F0502020204030204" pitchFamily="34" charset="0"/>
              </a:rPr>
              <a:t>P</a:t>
            </a:r>
            <a:r>
              <a:rPr lang="fr-CA" altLang="fr-FR" sz="2400" dirty="0">
                <a:latin typeface="Calibri" panose="020F0502020204030204" pitchFamily="34" charset="0"/>
              </a:rPr>
              <a:t>(</a:t>
            </a:r>
            <a:r>
              <a:rPr lang="fr-CA" altLang="fr-FR" sz="2400" i="1" dirty="0" err="1">
                <a:latin typeface="Calibri" panose="020F0502020204030204" pitchFamily="34" charset="0"/>
              </a:rPr>
              <a:t>w</a:t>
            </a:r>
            <a:r>
              <a:rPr lang="fr-CA" altLang="fr-FR" sz="2400" i="1" baseline="-25000" dirty="0" err="1">
                <a:latin typeface="Calibri" panose="020F0502020204030204" pitchFamily="34" charset="0"/>
              </a:rPr>
              <a:t>i</a:t>
            </a:r>
            <a:r>
              <a:rPr lang="fr-CA" altLang="fr-FR" sz="2400" dirty="0">
                <a:latin typeface="Calibri" panose="020F0502020204030204" pitchFamily="34" charset="0"/>
              </a:rPr>
              <a:t> | </a:t>
            </a:r>
            <a:r>
              <a:rPr lang="fr-CA" altLang="fr-FR" sz="2400" i="1" dirty="0">
                <a:latin typeface="Calibri" panose="020F0502020204030204" pitchFamily="34" charset="0"/>
              </a:rPr>
              <a:t>w</a:t>
            </a:r>
            <a:r>
              <a:rPr lang="fr-CA" altLang="fr-FR" sz="2400" i="1" baseline="-25000" dirty="0">
                <a:latin typeface="Calibri" panose="020F0502020204030204" pitchFamily="34" charset="0"/>
              </a:rPr>
              <a:t>i</a:t>
            </a:r>
            <a:r>
              <a:rPr lang="fr-CA" altLang="fr-FR" sz="2400" baseline="-25000" dirty="0">
                <a:latin typeface="Calibri" panose="020F0502020204030204" pitchFamily="34" charset="0"/>
              </a:rPr>
              <a:t>-1</a:t>
            </a:r>
            <a:r>
              <a:rPr lang="fr-CA" altLang="fr-FR" sz="2400" dirty="0">
                <a:latin typeface="Calibri" panose="020F0502020204030204" pitchFamily="34" charset="0"/>
              </a:rPr>
              <a:t>)</a:t>
            </a:r>
          </a:p>
        </p:txBody>
      </p:sp>
      <p:pic>
        <p:nvPicPr>
          <p:cNvPr id="28676" name="Picture 3" descr="blockspeecharch">
            <a:extLst>
              <a:ext uri="{FF2B5EF4-FFF2-40B4-BE49-F238E27FC236}">
                <a16:creationId xmlns:a16="http://schemas.microsoft.com/office/drawing/2014/main" id="{DC4A10BF-D11D-49CD-A9FA-8E98DEADB9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1358900"/>
            <a:ext cx="2592388" cy="207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6CF4691-90FD-4711-BE91-F2226A646D81}"/>
              </a:ext>
            </a:extLst>
          </p:cNvPr>
          <p:cNvSpPr/>
          <p:nvPr/>
        </p:nvSpPr>
        <p:spPr>
          <a:xfrm>
            <a:off x="8832850" y="2759075"/>
            <a:ext cx="935038" cy="741363"/>
          </a:xfrm>
          <a:prstGeom prst="rect">
            <a:avLst/>
          </a:prstGeom>
          <a:noFill/>
          <a:ln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>
            <a:extLst>
              <a:ext uri="{FF2B5EF4-FFF2-40B4-BE49-F238E27FC236}">
                <a16:creationId xmlns:a16="http://schemas.microsoft.com/office/drawing/2014/main" id="{FA4E9FB1-0552-4387-8A2F-155EF59BF508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982663" y="2276475"/>
            <a:ext cx="10585945" cy="2222500"/>
          </a:xfrm>
          <a:prstGeom prst="rect">
            <a:avLst/>
          </a:prstGeom>
          <a:blipFill>
            <a:blip r:embed="rId3"/>
            <a:stretch>
              <a:fillRect l="-345" t="-2192" b="-3014"/>
            </a:stretch>
          </a:blipFill>
          <a:ln>
            <a:noFill/>
          </a:ln>
        </p:spPr>
        <p:txBody>
          <a:bodyPr/>
          <a:lstStyle/>
          <a:p>
            <a:r>
              <a:rPr lang="fr-CA">
                <a:noFill/>
              </a:rPr>
              <a:t> 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2AD8ECF2-FE12-4C94-AE8F-4D0B5B4FB8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663" y="692150"/>
            <a:ext cx="936148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3600" dirty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Identification de la </a:t>
            </a:r>
            <a:r>
              <a:rPr lang="en-US" altLang="fr-FR" sz="3600" dirty="0" err="1">
                <a:solidFill>
                  <a:srgbClr val="00B050"/>
                </a:solidFill>
                <a:latin typeface="+mj-lt"/>
                <a:ea typeface="+mj-ea"/>
                <a:cs typeface="+mj-cs"/>
              </a:rPr>
              <a:t>séquence</a:t>
            </a:r>
            <a:r>
              <a:rPr lang="en-US" altLang="fr-FR" sz="3600" dirty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 d’états</a:t>
            </a:r>
          </a:p>
        </p:txBody>
      </p:sp>
      <p:sp>
        <p:nvSpPr>
          <p:cNvPr id="30724" name="Text Box 4">
            <a:extLst>
              <a:ext uri="{FF2B5EF4-FFF2-40B4-BE49-F238E27FC236}">
                <a16:creationId xmlns:a16="http://schemas.microsoft.com/office/drawing/2014/main" id="{FF4C7F0C-86E9-407F-9C54-A4F22E3C13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0575" y="46736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800"/>
              <a:t>  </a:t>
            </a:r>
          </a:p>
        </p:txBody>
      </p:sp>
      <p:sp>
        <p:nvSpPr>
          <p:cNvPr id="30725" name="Line 5">
            <a:extLst>
              <a:ext uri="{FF2B5EF4-FFF2-40B4-BE49-F238E27FC236}">
                <a16:creationId xmlns:a16="http://schemas.microsoft.com/office/drawing/2014/main" id="{55AF0A79-D452-42E2-8170-2F04FBD3FC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40688" y="3860800"/>
            <a:ext cx="503237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30726" name="Text Box 6">
            <a:extLst>
              <a:ext uri="{FF2B5EF4-FFF2-40B4-BE49-F238E27FC236}">
                <a16:creationId xmlns:a16="http://schemas.microsoft.com/office/drawing/2014/main" id="{F8D18126-9B04-4A46-ACFD-A4953BE67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64650" y="5099050"/>
            <a:ext cx="1439863" cy="739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400">
                <a:latin typeface="Calibri" panose="020F0502020204030204" pitchFamily="34" charset="0"/>
              </a:rPr>
              <a:t>Acoustique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400">
                <a:latin typeface="Calibri" panose="020F0502020204030204" pitchFamily="34" charset="0"/>
              </a:rPr>
              <a:t>associée à </a:t>
            </a:r>
            <a:r>
              <a:rPr lang="fr-CA" altLang="fr-FR" sz="1400" i="1">
                <a:latin typeface="Calibri" panose="020F0502020204030204" pitchFamily="34" charset="0"/>
              </a:rPr>
              <a:t>s </a:t>
            </a:r>
            <a:r>
              <a:rPr lang="fr-CA" altLang="fr-FR" sz="1400"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pour l’observation</a:t>
            </a:r>
            <a:r>
              <a:rPr lang="fr-CA" altLang="fr-FR" sz="1400" i="1">
                <a:latin typeface="Calibri" panose="020F0502020204030204" pitchFamily="34" charset="0"/>
              </a:rPr>
              <a:t> </a:t>
            </a:r>
            <a:r>
              <a:rPr lang="fr-CA" altLang="fr-FR" sz="1400" b="1">
                <a:latin typeface="Calibri" panose="020F0502020204030204" pitchFamily="34" charset="0"/>
              </a:rPr>
              <a:t>o</a:t>
            </a:r>
            <a:endParaRPr lang="fr-CA" altLang="fr-FR" sz="1800">
              <a:latin typeface="Calibri" panose="020F0502020204030204" pitchFamily="34" charset="0"/>
            </a:endParaRPr>
          </a:p>
        </p:txBody>
      </p:sp>
      <p:sp>
        <p:nvSpPr>
          <p:cNvPr id="30727" name="Text Box 7">
            <a:extLst>
              <a:ext uri="{FF2B5EF4-FFF2-40B4-BE49-F238E27FC236}">
                <a16:creationId xmlns:a16="http://schemas.microsoft.com/office/drawing/2014/main" id="{FA88638A-41FB-44AE-ADDA-1A6B5FC00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1100" y="3267075"/>
            <a:ext cx="2025650" cy="5524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400"/>
              <a:t>Max sur tous les états </a:t>
            </a:r>
            <a:r>
              <a:rPr lang="fr-CA" altLang="fr-FR" sz="1400" i="1">
                <a:latin typeface="Times New Roman" panose="02020603050405020304" pitchFamily="18" charset="0"/>
              </a:rPr>
              <a:t>r </a:t>
            </a:r>
            <a:r>
              <a:rPr lang="fr-CA" altLang="fr-FR" sz="1400"/>
              <a:t>précédents </a:t>
            </a:r>
            <a:r>
              <a:rPr lang="fr-CA" altLang="fr-FR" sz="14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possibles</a:t>
            </a:r>
            <a:r>
              <a:rPr lang="en-US" altLang="fr-FR" sz="1600">
                <a:latin typeface="Times New Roman" panose="02020603050405020304" pitchFamily="18" charset="0"/>
              </a:rPr>
              <a:t> </a:t>
            </a:r>
            <a:endParaRPr lang="en-US" altLang="fr-FR" sz="1800"/>
          </a:p>
        </p:txBody>
      </p:sp>
      <p:sp>
        <p:nvSpPr>
          <p:cNvPr id="30728" name="Line 8">
            <a:extLst>
              <a:ext uri="{FF2B5EF4-FFF2-40B4-BE49-F238E27FC236}">
                <a16:creationId xmlns:a16="http://schemas.microsoft.com/office/drawing/2014/main" id="{1190D086-6C22-4C2F-BE07-3669D00CE5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72263" y="4460875"/>
            <a:ext cx="1800225" cy="731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30729" name="Text Box 9">
            <a:extLst>
              <a:ext uri="{FF2B5EF4-FFF2-40B4-BE49-F238E27FC236}">
                <a16:creationId xmlns:a16="http://schemas.microsoft.com/office/drawing/2014/main" id="{83366BD4-10B1-4E33-9BE9-E65286C5C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4200" y="5194300"/>
            <a:ext cx="1873250" cy="5524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400">
                <a:latin typeface="Calibri" panose="020F0502020204030204" pitchFamily="34" charset="0"/>
              </a:rPr>
              <a:t>Vraisemblance de </a:t>
            </a:r>
            <a:r>
              <a:rPr lang="fr-CA" altLang="fr-FR" sz="1600" i="1">
                <a:latin typeface="Calibri" panose="020F0502020204030204" pitchFamily="34" charset="0"/>
              </a:rPr>
              <a:t>r</a:t>
            </a:r>
            <a:r>
              <a:rPr lang="fr-CA" altLang="fr-FR" sz="1400">
                <a:latin typeface="Calibri" panose="020F0502020204030204" pitchFamily="34" charset="0"/>
              </a:rPr>
              <a:t> comme état précédent</a:t>
            </a:r>
            <a:endParaRPr lang="fr-CA" altLang="fr-FR" sz="1600" i="1">
              <a:latin typeface="Calibri" panose="020F0502020204030204" pitchFamily="34" charset="0"/>
            </a:endParaRPr>
          </a:p>
        </p:txBody>
      </p:sp>
      <p:sp>
        <p:nvSpPr>
          <p:cNvPr id="30730" name="Line 10">
            <a:extLst>
              <a:ext uri="{FF2B5EF4-FFF2-40B4-BE49-F238E27FC236}">
                <a16:creationId xmlns:a16="http://schemas.microsoft.com/office/drawing/2014/main" id="{D9A584F4-FC1B-457D-89E4-18083EAFE9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24863" y="4460875"/>
            <a:ext cx="1020762" cy="731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30731" name="Text Box 11">
            <a:extLst>
              <a:ext uri="{FF2B5EF4-FFF2-40B4-BE49-F238E27FC236}">
                <a16:creationId xmlns:a16="http://schemas.microsoft.com/office/drawing/2014/main" id="{4C04A15F-B326-462F-9EB5-25894903D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5400" y="5192713"/>
            <a:ext cx="1511300" cy="554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400">
                <a:latin typeface="Calibri" panose="020F0502020204030204" pitchFamily="34" charset="0"/>
              </a:rPr>
              <a:t>Probabilité de transition de </a:t>
            </a:r>
            <a:r>
              <a:rPr lang="fr-CA" altLang="fr-FR" sz="1600" i="1">
                <a:latin typeface="Calibri" panose="020F0502020204030204" pitchFamily="34" charset="0"/>
              </a:rPr>
              <a:t>r</a:t>
            </a:r>
            <a:r>
              <a:rPr lang="fr-CA" altLang="fr-FR" sz="1400">
                <a:latin typeface="Calibri" panose="020F0502020204030204" pitchFamily="34" charset="0"/>
              </a:rPr>
              <a:t> à </a:t>
            </a:r>
            <a:r>
              <a:rPr lang="fr-CA" altLang="fr-FR" sz="1600" i="1">
                <a:latin typeface="Calibri" panose="020F0502020204030204" pitchFamily="34" charset="0"/>
              </a:rPr>
              <a:t>s</a:t>
            </a:r>
            <a:endParaRPr lang="fr-CA" altLang="fr-FR" sz="1800">
              <a:latin typeface="Calibri" panose="020F0502020204030204" pitchFamily="34" charset="0"/>
            </a:endParaRPr>
          </a:p>
        </p:txBody>
      </p:sp>
      <p:sp>
        <p:nvSpPr>
          <p:cNvPr id="30732" name="Line 12">
            <a:extLst>
              <a:ext uri="{FF2B5EF4-FFF2-40B4-BE49-F238E27FC236}">
                <a16:creationId xmlns:a16="http://schemas.microsoft.com/office/drawing/2014/main" id="{C4B40DE1-261E-4CE1-8E31-AC5358B0CAB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840913" y="4460875"/>
            <a:ext cx="142875" cy="638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888359E9-5B60-4FE9-A28F-AC273808D0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25" y="463550"/>
            <a:ext cx="88566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altLang="fr-FR" sz="3600" dirty="0" err="1">
                <a:solidFill>
                  <a:srgbClr val="00B050"/>
                </a:solidFill>
                <a:latin typeface="+mj-lt"/>
                <a:ea typeface="+mj-ea"/>
                <a:cs typeface="+mj-cs"/>
              </a:rPr>
              <a:t>Treillis</a:t>
            </a:r>
            <a:r>
              <a:rPr lang="en-US" altLang="fr-FR" sz="3600" dirty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 du </a:t>
            </a:r>
            <a:r>
              <a:rPr lang="en-US" altLang="fr-FR" sz="3600" dirty="0" err="1">
                <a:solidFill>
                  <a:srgbClr val="00B050"/>
                </a:solidFill>
                <a:latin typeface="+mj-lt"/>
                <a:ea typeface="+mj-ea"/>
                <a:cs typeface="+mj-cs"/>
              </a:rPr>
              <a:t>décodeur</a:t>
            </a:r>
            <a:r>
              <a:rPr lang="en-US" altLang="fr-FR" sz="3600" dirty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 Viterbi</a:t>
            </a:r>
          </a:p>
        </p:txBody>
      </p:sp>
      <p:grpSp>
        <p:nvGrpSpPr>
          <p:cNvPr id="32771" name="Group 1">
            <a:extLst>
              <a:ext uri="{FF2B5EF4-FFF2-40B4-BE49-F238E27FC236}">
                <a16:creationId xmlns:a16="http://schemas.microsoft.com/office/drawing/2014/main" id="{55CA2388-8D60-4CAD-8616-49E94A4A89BD}"/>
              </a:ext>
            </a:extLst>
          </p:cNvPr>
          <p:cNvGrpSpPr>
            <a:grpSpLocks/>
          </p:cNvGrpSpPr>
          <p:nvPr/>
        </p:nvGrpSpPr>
        <p:grpSpPr bwMode="auto">
          <a:xfrm>
            <a:off x="2749550" y="2276475"/>
            <a:ext cx="6731000" cy="4243388"/>
            <a:chOff x="2749550" y="1657351"/>
            <a:chExt cx="7918450" cy="4862513"/>
          </a:xfrm>
        </p:grpSpPr>
        <p:sp>
          <p:nvSpPr>
            <p:cNvPr id="32773" name="Text Box 3">
              <a:extLst>
                <a:ext uri="{FF2B5EF4-FFF2-40B4-BE49-F238E27FC236}">
                  <a16:creationId xmlns:a16="http://schemas.microsoft.com/office/drawing/2014/main" id="{F79A30B7-F31A-406F-93AD-A31F5B9596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801" y="1657351"/>
              <a:ext cx="479425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800"/>
                <a:t>o</a:t>
              </a:r>
              <a:r>
                <a:rPr lang="en-US" altLang="fr-FR" sz="1800" baseline="-25000"/>
                <a:t>i-1</a:t>
              </a:r>
              <a:endParaRPr lang="en-US" altLang="fr-FR" sz="1800"/>
            </a:p>
          </p:txBody>
        </p:sp>
        <p:sp>
          <p:nvSpPr>
            <p:cNvPr id="32774" name="Oval 4">
              <a:extLst>
                <a:ext uri="{FF2B5EF4-FFF2-40B4-BE49-F238E27FC236}">
                  <a16:creationId xmlns:a16="http://schemas.microsoft.com/office/drawing/2014/main" id="{8CDB45D8-2BA9-4E92-9144-3F6973586B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5575" y="2298700"/>
              <a:ext cx="533400" cy="53340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800"/>
                <a:t>s</a:t>
              </a:r>
              <a:r>
                <a:rPr lang="en-US" altLang="fr-FR" sz="1800" baseline="-25000"/>
                <a:t>1</a:t>
              </a:r>
              <a:endParaRPr lang="en-US" altLang="fr-FR" sz="1800"/>
            </a:p>
          </p:txBody>
        </p:sp>
        <p:sp>
          <p:nvSpPr>
            <p:cNvPr id="32775" name="Text Box 5">
              <a:extLst>
                <a:ext uri="{FF2B5EF4-FFF2-40B4-BE49-F238E27FC236}">
                  <a16:creationId xmlns:a16="http://schemas.microsoft.com/office/drawing/2014/main" id="{F2E74D6C-0A12-4328-8DD8-D6D945D4EA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800" y="2738438"/>
              <a:ext cx="7620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600">
                  <a:latin typeface="Symbol" panose="05050102010706020507" pitchFamily="18" charset="2"/>
                </a:rPr>
                <a:t>f</a:t>
              </a:r>
              <a:r>
                <a:rPr lang="en-US" altLang="fr-FR" sz="1600" baseline="-25000"/>
                <a:t>i-1</a:t>
              </a:r>
              <a:r>
                <a:rPr lang="en-US" altLang="fr-FR" sz="1600"/>
                <a:t>(s</a:t>
              </a:r>
              <a:r>
                <a:rPr lang="en-US" altLang="fr-FR" sz="1600" baseline="-25000"/>
                <a:t>1</a:t>
              </a:r>
              <a:r>
                <a:rPr lang="en-US" altLang="fr-FR" sz="1600"/>
                <a:t>)</a:t>
              </a:r>
              <a:endParaRPr lang="en-US" altLang="fr-FR" sz="1800" baseline="-25000"/>
            </a:p>
          </p:txBody>
        </p:sp>
        <p:sp>
          <p:nvSpPr>
            <p:cNvPr id="32776" name="Oval 6">
              <a:extLst>
                <a:ext uri="{FF2B5EF4-FFF2-40B4-BE49-F238E27FC236}">
                  <a16:creationId xmlns:a16="http://schemas.microsoft.com/office/drawing/2014/main" id="{85A2F8C4-483B-4BB6-8E52-6412FDE7AC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5575" y="3395663"/>
              <a:ext cx="533400" cy="53340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800"/>
                <a:t>s</a:t>
              </a:r>
              <a:r>
                <a:rPr lang="en-US" altLang="fr-FR" sz="1800" baseline="-25000"/>
                <a:t>2</a:t>
              </a:r>
              <a:endParaRPr lang="en-US" altLang="fr-FR" sz="1800"/>
            </a:p>
          </p:txBody>
        </p:sp>
        <p:sp>
          <p:nvSpPr>
            <p:cNvPr id="32777" name="Text Box 7">
              <a:extLst>
                <a:ext uri="{FF2B5EF4-FFF2-40B4-BE49-F238E27FC236}">
                  <a16:creationId xmlns:a16="http://schemas.microsoft.com/office/drawing/2014/main" id="{F0896226-F22D-4E4E-9FAC-5EEC98F294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800" y="3835400"/>
              <a:ext cx="7620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600">
                  <a:latin typeface="Symbol" panose="05050102010706020507" pitchFamily="18" charset="2"/>
                </a:rPr>
                <a:t>f</a:t>
              </a:r>
              <a:r>
                <a:rPr lang="en-US" altLang="fr-FR" sz="1600" baseline="-25000"/>
                <a:t>i-1</a:t>
              </a:r>
              <a:r>
                <a:rPr lang="en-US" altLang="fr-FR" sz="1600"/>
                <a:t>(s</a:t>
              </a:r>
              <a:r>
                <a:rPr lang="en-US" altLang="fr-FR" sz="1600" baseline="-25000"/>
                <a:t>2</a:t>
              </a:r>
              <a:r>
                <a:rPr lang="en-US" altLang="fr-FR" sz="1600"/>
                <a:t>)</a:t>
              </a:r>
              <a:endParaRPr lang="en-US" altLang="fr-FR" sz="1800" baseline="-25000"/>
            </a:p>
          </p:txBody>
        </p:sp>
        <p:sp>
          <p:nvSpPr>
            <p:cNvPr id="32778" name="Oval 8">
              <a:extLst>
                <a:ext uri="{FF2B5EF4-FFF2-40B4-BE49-F238E27FC236}">
                  <a16:creationId xmlns:a16="http://schemas.microsoft.com/office/drawing/2014/main" id="{7D43DB9C-2D9A-46CF-8918-96B06F4763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5575" y="5148263"/>
              <a:ext cx="533400" cy="53340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800"/>
                <a:t>s</a:t>
              </a:r>
              <a:r>
                <a:rPr lang="en-US" altLang="fr-FR" sz="1800" baseline="-25000"/>
                <a:t>k</a:t>
              </a:r>
              <a:endParaRPr lang="en-US" altLang="fr-FR" sz="1800"/>
            </a:p>
          </p:txBody>
        </p:sp>
        <p:sp>
          <p:nvSpPr>
            <p:cNvPr id="32779" name="Text Box 9">
              <a:extLst>
                <a:ext uri="{FF2B5EF4-FFF2-40B4-BE49-F238E27FC236}">
                  <a16:creationId xmlns:a16="http://schemas.microsoft.com/office/drawing/2014/main" id="{1B425707-1E5A-480B-8DCD-BA6793B649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2563" y="5588000"/>
              <a:ext cx="754062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600">
                  <a:latin typeface="Symbol" panose="05050102010706020507" pitchFamily="18" charset="2"/>
                </a:rPr>
                <a:t>f</a:t>
              </a:r>
              <a:r>
                <a:rPr lang="en-US" altLang="fr-FR" sz="1600" baseline="-25000"/>
                <a:t>i-1</a:t>
              </a:r>
              <a:r>
                <a:rPr lang="en-US" altLang="fr-FR" sz="1600"/>
                <a:t>(s</a:t>
              </a:r>
              <a:r>
                <a:rPr lang="en-US" altLang="fr-FR" sz="1600" baseline="-25000"/>
                <a:t>k</a:t>
              </a:r>
              <a:r>
                <a:rPr lang="en-US" altLang="fr-FR" sz="1600"/>
                <a:t>)</a:t>
              </a:r>
              <a:endParaRPr lang="en-US" altLang="fr-FR" sz="1800" baseline="-25000"/>
            </a:p>
          </p:txBody>
        </p:sp>
        <p:sp>
          <p:nvSpPr>
            <p:cNvPr id="32780" name="Oval 10">
              <a:extLst>
                <a:ext uri="{FF2B5EF4-FFF2-40B4-BE49-F238E27FC236}">
                  <a16:creationId xmlns:a16="http://schemas.microsoft.com/office/drawing/2014/main" id="{34C54B9A-EB15-4188-9CC7-609D740259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4950" y="2236788"/>
              <a:ext cx="533400" cy="53340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800"/>
                <a:t>s</a:t>
              </a:r>
              <a:r>
                <a:rPr lang="en-US" altLang="fr-FR" sz="1800" baseline="-25000"/>
                <a:t>1</a:t>
              </a:r>
              <a:endParaRPr lang="en-US" altLang="fr-FR" sz="1800"/>
            </a:p>
          </p:txBody>
        </p:sp>
        <p:sp>
          <p:nvSpPr>
            <p:cNvPr id="32781" name="Text Box 11">
              <a:extLst>
                <a:ext uri="{FF2B5EF4-FFF2-40B4-BE49-F238E27FC236}">
                  <a16:creationId xmlns:a16="http://schemas.microsoft.com/office/drawing/2014/main" id="{9A729190-B6C5-43CF-85E8-CE493C2DD7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7501" y="2662238"/>
              <a:ext cx="6381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600">
                  <a:latin typeface="Symbol" panose="05050102010706020507" pitchFamily="18" charset="2"/>
                </a:rPr>
                <a:t>f</a:t>
              </a:r>
              <a:r>
                <a:rPr lang="en-US" altLang="fr-FR" sz="1600" baseline="-25000"/>
                <a:t>i</a:t>
              </a:r>
              <a:r>
                <a:rPr lang="en-US" altLang="fr-FR" sz="1600"/>
                <a:t>(s</a:t>
              </a:r>
              <a:r>
                <a:rPr lang="en-US" altLang="fr-FR" sz="1600" baseline="-25000"/>
                <a:t>1</a:t>
              </a:r>
              <a:r>
                <a:rPr lang="en-US" altLang="fr-FR" sz="1600"/>
                <a:t>)</a:t>
              </a:r>
              <a:endParaRPr lang="en-US" altLang="fr-FR" sz="1800" baseline="-25000"/>
            </a:p>
          </p:txBody>
        </p:sp>
        <p:sp>
          <p:nvSpPr>
            <p:cNvPr id="32782" name="Oval 12">
              <a:extLst>
                <a:ext uri="{FF2B5EF4-FFF2-40B4-BE49-F238E27FC236}">
                  <a16:creationId xmlns:a16="http://schemas.microsoft.com/office/drawing/2014/main" id="{714253C4-7AA9-44B5-B6E9-0D2C34EE20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4950" y="3319463"/>
              <a:ext cx="533400" cy="53340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800"/>
                <a:t>s</a:t>
              </a:r>
              <a:r>
                <a:rPr lang="en-US" altLang="fr-FR" sz="1800" baseline="-25000"/>
                <a:t>2</a:t>
              </a:r>
              <a:endParaRPr lang="en-US" altLang="fr-FR" sz="1800"/>
            </a:p>
          </p:txBody>
        </p:sp>
        <p:sp>
          <p:nvSpPr>
            <p:cNvPr id="32783" name="Text Box 13">
              <a:extLst>
                <a:ext uri="{FF2B5EF4-FFF2-40B4-BE49-F238E27FC236}">
                  <a16:creationId xmlns:a16="http://schemas.microsoft.com/office/drawing/2014/main" id="{D04531E6-01C8-4A7F-A944-621034D3B0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7501" y="3759200"/>
              <a:ext cx="6381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600">
                  <a:latin typeface="Symbol" panose="05050102010706020507" pitchFamily="18" charset="2"/>
                </a:rPr>
                <a:t>f</a:t>
              </a:r>
              <a:r>
                <a:rPr lang="en-US" altLang="fr-FR" sz="1600" baseline="-25000"/>
                <a:t>i</a:t>
              </a:r>
              <a:r>
                <a:rPr lang="en-US" altLang="fr-FR" sz="1600"/>
                <a:t>(s</a:t>
              </a:r>
              <a:r>
                <a:rPr lang="en-US" altLang="fr-FR" sz="1600" baseline="-25000"/>
                <a:t>2</a:t>
              </a:r>
              <a:r>
                <a:rPr lang="en-US" altLang="fr-FR" sz="1600"/>
                <a:t>)</a:t>
              </a:r>
              <a:endParaRPr lang="en-US" altLang="fr-FR" sz="1800" baseline="-25000"/>
            </a:p>
          </p:txBody>
        </p:sp>
        <p:sp>
          <p:nvSpPr>
            <p:cNvPr id="32784" name="Oval 14">
              <a:extLst>
                <a:ext uri="{FF2B5EF4-FFF2-40B4-BE49-F238E27FC236}">
                  <a16:creationId xmlns:a16="http://schemas.microsoft.com/office/drawing/2014/main" id="{DDAACD69-1CFF-4C73-899E-57D8A45BCA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4950" y="5072063"/>
              <a:ext cx="533400" cy="53340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800"/>
                <a:t>s</a:t>
              </a:r>
              <a:r>
                <a:rPr lang="en-US" altLang="fr-FR" sz="1800" baseline="-25000"/>
                <a:t>k</a:t>
              </a:r>
              <a:endParaRPr lang="en-US" altLang="fr-FR" sz="1800"/>
            </a:p>
          </p:txBody>
        </p:sp>
        <p:sp>
          <p:nvSpPr>
            <p:cNvPr id="32785" name="Text Box 15">
              <a:extLst>
                <a:ext uri="{FF2B5EF4-FFF2-40B4-BE49-F238E27FC236}">
                  <a16:creationId xmlns:a16="http://schemas.microsoft.com/office/drawing/2014/main" id="{1FF7C742-205F-4B03-9F2D-5EE06A94E2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72264" y="5511800"/>
              <a:ext cx="63023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600">
                  <a:latin typeface="Symbol" panose="05050102010706020507" pitchFamily="18" charset="2"/>
                </a:rPr>
                <a:t>f</a:t>
              </a:r>
              <a:r>
                <a:rPr lang="en-US" altLang="fr-FR" sz="1600" baseline="-25000"/>
                <a:t>i</a:t>
              </a:r>
              <a:r>
                <a:rPr lang="en-US" altLang="fr-FR" sz="1600"/>
                <a:t>(s</a:t>
              </a:r>
              <a:r>
                <a:rPr lang="en-US" altLang="fr-FR" sz="1600" baseline="-25000"/>
                <a:t>k</a:t>
              </a:r>
              <a:r>
                <a:rPr lang="en-US" altLang="fr-FR" sz="1600"/>
                <a:t>)</a:t>
              </a:r>
              <a:endParaRPr lang="en-US" altLang="fr-FR" sz="1800" baseline="-25000"/>
            </a:p>
          </p:txBody>
        </p:sp>
        <p:sp>
          <p:nvSpPr>
            <p:cNvPr id="32786" name="Oval 16">
              <a:extLst>
                <a:ext uri="{FF2B5EF4-FFF2-40B4-BE49-F238E27FC236}">
                  <a16:creationId xmlns:a16="http://schemas.microsoft.com/office/drawing/2014/main" id="{CDCDEEA0-D200-4E78-A173-BAAA283842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28150" y="2222500"/>
              <a:ext cx="533400" cy="53340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800"/>
                <a:t>s</a:t>
              </a:r>
              <a:r>
                <a:rPr lang="en-US" altLang="fr-FR" sz="1800" baseline="-25000"/>
                <a:t>1</a:t>
              </a:r>
              <a:endParaRPr lang="en-US" altLang="fr-FR" sz="1800"/>
            </a:p>
          </p:txBody>
        </p:sp>
        <p:sp>
          <p:nvSpPr>
            <p:cNvPr id="32787" name="Text Box 17">
              <a:extLst>
                <a:ext uri="{FF2B5EF4-FFF2-40B4-BE49-F238E27FC236}">
                  <a16:creationId xmlns:a16="http://schemas.microsoft.com/office/drawing/2014/main" id="{EEAA95DF-09E5-4106-909C-C54FF64CE1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32914" y="2662238"/>
              <a:ext cx="79692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600">
                  <a:latin typeface="Symbol" panose="05050102010706020507" pitchFamily="18" charset="2"/>
                </a:rPr>
                <a:t>f</a:t>
              </a:r>
              <a:r>
                <a:rPr lang="en-US" altLang="fr-FR" sz="1600" baseline="-25000"/>
                <a:t>i+1</a:t>
              </a:r>
              <a:r>
                <a:rPr lang="en-US" altLang="fr-FR" sz="1600"/>
                <a:t>(s</a:t>
              </a:r>
              <a:r>
                <a:rPr lang="en-US" altLang="fr-FR" sz="1600" baseline="-25000"/>
                <a:t>1</a:t>
              </a:r>
              <a:r>
                <a:rPr lang="en-US" altLang="fr-FR" sz="1600"/>
                <a:t>)</a:t>
              </a:r>
              <a:endParaRPr lang="en-US" altLang="fr-FR" sz="1800" baseline="-25000"/>
            </a:p>
          </p:txBody>
        </p:sp>
        <p:sp>
          <p:nvSpPr>
            <p:cNvPr id="32788" name="Oval 18">
              <a:extLst>
                <a:ext uri="{FF2B5EF4-FFF2-40B4-BE49-F238E27FC236}">
                  <a16:creationId xmlns:a16="http://schemas.microsoft.com/office/drawing/2014/main" id="{0A920135-3ED5-4122-9375-55E362063F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28150" y="3319463"/>
              <a:ext cx="533400" cy="53340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800"/>
                <a:t>s</a:t>
              </a:r>
              <a:r>
                <a:rPr lang="en-US" altLang="fr-FR" sz="1800" baseline="-25000"/>
                <a:t>2</a:t>
              </a:r>
              <a:endParaRPr lang="en-US" altLang="fr-FR" sz="1800"/>
            </a:p>
          </p:txBody>
        </p:sp>
        <p:sp>
          <p:nvSpPr>
            <p:cNvPr id="32789" name="Text Box 19">
              <a:extLst>
                <a:ext uri="{FF2B5EF4-FFF2-40B4-BE49-F238E27FC236}">
                  <a16:creationId xmlns:a16="http://schemas.microsoft.com/office/drawing/2014/main" id="{6B30063C-926B-43D4-ADD5-9CFC0F1519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32914" y="3759200"/>
              <a:ext cx="79692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600">
                  <a:latin typeface="Symbol" panose="05050102010706020507" pitchFamily="18" charset="2"/>
                </a:rPr>
                <a:t>f</a:t>
              </a:r>
              <a:r>
                <a:rPr lang="en-US" altLang="fr-FR" sz="1600" baseline="-25000"/>
                <a:t>i+1</a:t>
              </a:r>
              <a:r>
                <a:rPr lang="en-US" altLang="fr-FR" sz="1600"/>
                <a:t>(s</a:t>
              </a:r>
              <a:r>
                <a:rPr lang="en-US" altLang="fr-FR" sz="1600" baseline="-25000"/>
                <a:t>2</a:t>
              </a:r>
              <a:r>
                <a:rPr lang="en-US" altLang="fr-FR" sz="1600"/>
                <a:t>)</a:t>
              </a:r>
              <a:endParaRPr lang="en-US" altLang="fr-FR" sz="1800" baseline="-25000"/>
            </a:p>
          </p:txBody>
        </p:sp>
        <p:sp>
          <p:nvSpPr>
            <p:cNvPr id="32790" name="Oval 20">
              <a:extLst>
                <a:ext uri="{FF2B5EF4-FFF2-40B4-BE49-F238E27FC236}">
                  <a16:creationId xmlns:a16="http://schemas.microsoft.com/office/drawing/2014/main" id="{E928A01E-4E98-4B62-87AB-F6911F2212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28150" y="5072063"/>
              <a:ext cx="533400" cy="53340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800"/>
                <a:t>s</a:t>
              </a:r>
              <a:r>
                <a:rPr lang="en-US" altLang="fr-FR" sz="1800" baseline="-25000"/>
                <a:t>k</a:t>
              </a:r>
              <a:endParaRPr lang="en-US" altLang="fr-FR" sz="1800"/>
            </a:p>
          </p:txBody>
        </p:sp>
        <p:sp>
          <p:nvSpPr>
            <p:cNvPr id="32791" name="Text Box 21">
              <a:extLst>
                <a:ext uri="{FF2B5EF4-FFF2-40B4-BE49-F238E27FC236}">
                  <a16:creationId xmlns:a16="http://schemas.microsoft.com/office/drawing/2014/main" id="{88FACDC3-CCDF-47FE-8661-30F9BD6B98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37675" y="5511800"/>
              <a:ext cx="788988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600">
                  <a:latin typeface="Symbol" panose="05050102010706020507" pitchFamily="18" charset="2"/>
                </a:rPr>
                <a:t>f</a:t>
              </a:r>
              <a:r>
                <a:rPr lang="en-US" altLang="fr-FR" sz="1600" baseline="-25000"/>
                <a:t>i+1</a:t>
              </a:r>
              <a:r>
                <a:rPr lang="en-US" altLang="fr-FR" sz="1600"/>
                <a:t>(s</a:t>
              </a:r>
              <a:r>
                <a:rPr lang="en-US" altLang="fr-FR" sz="1600" baseline="-25000"/>
                <a:t>k</a:t>
              </a:r>
              <a:r>
                <a:rPr lang="en-US" altLang="fr-FR" sz="1600"/>
                <a:t>)</a:t>
              </a:r>
              <a:endParaRPr lang="en-US" altLang="fr-FR" sz="1800" baseline="-25000"/>
            </a:p>
          </p:txBody>
        </p:sp>
        <p:sp>
          <p:nvSpPr>
            <p:cNvPr id="32792" name="Line 22">
              <a:extLst>
                <a:ext uri="{FF2B5EF4-FFF2-40B4-BE49-F238E27FC236}">
                  <a16:creationId xmlns:a16="http://schemas.microsoft.com/office/drawing/2014/main" id="{DC0737F0-347D-486C-9C1B-70F2253AEF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8976" y="2527300"/>
              <a:ext cx="20859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32793" name="Line 23">
              <a:extLst>
                <a:ext uri="{FF2B5EF4-FFF2-40B4-BE49-F238E27FC236}">
                  <a16:creationId xmlns:a16="http://schemas.microsoft.com/office/drawing/2014/main" id="{3588BD27-3232-4682-9ED3-E1226325F7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98976" y="2527301"/>
              <a:ext cx="2085975" cy="10969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32794" name="Line 24">
              <a:extLst>
                <a:ext uri="{FF2B5EF4-FFF2-40B4-BE49-F238E27FC236}">
                  <a16:creationId xmlns:a16="http://schemas.microsoft.com/office/drawing/2014/main" id="{FEE40A32-D999-48BC-BA97-021504AC51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98976" y="2527300"/>
              <a:ext cx="2085975" cy="2743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32795" name="Text Box 25">
              <a:extLst>
                <a:ext uri="{FF2B5EF4-FFF2-40B4-BE49-F238E27FC236}">
                  <a16:creationId xmlns:a16="http://schemas.microsoft.com/office/drawing/2014/main" id="{E0E714F6-B3B6-4514-8F75-7831F47895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69616" y="2143226"/>
              <a:ext cx="47320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400"/>
                <a:t>P</a:t>
              </a:r>
              <a:r>
                <a:rPr lang="en-US" altLang="fr-FR" sz="1400" baseline="-25000"/>
                <a:t>1,1</a:t>
              </a:r>
              <a:endParaRPr lang="en-US" altLang="fr-FR" sz="1800"/>
            </a:p>
          </p:txBody>
        </p:sp>
        <p:sp>
          <p:nvSpPr>
            <p:cNvPr id="32796" name="Text Box 26">
              <a:extLst>
                <a:ext uri="{FF2B5EF4-FFF2-40B4-BE49-F238E27FC236}">
                  <a16:creationId xmlns:a16="http://schemas.microsoft.com/office/drawing/2014/main" id="{0866BBB9-4E9D-49EB-95EC-0B20451A32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55329" y="2798863"/>
              <a:ext cx="47320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400"/>
                <a:t>P</a:t>
              </a:r>
              <a:r>
                <a:rPr lang="en-US" altLang="fr-FR" sz="1400" baseline="-25000"/>
                <a:t>2,1</a:t>
              </a:r>
              <a:endParaRPr lang="en-US" altLang="fr-FR" sz="1800"/>
            </a:p>
          </p:txBody>
        </p:sp>
        <p:sp>
          <p:nvSpPr>
            <p:cNvPr id="32797" name="Text Box 27">
              <a:extLst>
                <a:ext uri="{FF2B5EF4-FFF2-40B4-BE49-F238E27FC236}">
                  <a16:creationId xmlns:a16="http://schemas.microsoft.com/office/drawing/2014/main" id="{B33EE789-760D-4D91-B6A4-83EC40D00C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62511" y="3698976"/>
              <a:ext cx="46519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400"/>
                <a:t>P</a:t>
              </a:r>
              <a:r>
                <a:rPr lang="en-US" altLang="fr-FR" sz="1400" baseline="-25000"/>
                <a:t>k,1</a:t>
              </a:r>
              <a:endParaRPr lang="en-US" altLang="fr-FR" sz="1800"/>
            </a:p>
          </p:txBody>
        </p:sp>
        <p:sp>
          <p:nvSpPr>
            <p:cNvPr id="32798" name="Text Box 28">
              <a:extLst>
                <a:ext uri="{FF2B5EF4-FFF2-40B4-BE49-F238E27FC236}">
                  <a16:creationId xmlns:a16="http://schemas.microsoft.com/office/drawing/2014/main" id="{FC9E0DC5-15E1-403D-AB5A-673B80183C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4091782" y="4301332"/>
              <a:ext cx="479425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fr-FR" sz="2800"/>
                <a:t>...</a:t>
              </a:r>
            </a:p>
          </p:txBody>
        </p:sp>
        <p:sp>
          <p:nvSpPr>
            <p:cNvPr id="32799" name="Text Box 29">
              <a:extLst>
                <a:ext uri="{FF2B5EF4-FFF2-40B4-BE49-F238E27FC236}">
                  <a16:creationId xmlns:a16="http://schemas.microsoft.com/office/drawing/2014/main" id="{9BEBEC8F-9252-48A5-8013-6350B884CB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5158582" y="3232945"/>
              <a:ext cx="479425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fr-FR" sz="2800"/>
                <a:t>...</a:t>
              </a:r>
            </a:p>
          </p:txBody>
        </p:sp>
        <p:sp>
          <p:nvSpPr>
            <p:cNvPr id="32800" name="Text Box 30">
              <a:extLst>
                <a:ext uri="{FF2B5EF4-FFF2-40B4-BE49-F238E27FC236}">
                  <a16:creationId xmlns:a16="http://schemas.microsoft.com/office/drawing/2014/main" id="{B0D1B32E-2A6E-470C-B656-BB40867796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6758782" y="4345782"/>
              <a:ext cx="479425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fr-FR" sz="2800"/>
                <a:t>...</a:t>
              </a:r>
            </a:p>
          </p:txBody>
        </p:sp>
        <p:sp>
          <p:nvSpPr>
            <p:cNvPr id="32801" name="Text Box 31">
              <a:extLst>
                <a:ext uri="{FF2B5EF4-FFF2-40B4-BE49-F238E27FC236}">
                  <a16:creationId xmlns:a16="http://schemas.microsoft.com/office/drawing/2014/main" id="{9BD96D5A-E15E-4D7B-A9E9-A25D311889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9533732" y="4301332"/>
              <a:ext cx="479425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fr-FR" sz="2800"/>
                <a:t>...</a:t>
              </a:r>
            </a:p>
          </p:txBody>
        </p:sp>
        <p:sp>
          <p:nvSpPr>
            <p:cNvPr id="32802" name="Line 32">
              <a:extLst>
                <a:ext uri="{FF2B5EF4-FFF2-40B4-BE49-F238E27FC236}">
                  <a16:creationId xmlns:a16="http://schemas.microsoft.com/office/drawing/2014/main" id="{B9995EBA-E5CD-45D6-9401-3C096D5F53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0763" y="6184900"/>
              <a:ext cx="62738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32803" name="Text Box 33">
              <a:extLst>
                <a:ext uri="{FF2B5EF4-FFF2-40B4-BE49-F238E27FC236}">
                  <a16:creationId xmlns:a16="http://schemas.microsoft.com/office/drawing/2014/main" id="{94390A4F-9A10-44DE-A489-404A6C7AB5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9550" y="6000751"/>
              <a:ext cx="6540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800" b="1"/>
                <a:t>time</a:t>
              </a:r>
            </a:p>
          </p:txBody>
        </p:sp>
        <p:sp>
          <p:nvSpPr>
            <p:cNvPr id="32804" name="Text Box 34">
              <a:extLst>
                <a:ext uri="{FF2B5EF4-FFF2-40B4-BE49-F238E27FC236}">
                  <a16:creationId xmlns:a16="http://schemas.microsoft.com/office/drawing/2014/main" id="{A7CFEA5D-6946-4E08-BC23-B4CC67BF21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5751" y="6153151"/>
              <a:ext cx="415925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800"/>
                <a:t>t</a:t>
              </a:r>
              <a:r>
                <a:rPr lang="en-US" altLang="fr-FR" sz="1800" baseline="-25000"/>
                <a:t>i-1</a:t>
              </a:r>
              <a:endParaRPr lang="en-US" altLang="fr-FR" sz="1800"/>
            </a:p>
          </p:txBody>
        </p:sp>
        <p:sp>
          <p:nvSpPr>
            <p:cNvPr id="32805" name="Text Box 35">
              <a:extLst>
                <a:ext uri="{FF2B5EF4-FFF2-40B4-BE49-F238E27FC236}">
                  <a16:creationId xmlns:a16="http://schemas.microsoft.com/office/drawing/2014/main" id="{02F50BE8-5C2E-44B2-AFB4-373523EE6B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89739" y="6153151"/>
              <a:ext cx="280987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800"/>
                <a:t>t</a:t>
              </a:r>
              <a:r>
                <a:rPr lang="en-US" altLang="fr-FR" sz="1800" baseline="-25000"/>
                <a:t>i</a:t>
              </a:r>
              <a:endParaRPr lang="en-US" altLang="fr-FR" sz="1800"/>
            </a:p>
          </p:txBody>
        </p:sp>
        <p:sp>
          <p:nvSpPr>
            <p:cNvPr id="32806" name="Text Box 36">
              <a:extLst>
                <a:ext uri="{FF2B5EF4-FFF2-40B4-BE49-F238E27FC236}">
                  <a16:creationId xmlns:a16="http://schemas.microsoft.com/office/drawing/2014/main" id="{531A9137-8044-4017-8812-078BFB7AE7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86901" y="6153151"/>
              <a:ext cx="454025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800"/>
                <a:t>t</a:t>
              </a:r>
              <a:r>
                <a:rPr lang="en-US" altLang="fr-FR" sz="1800" baseline="-25000"/>
                <a:t>i+1</a:t>
              </a:r>
              <a:endParaRPr lang="en-US" altLang="fr-FR" sz="1800"/>
            </a:p>
          </p:txBody>
        </p:sp>
        <p:sp>
          <p:nvSpPr>
            <p:cNvPr id="32807" name="Text Box 37">
              <a:extLst>
                <a:ext uri="{FF2B5EF4-FFF2-40B4-BE49-F238E27FC236}">
                  <a16:creationId xmlns:a16="http://schemas.microsoft.com/office/drawing/2014/main" id="{87488E0E-0933-4A59-B96B-27C787B453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85289" y="1657351"/>
              <a:ext cx="517525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800"/>
                <a:t>o</a:t>
              </a:r>
              <a:r>
                <a:rPr lang="en-US" altLang="fr-FR" sz="1800" baseline="-25000"/>
                <a:t>i+1</a:t>
              </a:r>
              <a:endParaRPr lang="en-US" altLang="fr-FR" sz="1800"/>
            </a:p>
          </p:txBody>
        </p:sp>
        <p:sp>
          <p:nvSpPr>
            <p:cNvPr id="32808" name="Text Box 38">
              <a:extLst>
                <a:ext uri="{FF2B5EF4-FFF2-40B4-BE49-F238E27FC236}">
                  <a16:creationId xmlns:a16="http://schemas.microsoft.com/office/drawing/2014/main" id="{87333016-5596-4294-9745-6D6524DF99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77025" y="1657351"/>
              <a:ext cx="344488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800"/>
                <a:t>o</a:t>
              </a:r>
              <a:r>
                <a:rPr lang="en-US" altLang="fr-FR" sz="1800" baseline="-25000"/>
                <a:t>i</a:t>
              </a:r>
              <a:endParaRPr lang="en-US" altLang="fr-FR" sz="1800"/>
            </a:p>
          </p:txBody>
        </p:sp>
        <p:sp>
          <p:nvSpPr>
            <p:cNvPr id="32809" name="Text Box 40">
              <a:extLst>
                <a:ext uri="{FF2B5EF4-FFF2-40B4-BE49-F238E27FC236}">
                  <a16:creationId xmlns:a16="http://schemas.microsoft.com/office/drawing/2014/main" id="{42C4E0C6-3468-4FEC-8432-44F89A9DB6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3688" y="1657351"/>
              <a:ext cx="7429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800" b="1"/>
                <a:t>input</a:t>
              </a:r>
            </a:p>
          </p:txBody>
        </p:sp>
        <p:sp>
          <p:nvSpPr>
            <p:cNvPr id="32810" name="Line 41">
              <a:extLst>
                <a:ext uri="{FF2B5EF4-FFF2-40B4-BE49-F238E27FC236}">
                  <a16:creationId xmlns:a16="http://schemas.microsoft.com/office/drawing/2014/main" id="{E907258F-85B9-4342-968D-D41FC7D5EB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18350" y="2481263"/>
              <a:ext cx="2209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32811" name="Line 42">
              <a:extLst>
                <a:ext uri="{FF2B5EF4-FFF2-40B4-BE49-F238E27FC236}">
                  <a16:creationId xmlns:a16="http://schemas.microsoft.com/office/drawing/2014/main" id="{C54F4E2B-E385-49B0-B7E8-B62279097A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18350" y="2481263"/>
              <a:ext cx="2324100" cy="2667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32812" name="Line 43">
              <a:extLst>
                <a:ext uri="{FF2B5EF4-FFF2-40B4-BE49-F238E27FC236}">
                  <a16:creationId xmlns:a16="http://schemas.microsoft.com/office/drawing/2014/main" id="{AD0AA445-2DF0-4333-876B-358C3A9AF1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18350" y="2481264"/>
              <a:ext cx="2209800" cy="10366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32813" name="Text Box 44">
              <a:extLst>
                <a:ext uri="{FF2B5EF4-FFF2-40B4-BE49-F238E27FC236}">
                  <a16:creationId xmlns:a16="http://schemas.microsoft.com/office/drawing/2014/main" id="{8B9A9181-B16D-40B9-B92E-E7117F86BF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8539957" y="3386932"/>
              <a:ext cx="479425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fr-FR" sz="2800"/>
                <a:t>...</a:t>
              </a:r>
            </a:p>
          </p:txBody>
        </p:sp>
        <p:sp>
          <p:nvSpPr>
            <p:cNvPr id="32814" name="Text Box 45">
              <a:extLst>
                <a:ext uri="{FF2B5EF4-FFF2-40B4-BE49-F238E27FC236}">
                  <a16:creationId xmlns:a16="http://schemas.microsoft.com/office/drawing/2014/main" id="{3F3E7797-CEE8-4D36-A3F0-583A41B630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52554" y="2174976"/>
              <a:ext cx="47320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400"/>
                <a:t>P</a:t>
              </a:r>
              <a:r>
                <a:rPr lang="en-US" altLang="fr-FR" sz="1400" baseline="-25000"/>
                <a:t>1,1</a:t>
              </a:r>
              <a:endParaRPr lang="en-US" altLang="fr-FR" sz="1800"/>
            </a:p>
          </p:txBody>
        </p:sp>
        <p:sp>
          <p:nvSpPr>
            <p:cNvPr id="32815" name="Text Box 46">
              <a:extLst>
                <a:ext uri="{FF2B5EF4-FFF2-40B4-BE49-F238E27FC236}">
                  <a16:creationId xmlns:a16="http://schemas.microsoft.com/office/drawing/2014/main" id="{CD7D8943-53B4-4C91-9A42-DF1A6F25C1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43041" y="2798863"/>
              <a:ext cx="47320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400"/>
                <a:t>P</a:t>
              </a:r>
              <a:r>
                <a:rPr lang="en-US" altLang="fr-FR" sz="1400" baseline="-25000"/>
                <a:t>1,2</a:t>
              </a:r>
              <a:endParaRPr lang="en-US" altLang="fr-FR" sz="1800"/>
            </a:p>
          </p:txBody>
        </p:sp>
        <p:sp>
          <p:nvSpPr>
            <p:cNvPr id="32816" name="Text Box 47">
              <a:extLst>
                <a:ext uri="{FF2B5EF4-FFF2-40B4-BE49-F238E27FC236}">
                  <a16:creationId xmlns:a16="http://schemas.microsoft.com/office/drawing/2014/main" id="{9523897D-F34F-4F9B-BA9E-F54DD342E8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59773" y="3941863"/>
              <a:ext cx="46519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400"/>
                <a:t>P</a:t>
              </a:r>
              <a:r>
                <a:rPr lang="en-US" altLang="fr-FR" sz="1400" baseline="-25000"/>
                <a:t>1,k</a:t>
              </a:r>
              <a:endParaRPr lang="en-US" altLang="fr-FR" sz="1800"/>
            </a:p>
          </p:txBody>
        </p:sp>
        <p:sp>
          <p:nvSpPr>
            <p:cNvPr id="32817" name="Line 48">
              <a:extLst>
                <a:ext uri="{FF2B5EF4-FFF2-40B4-BE49-F238E27FC236}">
                  <a16:creationId xmlns:a16="http://schemas.microsoft.com/office/drawing/2014/main" id="{4235F935-392E-43F2-B43A-4A1339B0EF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00400" y="4845050"/>
              <a:ext cx="738188" cy="5016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32818" name="Line 49">
              <a:extLst>
                <a:ext uri="{FF2B5EF4-FFF2-40B4-BE49-F238E27FC236}">
                  <a16:creationId xmlns:a16="http://schemas.microsoft.com/office/drawing/2014/main" id="{004B3D0F-25C1-421E-8A7C-3FD4D73FE7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861550" y="3136900"/>
              <a:ext cx="806450" cy="381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32819" name="Text Box 50">
              <a:extLst>
                <a:ext uri="{FF2B5EF4-FFF2-40B4-BE49-F238E27FC236}">
                  <a16:creationId xmlns:a16="http://schemas.microsoft.com/office/drawing/2014/main" id="{F032BF6C-9E31-4239-AB37-3D91BEBE04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54313" y="4141788"/>
              <a:ext cx="6667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800" b="1"/>
                <a:t>best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800" b="1"/>
                <a:t>path</a:t>
              </a:r>
              <a:endParaRPr lang="en-US" altLang="fr-FR" sz="1800"/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D67B4130-CC0C-4FAE-9880-96F1719467E8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950822" y="1667472"/>
            <a:ext cx="8567305" cy="369332"/>
          </a:xfrm>
          <a:prstGeom prst="rect">
            <a:avLst/>
          </a:prstGeom>
          <a:blipFill>
            <a:blip r:embed="rId3"/>
            <a:stretch>
              <a:fillRect b="-15000"/>
            </a:stretch>
          </a:blipFill>
        </p:spPr>
        <p:txBody>
          <a:bodyPr/>
          <a:lstStyle/>
          <a:p>
            <a:r>
              <a:rPr lang="fr-CA">
                <a:noFill/>
              </a:rPr>
              <a:t> 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38C28C86-B2E5-40E2-99F0-FEC035A449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1700" y="476250"/>
            <a:ext cx="9299575" cy="720725"/>
          </a:xfrm>
        </p:spPr>
        <p:txBody>
          <a:bodyPr/>
          <a:lstStyle/>
          <a:p>
            <a:pPr eaLnBrk="1" hangingPunct="1"/>
            <a:r>
              <a:rPr lang="fr-CA" altLang="fr-FR" sz="3600" kern="1200" dirty="0">
                <a:solidFill>
                  <a:srgbClr val="00B050"/>
                </a:solidFill>
              </a:rPr>
              <a:t>Réseau de reconnaissance final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04627C92-C2C8-4393-B7F8-29D613931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700" y="1628775"/>
            <a:ext cx="8147050" cy="182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eaLnBrk="1" hangingPunct="1"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Tahoma" panose="020B0604030504040204" pitchFamily="34" charset="0"/>
              </a:rPr>
              <a:t> </a:t>
            </a:r>
            <a:r>
              <a:rPr lang="fr-CA" altLang="fr-FR" sz="2400" dirty="0">
                <a:latin typeface="Calibri" panose="020F0502020204030204" pitchFamily="34" charset="0"/>
                <a:cs typeface="+mn-cs"/>
              </a:rPr>
              <a:t>Passe par la définition d’une grammaire :</a:t>
            </a:r>
          </a:p>
          <a:p>
            <a:pPr eaLnBrk="1" hangingPunct="1">
              <a:lnSpc>
                <a:spcPct val="40000"/>
              </a:lnSpc>
              <a:spcBef>
                <a:spcPct val="0"/>
              </a:spcBef>
              <a:buClrTx/>
              <a:buSzTx/>
              <a:buFontTx/>
              <a:buChar char="•"/>
            </a:pPr>
            <a:endParaRPr lang="fr-CA" altLang="fr-FR" sz="2400" dirty="0"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 dirty="0">
                <a:latin typeface="Calibri" panose="020F0502020204030204" pitchFamily="34" charset="0"/>
              </a:rPr>
              <a:t>/*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 dirty="0">
                <a:latin typeface="Calibri" panose="020F0502020204030204" pitchFamily="34" charset="0"/>
              </a:rPr>
              <a:t>* </a:t>
            </a:r>
            <a:r>
              <a:rPr lang="fr-CA" altLang="fr-FR" sz="1600" dirty="0" err="1">
                <a:latin typeface="Calibri" panose="020F0502020204030204" pitchFamily="34" charset="0"/>
              </a:rPr>
              <a:t>Task</a:t>
            </a:r>
            <a:r>
              <a:rPr lang="fr-CA" altLang="fr-FR" sz="1600" dirty="0">
                <a:latin typeface="Calibri" panose="020F0502020204030204" pitchFamily="34" charset="0"/>
              </a:rPr>
              <a:t> </a:t>
            </a:r>
            <a:r>
              <a:rPr lang="fr-CA" altLang="fr-FR" sz="1600" dirty="0" err="1">
                <a:latin typeface="Calibri" panose="020F0502020204030204" pitchFamily="34" charset="0"/>
              </a:rPr>
              <a:t>grammar</a:t>
            </a:r>
            <a:endParaRPr lang="fr-CA" altLang="fr-FR" sz="1600" dirty="0"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 dirty="0">
                <a:latin typeface="Calibri" panose="020F0502020204030204" pitchFamily="34" charset="0"/>
              </a:rPr>
              <a:t>*/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 dirty="0">
                <a:latin typeface="Calibri" panose="020F0502020204030204" pitchFamily="34" charset="0"/>
              </a:rPr>
              <a:t>$WORD = YES | NO;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 dirty="0">
                <a:latin typeface="Calibri" panose="020F0502020204030204" pitchFamily="34" charset="0"/>
              </a:rPr>
              <a:t>( { START_SIL } [ $WORD ] { END_SIL } )</a:t>
            </a:r>
          </a:p>
        </p:txBody>
      </p:sp>
      <p:pic>
        <p:nvPicPr>
          <p:cNvPr id="34820" name="Picture 4">
            <a:extLst>
              <a:ext uri="{FF2B5EF4-FFF2-40B4-BE49-F238E27FC236}">
                <a16:creationId xmlns:a16="http://schemas.microsoft.com/office/drawing/2014/main" id="{BFD23337-B75D-4C72-8A63-3EFBC42AE0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013" y="3500438"/>
            <a:ext cx="7561262" cy="310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358C145D-F75D-4766-9AD6-F141740B1F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1225" y="404813"/>
            <a:ext cx="9145588" cy="1143000"/>
          </a:xfrm>
        </p:spPr>
        <p:txBody>
          <a:bodyPr/>
          <a:lstStyle/>
          <a:p>
            <a:pPr eaLnBrk="1" hangingPunct="1"/>
            <a:r>
              <a:rPr lang="en-US" altLang="fr-FR" sz="3600" kern="1200" dirty="0">
                <a:solidFill>
                  <a:srgbClr val="00B050"/>
                </a:solidFill>
              </a:rPr>
              <a:t>Extension à la reconnaissance de la parole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B0459690-C5CE-4E76-852A-C4BA650591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1225" y="1835150"/>
            <a:ext cx="9288463" cy="4114800"/>
          </a:xfrm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fr-CA" altLang="fr-FR" sz="2400" dirty="0" err="1">
                <a:latin typeface="Calibri" panose="020F0502020204030204" pitchFamily="34" charset="0"/>
              </a:rPr>
              <a:t>Etape</a:t>
            </a:r>
            <a:r>
              <a:rPr lang="fr-CA" altLang="fr-FR" sz="2400" dirty="0">
                <a:latin typeface="Calibri" panose="020F0502020204030204" pitchFamily="34" charset="0"/>
              </a:rPr>
              <a:t> 1 : L'observable est le signal de parole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</a:pPr>
            <a:r>
              <a:rPr lang="fr-CA" altLang="fr-FR" sz="2000" dirty="0">
                <a:latin typeface="Calibri" panose="020F0502020204030204" pitchFamily="34" charset="0"/>
              </a:rPr>
              <a:t>Le HMM modélise un phonème comme  une suite d'états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</a:pPr>
            <a:r>
              <a:rPr lang="fr-CA" altLang="fr-FR" sz="2000" dirty="0">
                <a:latin typeface="Calibri" panose="020F0502020204030204" pitchFamily="34" charset="0"/>
              </a:rPr>
              <a:t>un HMM par phonème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fr-CA" altLang="fr-FR" sz="2400" dirty="0" err="1">
                <a:latin typeface="Calibri" panose="020F0502020204030204" pitchFamily="34" charset="0"/>
              </a:rPr>
              <a:t>Etape</a:t>
            </a:r>
            <a:r>
              <a:rPr lang="fr-CA" altLang="fr-FR" sz="2400" dirty="0">
                <a:latin typeface="Calibri" panose="020F0502020204030204" pitchFamily="34" charset="0"/>
              </a:rPr>
              <a:t> 2 : L'observable est une suite de phonèmes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</a:pPr>
            <a:r>
              <a:rPr lang="fr-CA" altLang="fr-FR" sz="2000" dirty="0">
                <a:latin typeface="Calibri" panose="020F0502020204030204" pitchFamily="34" charset="0"/>
              </a:rPr>
              <a:t>le HMM modélise un mot comme une suite de phonèmes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</a:pPr>
            <a:r>
              <a:rPr lang="fr-CA" altLang="fr-FR" sz="2000" dirty="0">
                <a:latin typeface="Calibri" panose="020F0502020204030204" pitchFamily="34" charset="0"/>
              </a:rPr>
              <a:t>Un HMM par mot du dictionnaire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fr-CA" altLang="fr-FR" sz="2400" dirty="0" err="1">
                <a:latin typeface="Calibri" panose="020F0502020204030204" pitchFamily="34" charset="0"/>
              </a:rPr>
              <a:t>Etape</a:t>
            </a:r>
            <a:r>
              <a:rPr lang="fr-CA" altLang="fr-FR" sz="2400" dirty="0">
                <a:latin typeface="Calibri" panose="020F0502020204030204" pitchFamily="34" charset="0"/>
              </a:rPr>
              <a:t> 3 : L'observable est une suite de mots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</a:pPr>
            <a:r>
              <a:rPr lang="fr-CA" altLang="fr-FR" sz="2000" dirty="0">
                <a:latin typeface="Calibri" panose="020F0502020204030204" pitchFamily="34" charset="0"/>
              </a:rPr>
              <a:t>Le HMM modélise une phrase comme une suite de mots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DEE47C6E-5035-4279-A9B6-0ECC1362BE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1225" y="271629"/>
            <a:ext cx="9070975" cy="1143000"/>
          </a:xfrm>
        </p:spPr>
        <p:txBody>
          <a:bodyPr/>
          <a:lstStyle/>
          <a:p>
            <a:pPr eaLnBrk="1" hangingPunct="1"/>
            <a:r>
              <a:rPr lang="en-US" altLang="fr-FR" sz="3600" kern="1200" dirty="0">
                <a:solidFill>
                  <a:srgbClr val="00B050"/>
                </a:solidFill>
              </a:rPr>
              <a:t>Reconnaissance du </a:t>
            </a:r>
            <a:r>
              <a:rPr lang="en-US" altLang="fr-FR" sz="3600" kern="1200" dirty="0" err="1">
                <a:solidFill>
                  <a:srgbClr val="00B050"/>
                </a:solidFill>
              </a:rPr>
              <a:t>texte</a:t>
            </a:r>
            <a:r>
              <a:rPr lang="en-US" altLang="fr-FR" sz="3600" kern="1200" dirty="0">
                <a:solidFill>
                  <a:srgbClr val="00B050"/>
                </a:solidFill>
              </a:rPr>
              <a:t> </a:t>
            </a:r>
            <a:r>
              <a:rPr lang="en-US" altLang="fr-FR" sz="3600" kern="1200" dirty="0" err="1">
                <a:solidFill>
                  <a:srgbClr val="00B050"/>
                </a:solidFill>
              </a:rPr>
              <a:t>écrit</a:t>
            </a:r>
            <a:endParaRPr lang="en-US" altLang="fr-FR" sz="3600" kern="1200" dirty="0">
              <a:solidFill>
                <a:srgbClr val="00B050"/>
              </a:solidFill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41CEB2EE-DF48-46F7-8031-ECF5AE4F2A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1225" y="1700808"/>
            <a:ext cx="9070975" cy="4933950"/>
          </a:xfrm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en-US" altLang="fr-FR" sz="2400" dirty="0" err="1">
                <a:latin typeface="Calibri" panose="020F0502020204030204" pitchFamily="34" charset="0"/>
              </a:rPr>
              <a:t>Etape</a:t>
            </a:r>
            <a:r>
              <a:rPr lang="en-US" altLang="fr-FR" sz="2400" dirty="0">
                <a:latin typeface="Calibri" panose="020F0502020204030204" pitchFamily="34" charset="0"/>
              </a:rPr>
              <a:t> 1 : </a:t>
            </a:r>
            <a:r>
              <a:rPr lang="en-US" altLang="fr-FR" sz="2400" dirty="0" err="1">
                <a:latin typeface="Calibri" panose="020F0502020204030204" pitchFamily="34" charset="0"/>
              </a:rPr>
              <a:t>L'observable</a:t>
            </a:r>
            <a:r>
              <a:rPr lang="en-US" altLang="fr-FR" sz="2400" dirty="0">
                <a:latin typeface="Calibri" panose="020F0502020204030204" pitchFamily="34" charset="0"/>
              </a:rPr>
              <a:t> </a:t>
            </a:r>
            <a:r>
              <a:rPr lang="en-US" altLang="fr-FR" sz="2400" dirty="0" err="1">
                <a:latin typeface="Calibri" panose="020F0502020204030204" pitchFamily="34" charset="0"/>
              </a:rPr>
              <a:t>est</a:t>
            </a:r>
            <a:r>
              <a:rPr lang="en-US" altLang="fr-FR" sz="2400" dirty="0">
                <a:latin typeface="Calibri" panose="020F0502020204030204" pitchFamily="34" charset="0"/>
              </a:rPr>
              <a:t> le signal </a:t>
            </a:r>
            <a:r>
              <a:rPr lang="en-US" altLang="fr-FR" sz="2400" dirty="0" err="1">
                <a:latin typeface="Calibri" panose="020F0502020204030204" pitchFamily="34" charset="0"/>
              </a:rPr>
              <a:t>issu</a:t>
            </a:r>
            <a:r>
              <a:rPr lang="en-US" altLang="fr-FR" sz="2400" dirty="0">
                <a:latin typeface="Calibri" panose="020F0502020204030204" pitchFamily="34" charset="0"/>
              </a:rPr>
              <a:t> </a:t>
            </a:r>
            <a:r>
              <a:rPr lang="en-US" altLang="fr-FR" sz="2400" dirty="0" err="1">
                <a:latin typeface="Calibri" panose="020F0502020204030204" pitchFamily="34" charset="0"/>
              </a:rPr>
              <a:t>d’une</a:t>
            </a:r>
            <a:r>
              <a:rPr lang="en-US" altLang="fr-FR" sz="2400" dirty="0">
                <a:latin typeface="Calibri" panose="020F0502020204030204" pitchFamily="34" charset="0"/>
              </a:rPr>
              <a:t> </a:t>
            </a:r>
            <a:r>
              <a:rPr lang="en-US" altLang="fr-FR" sz="2400" dirty="0" err="1">
                <a:latin typeface="Calibri" panose="020F0502020204030204" pitchFamily="34" charset="0"/>
              </a:rPr>
              <a:t>tablette</a:t>
            </a:r>
            <a:r>
              <a:rPr lang="en-US" altLang="fr-FR" sz="2400" dirty="0">
                <a:latin typeface="Calibri" panose="020F0502020204030204" pitchFamily="34" charset="0"/>
              </a:rPr>
              <a:t> </a:t>
            </a:r>
            <a:r>
              <a:rPr lang="en-US" altLang="fr-FR" sz="2400" dirty="0" err="1">
                <a:latin typeface="Calibri" panose="020F0502020204030204" pitchFamily="34" charset="0"/>
              </a:rPr>
              <a:t>graphique</a:t>
            </a:r>
            <a:r>
              <a:rPr lang="en-US" altLang="fr-FR" sz="2400" dirty="0">
                <a:latin typeface="Calibri" panose="020F0502020204030204" pitchFamily="34" charset="0"/>
              </a:rPr>
              <a:t>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fr-FR" sz="2000" dirty="0">
                <a:latin typeface="Calibri" panose="020F0502020204030204" pitchFamily="34" charset="0"/>
              </a:rPr>
              <a:t>Le HMM </a:t>
            </a:r>
            <a:r>
              <a:rPr lang="en-US" altLang="fr-FR" sz="2000" dirty="0" err="1">
                <a:latin typeface="Calibri" panose="020F0502020204030204" pitchFamily="34" charset="0"/>
              </a:rPr>
              <a:t>modélise</a:t>
            </a:r>
            <a:r>
              <a:rPr lang="en-US" altLang="fr-FR" sz="2000" dirty="0">
                <a:latin typeface="Calibri" panose="020F0502020204030204" pitchFamily="34" charset="0"/>
              </a:rPr>
              <a:t> </a:t>
            </a:r>
            <a:r>
              <a:rPr lang="en-US" altLang="fr-FR" sz="2000" dirty="0" err="1">
                <a:latin typeface="Calibri" panose="020F0502020204030204" pitchFamily="34" charset="0"/>
              </a:rPr>
              <a:t>une</a:t>
            </a:r>
            <a:r>
              <a:rPr lang="en-US" altLang="fr-FR" sz="2000" dirty="0">
                <a:latin typeface="Calibri" panose="020F0502020204030204" pitchFamily="34" charset="0"/>
              </a:rPr>
              <a:t> </a:t>
            </a:r>
            <a:r>
              <a:rPr lang="en-US" altLang="fr-FR" sz="2000" dirty="0" err="1">
                <a:latin typeface="Calibri" panose="020F0502020204030204" pitchFamily="34" charset="0"/>
              </a:rPr>
              <a:t>lettre</a:t>
            </a:r>
            <a:r>
              <a:rPr lang="en-US" altLang="fr-FR" sz="2000" dirty="0">
                <a:latin typeface="Calibri" panose="020F0502020204030204" pitchFamily="34" charset="0"/>
              </a:rPr>
              <a:t> en </a:t>
            </a:r>
            <a:r>
              <a:rPr lang="en-US" altLang="fr-FR" sz="2000" dirty="0" err="1">
                <a:latin typeface="Calibri" panose="020F0502020204030204" pitchFamily="34" charset="0"/>
              </a:rPr>
              <a:t>une</a:t>
            </a:r>
            <a:r>
              <a:rPr lang="en-US" altLang="fr-FR" sz="2000" dirty="0">
                <a:latin typeface="Calibri" panose="020F0502020204030204" pitchFamily="34" charset="0"/>
              </a:rPr>
              <a:t> suite d'états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fr-FR" sz="2000" dirty="0">
                <a:latin typeface="Calibri" panose="020F0502020204030204" pitchFamily="34" charset="0"/>
              </a:rPr>
              <a:t>un HMM par </a:t>
            </a:r>
            <a:r>
              <a:rPr lang="en-US" altLang="fr-FR" sz="2000" dirty="0" err="1">
                <a:latin typeface="Calibri" panose="020F0502020204030204" pitchFamily="34" charset="0"/>
              </a:rPr>
              <a:t>lettre</a:t>
            </a:r>
            <a:r>
              <a:rPr lang="en-US" altLang="fr-FR" sz="2000" dirty="0">
                <a:latin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en-US" altLang="fr-FR" sz="2400" dirty="0" err="1">
                <a:latin typeface="Calibri" panose="020F0502020204030204" pitchFamily="34" charset="0"/>
              </a:rPr>
              <a:t>Etape</a:t>
            </a:r>
            <a:r>
              <a:rPr lang="en-US" altLang="fr-FR" sz="2400" dirty="0">
                <a:latin typeface="Calibri" panose="020F0502020204030204" pitchFamily="34" charset="0"/>
              </a:rPr>
              <a:t> 2 : </a:t>
            </a:r>
            <a:r>
              <a:rPr lang="en-US" altLang="fr-FR" sz="2400" dirty="0" err="1">
                <a:latin typeface="Calibri" panose="020F0502020204030204" pitchFamily="34" charset="0"/>
              </a:rPr>
              <a:t>L'observable</a:t>
            </a:r>
            <a:r>
              <a:rPr lang="en-US" altLang="fr-FR" sz="2400" dirty="0">
                <a:latin typeface="Calibri" panose="020F0502020204030204" pitchFamily="34" charset="0"/>
              </a:rPr>
              <a:t> </a:t>
            </a:r>
            <a:r>
              <a:rPr lang="en-US" altLang="fr-FR" sz="2400" dirty="0" err="1">
                <a:latin typeface="Calibri" panose="020F0502020204030204" pitchFamily="34" charset="0"/>
              </a:rPr>
              <a:t>est</a:t>
            </a:r>
            <a:r>
              <a:rPr lang="en-US" altLang="fr-FR" sz="2400" dirty="0">
                <a:latin typeface="Calibri" panose="020F0502020204030204" pitchFamily="34" charset="0"/>
              </a:rPr>
              <a:t> </a:t>
            </a:r>
            <a:r>
              <a:rPr lang="en-US" altLang="fr-FR" sz="2400" dirty="0" err="1">
                <a:latin typeface="Calibri" panose="020F0502020204030204" pitchFamily="34" charset="0"/>
              </a:rPr>
              <a:t>une</a:t>
            </a:r>
            <a:r>
              <a:rPr lang="en-US" altLang="fr-FR" sz="2400" dirty="0">
                <a:latin typeface="Calibri" panose="020F0502020204030204" pitchFamily="34" charset="0"/>
              </a:rPr>
              <a:t> suite de </a:t>
            </a:r>
            <a:r>
              <a:rPr lang="en-US" altLang="fr-FR" sz="2400" dirty="0" err="1">
                <a:latin typeface="Calibri" panose="020F0502020204030204" pitchFamily="34" charset="0"/>
              </a:rPr>
              <a:t>lettres</a:t>
            </a:r>
            <a:r>
              <a:rPr lang="en-US" altLang="fr-FR" sz="2400" dirty="0">
                <a:latin typeface="Calibri" panose="020F0502020204030204" pitchFamily="34" charset="0"/>
              </a:rPr>
              <a:t>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fr-FR" sz="2000" dirty="0">
                <a:latin typeface="Calibri" panose="020F0502020204030204" pitchFamily="34" charset="0"/>
              </a:rPr>
              <a:t>le HMM </a:t>
            </a:r>
            <a:r>
              <a:rPr lang="en-US" altLang="fr-FR" sz="2000" dirty="0" err="1">
                <a:latin typeface="Calibri" panose="020F0502020204030204" pitchFamily="34" charset="0"/>
              </a:rPr>
              <a:t>modélise</a:t>
            </a:r>
            <a:r>
              <a:rPr lang="en-US" altLang="fr-FR" sz="2000" dirty="0">
                <a:latin typeface="Calibri" panose="020F0502020204030204" pitchFamily="34" charset="0"/>
              </a:rPr>
              <a:t> un mot en </a:t>
            </a:r>
            <a:r>
              <a:rPr lang="en-US" altLang="fr-FR" sz="2000" dirty="0" err="1">
                <a:latin typeface="Calibri" panose="020F0502020204030204" pitchFamily="34" charset="0"/>
              </a:rPr>
              <a:t>une</a:t>
            </a:r>
            <a:r>
              <a:rPr lang="en-US" altLang="fr-FR" sz="2000" dirty="0">
                <a:latin typeface="Calibri" panose="020F0502020204030204" pitchFamily="34" charset="0"/>
              </a:rPr>
              <a:t> suite de </a:t>
            </a:r>
            <a:r>
              <a:rPr lang="en-US" altLang="fr-FR" sz="2000" dirty="0" err="1">
                <a:latin typeface="Calibri" panose="020F0502020204030204" pitchFamily="34" charset="0"/>
              </a:rPr>
              <a:t>lettres</a:t>
            </a:r>
            <a:r>
              <a:rPr lang="en-US" altLang="fr-FR" sz="2000" dirty="0">
                <a:latin typeface="Calibri" panose="020F0502020204030204" pitchFamily="34" charset="0"/>
              </a:rPr>
              <a:t>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fr-FR" sz="2000" dirty="0">
                <a:latin typeface="Calibri" panose="020F0502020204030204" pitchFamily="34" charset="0"/>
              </a:rPr>
              <a:t>Un HMM par mot du </a:t>
            </a:r>
            <a:r>
              <a:rPr lang="en-US" altLang="fr-FR" sz="2000" dirty="0" err="1">
                <a:latin typeface="Calibri" panose="020F0502020204030204" pitchFamily="34" charset="0"/>
              </a:rPr>
              <a:t>dictionnaire</a:t>
            </a:r>
            <a:r>
              <a:rPr lang="en-US" altLang="fr-FR" sz="2000" dirty="0">
                <a:latin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en-US" altLang="fr-FR" sz="2400" dirty="0" err="1">
                <a:latin typeface="Calibri" panose="020F0502020204030204" pitchFamily="34" charset="0"/>
              </a:rPr>
              <a:t>Etape</a:t>
            </a:r>
            <a:r>
              <a:rPr lang="en-US" altLang="fr-FR" sz="2400" dirty="0">
                <a:latin typeface="Calibri" panose="020F0502020204030204" pitchFamily="34" charset="0"/>
              </a:rPr>
              <a:t> 3 : </a:t>
            </a:r>
            <a:r>
              <a:rPr lang="en-US" altLang="fr-FR" sz="2400" dirty="0" err="1">
                <a:latin typeface="Calibri" panose="020F0502020204030204" pitchFamily="34" charset="0"/>
              </a:rPr>
              <a:t>L'observable</a:t>
            </a:r>
            <a:r>
              <a:rPr lang="en-US" altLang="fr-FR" sz="2400" dirty="0">
                <a:latin typeface="Calibri" panose="020F0502020204030204" pitchFamily="34" charset="0"/>
              </a:rPr>
              <a:t> </a:t>
            </a:r>
            <a:r>
              <a:rPr lang="en-US" altLang="fr-FR" sz="2400" dirty="0" err="1">
                <a:latin typeface="Calibri" panose="020F0502020204030204" pitchFamily="34" charset="0"/>
              </a:rPr>
              <a:t>est</a:t>
            </a:r>
            <a:r>
              <a:rPr lang="en-US" altLang="fr-FR" sz="2400" dirty="0">
                <a:latin typeface="Calibri" panose="020F0502020204030204" pitchFamily="34" charset="0"/>
              </a:rPr>
              <a:t> </a:t>
            </a:r>
            <a:r>
              <a:rPr lang="en-US" altLang="fr-FR" sz="2400" dirty="0" err="1">
                <a:latin typeface="Calibri" panose="020F0502020204030204" pitchFamily="34" charset="0"/>
              </a:rPr>
              <a:t>une</a:t>
            </a:r>
            <a:r>
              <a:rPr lang="en-US" altLang="fr-FR" sz="2400" dirty="0">
                <a:latin typeface="Calibri" panose="020F0502020204030204" pitchFamily="34" charset="0"/>
              </a:rPr>
              <a:t> suite de mots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fr-FR" sz="2000" dirty="0">
                <a:latin typeface="Calibri" panose="020F0502020204030204" pitchFamily="34" charset="0"/>
              </a:rPr>
              <a:t>Le HMM </a:t>
            </a:r>
            <a:r>
              <a:rPr lang="en-US" altLang="fr-FR" sz="2000" dirty="0" err="1">
                <a:latin typeface="Calibri" panose="020F0502020204030204" pitchFamily="34" charset="0"/>
              </a:rPr>
              <a:t>modélise</a:t>
            </a:r>
            <a:r>
              <a:rPr lang="en-US" altLang="fr-FR" sz="2000" dirty="0">
                <a:latin typeface="Calibri" panose="020F0502020204030204" pitchFamily="34" charset="0"/>
              </a:rPr>
              <a:t> </a:t>
            </a:r>
            <a:r>
              <a:rPr lang="en-US" altLang="fr-FR" sz="2000" dirty="0" err="1">
                <a:latin typeface="Calibri" panose="020F0502020204030204" pitchFamily="34" charset="0"/>
              </a:rPr>
              <a:t>une</a:t>
            </a:r>
            <a:r>
              <a:rPr lang="en-US" altLang="fr-FR" sz="2000" dirty="0">
                <a:latin typeface="Calibri" panose="020F0502020204030204" pitchFamily="34" charset="0"/>
              </a:rPr>
              <a:t> phrase en </a:t>
            </a:r>
            <a:r>
              <a:rPr lang="en-US" altLang="fr-FR" sz="2000" dirty="0" err="1">
                <a:latin typeface="Calibri" panose="020F0502020204030204" pitchFamily="34" charset="0"/>
              </a:rPr>
              <a:t>une</a:t>
            </a:r>
            <a:r>
              <a:rPr lang="en-US" altLang="fr-FR" sz="2000" dirty="0">
                <a:latin typeface="Calibri" panose="020F0502020204030204" pitchFamily="34" charset="0"/>
              </a:rPr>
              <a:t> suite de mots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39BED3A5-4480-4714-B5A5-401D726D3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24" y="2349500"/>
            <a:ext cx="9433247" cy="417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66700" indent="-2667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23900" indent="-2667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8888" indent="-2667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57175" lvl="1" indent="-257175" eaLnBrk="1" hangingPunct="1">
              <a:spcBef>
                <a:spcPct val="5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fr-CA" altLang="fr-FR" sz="2400" dirty="0">
                <a:latin typeface="Calibri" panose="020F0502020204030204" pitchFamily="34" charset="0"/>
              </a:rPr>
              <a:t>Reconnaissance vocale</a:t>
            </a:r>
          </a:p>
          <a:p>
            <a:pPr marL="804863" lvl="2" eaLnBrk="1" hangingPunct="1">
              <a:buClr>
                <a:srgbClr val="C00000"/>
              </a:buClr>
              <a:buSzPct val="80000"/>
              <a:buFont typeface="Arial" panose="020B0604020202020204" pitchFamily="34" charset="0"/>
              <a:buChar char="•"/>
            </a:pPr>
            <a:r>
              <a:rPr lang="fr-CA" altLang="fr-FR" sz="2000" dirty="0">
                <a:latin typeface="Calibri" panose="020F0502020204030204" pitchFamily="34" charset="0"/>
              </a:rPr>
              <a:t>Décodage d’un signal vocal en une séquence de mots.</a:t>
            </a:r>
          </a:p>
          <a:p>
            <a:pPr marL="257175" lvl="1" indent="-257175" eaLnBrk="1" hangingPunct="1">
              <a:spcBef>
                <a:spcPct val="5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fr-CA" altLang="fr-FR" sz="2400" dirty="0">
                <a:latin typeface="Calibri" panose="020F0502020204030204" pitchFamily="34" charset="0"/>
              </a:rPr>
              <a:t>Traitement de la parole</a:t>
            </a:r>
          </a:p>
          <a:p>
            <a:pPr marL="804863" lvl="2" eaLnBrk="1" hangingPunct="1">
              <a:buClr>
                <a:srgbClr val="C00000"/>
              </a:buClr>
              <a:buSzPct val="80000"/>
              <a:buFont typeface="Arial" panose="020B0604020202020204" pitchFamily="34" charset="0"/>
              <a:buChar char="•"/>
            </a:pPr>
            <a:r>
              <a:rPr lang="fr-CA" altLang="fr-FR" sz="2000" dirty="0">
                <a:latin typeface="Calibri" panose="020F0502020204030204" pitchFamily="34" charset="0"/>
              </a:rPr>
              <a:t>Détermination de la signification d’une séquence de mots</a:t>
            </a:r>
          </a:p>
          <a:p>
            <a:pPr marL="257175" lvl="1" indent="-257175" eaLnBrk="1" hangingPunct="1">
              <a:spcBef>
                <a:spcPct val="5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fr-CA" altLang="fr-FR" sz="2400" dirty="0">
                <a:latin typeface="Calibri" panose="020F0502020204030204" pitchFamily="34" charset="0"/>
              </a:rPr>
              <a:t>Synthèse de la voix</a:t>
            </a:r>
          </a:p>
          <a:p>
            <a:pPr marL="804863" lvl="2" eaLnBrk="1" hangingPunct="1">
              <a:buClr>
                <a:srgbClr val="C00000"/>
              </a:buClr>
              <a:buSzPct val="80000"/>
              <a:buFont typeface="Arial" panose="020B0604020202020204" pitchFamily="34" charset="0"/>
              <a:buChar char="•"/>
            </a:pPr>
            <a:r>
              <a:rPr lang="fr-CA" altLang="fr-FR" sz="2000" dirty="0">
                <a:latin typeface="Calibri" panose="020F0502020204030204" pitchFamily="34" charset="0"/>
              </a:rPr>
              <a:t>Génération d’un signal vocal synthétique à partir d’une chaîne de mots-clés</a:t>
            </a:r>
          </a:p>
        </p:txBody>
      </p:sp>
      <p:sp>
        <p:nvSpPr>
          <p:cNvPr id="6147" name="Rectangle 4">
            <a:extLst>
              <a:ext uri="{FF2B5EF4-FFF2-40B4-BE49-F238E27FC236}">
                <a16:creationId xmlns:a16="http://schemas.microsoft.com/office/drawing/2014/main" id="{B927AACA-2C0D-4FFA-A559-EBE716981F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1225" y="457200"/>
            <a:ext cx="9648825" cy="1371600"/>
          </a:xfrm>
        </p:spPr>
        <p:txBody>
          <a:bodyPr/>
          <a:lstStyle/>
          <a:p>
            <a:pPr eaLnBrk="1" hangingPunct="1"/>
            <a:r>
              <a:rPr lang="fr-CA" altLang="fr-FR" sz="4000" dirty="0">
                <a:solidFill>
                  <a:srgbClr val="00B050"/>
                </a:solidFill>
                <a:latin typeface="Calibri" panose="020F0502020204030204" pitchFamily="34" charset="0"/>
              </a:rPr>
              <a:t>Trois domaines d’application majeurs</a:t>
            </a:r>
            <a:endParaRPr lang="fr-CA" altLang="fr-FR" sz="4000" dirty="0">
              <a:solidFill>
                <a:srgbClr val="00B050"/>
              </a:solidFill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30197431-93FF-4774-B103-721CDB99BD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2663" y="698500"/>
            <a:ext cx="8982075" cy="1008063"/>
          </a:xfrm>
        </p:spPr>
        <p:txBody>
          <a:bodyPr/>
          <a:lstStyle/>
          <a:p>
            <a:pPr eaLnBrk="1" hangingPunct="1"/>
            <a:r>
              <a:rPr lang="fr-FR" altLang="fr-FR" sz="3600" kern="1200" dirty="0">
                <a:solidFill>
                  <a:srgbClr val="00B050"/>
                </a:solidFill>
              </a:rPr>
              <a:t>Conclusions</a:t>
            </a:r>
          </a:p>
        </p:txBody>
      </p:sp>
      <p:sp>
        <p:nvSpPr>
          <p:cNvPr id="40963" name="Text Box 3">
            <a:extLst>
              <a:ext uri="{FF2B5EF4-FFF2-40B4-BE49-F238E27FC236}">
                <a16:creationId xmlns:a16="http://schemas.microsoft.com/office/drawing/2014/main" id="{22B627EA-ED2B-4291-BEC3-56774E75C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663" y="1843088"/>
            <a:ext cx="9793287" cy="456124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52425" indent="-352425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6450" indent="-274638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10000"/>
              </a:spcBef>
              <a:buClr>
                <a:schemeClr val="folHlink"/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lang="fr-FR" altLang="fr-FR" sz="2400" dirty="0">
                <a:latin typeface="Calibri" panose="020F0502020204030204" pitchFamily="34" charset="0"/>
              </a:rPr>
              <a:t>HMM = technique de référence dans de nombreux domaines</a:t>
            </a:r>
          </a:p>
          <a:p>
            <a:pPr>
              <a:spcBef>
                <a:spcPct val="10000"/>
              </a:spcBef>
              <a:buClr>
                <a:schemeClr val="folHlink"/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lang="fr-FR" altLang="fr-FR" sz="2400" dirty="0">
                <a:latin typeface="Calibri" panose="020F0502020204030204" pitchFamily="34" charset="0"/>
              </a:rPr>
              <a:t> Bons résultats malgré les hypothèses (</a:t>
            </a:r>
            <a:r>
              <a:rPr lang="fr-FR" altLang="fr-FR" sz="2400" dirty="0" err="1">
                <a:latin typeface="Calibri" panose="020F0502020204030204" pitchFamily="34" charset="0"/>
              </a:rPr>
              <a:t>indép</a:t>
            </a:r>
            <a:r>
              <a:rPr lang="fr-FR" altLang="fr-FR" sz="2400" dirty="0">
                <a:latin typeface="Calibri" panose="020F0502020204030204" pitchFamily="34" charset="0"/>
              </a:rPr>
              <a:t>., stationnarité)</a:t>
            </a:r>
          </a:p>
          <a:p>
            <a:pPr>
              <a:spcBef>
                <a:spcPct val="10000"/>
              </a:spcBef>
              <a:buClr>
                <a:schemeClr val="folHlink"/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lang="fr-FR" altLang="fr-FR" sz="2400" dirty="0">
                <a:latin typeface="Calibri" panose="020F0502020204030204" pitchFamily="34" charset="0"/>
              </a:rPr>
              <a:t> Apprentissage coûteux</a:t>
            </a:r>
          </a:p>
          <a:p>
            <a:pPr>
              <a:spcBef>
                <a:spcPct val="10000"/>
              </a:spcBef>
              <a:buClr>
                <a:schemeClr val="folHlink"/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lang="fr-FR" altLang="fr-FR" sz="2400" dirty="0">
                <a:latin typeface="Calibri" panose="020F0502020204030204" pitchFamily="34" charset="0"/>
              </a:rPr>
              <a:t> Il existe :</a:t>
            </a:r>
          </a:p>
          <a:p>
            <a:pPr lvl="1">
              <a:spcBef>
                <a:spcPct val="10000"/>
              </a:spcBef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  <a:defRPr/>
            </a:pPr>
            <a:r>
              <a:rPr lang="fr-FR" altLang="fr-FR" sz="2000" dirty="0">
                <a:latin typeface="Calibri" panose="020F0502020204030204" pitchFamily="34" charset="0"/>
              </a:rPr>
              <a:t>D’autres principes d’apprentissage (spécialisation/généralisation)</a:t>
            </a:r>
          </a:p>
          <a:p>
            <a:pPr lvl="1">
              <a:spcBef>
                <a:spcPct val="10000"/>
              </a:spcBef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  <a:defRPr/>
            </a:pPr>
            <a:r>
              <a:rPr lang="fr-FR" altLang="fr-FR" sz="2000" dirty="0">
                <a:latin typeface="Calibri" panose="020F0502020204030204" pitchFamily="34" charset="0"/>
              </a:rPr>
              <a:t>Autres architectures (</a:t>
            </a:r>
            <a:r>
              <a:rPr lang="fr-FR" altLang="fr-FR" sz="2000" dirty="0" err="1">
                <a:latin typeface="Calibri" panose="020F0502020204030204" pitchFamily="34" charset="0"/>
              </a:rPr>
              <a:t>factorial</a:t>
            </a:r>
            <a:r>
              <a:rPr lang="fr-FR" altLang="fr-FR" sz="2000" dirty="0">
                <a:latin typeface="Calibri" panose="020F0502020204030204" pitchFamily="34" charset="0"/>
              </a:rPr>
              <a:t> HMM, input/output HMM, </a:t>
            </a:r>
            <a:r>
              <a:rPr lang="fr-FR" altLang="fr-FR" sz="2000" dirty="0" err="1">
                <a:latin typeface="Calibri" panose="020F0502020204030204" pitchFamily="34" charset="0"/>
              </a:rPr>
              <a:t>parallel</a:t>
            </a:r>
            <a:r>
              <a:rPr lang="fr-FR" altLang="fr-FR" sz="2000" dirty="0">
                <a:latin typeface="Calibri" panose="020F0502020204030204" pitchFamily="34" charset="0"/>
              </a:rPr>
              <a:t> LR HMM, </a:t>
            </a:r>
            <a:r>
              <a:rPr lang="fr-FR" altLang="fr-FR" sz="2000" dirty="0" err="1">
                <a:latin typeface="Calibri" panose="020F0502020204030204" pitchFamily="34" charset="0"/>
              </a:rPr>
              <a:t>etc</a:t>
            </a:r>
            <a:r>
              <a:rPr lang="fr-FR" altLang="fr-FR" sz="2000" dirty="0">
                <a:latin typeface="Calibri" panose="020F0502020204030204" pitchFamily="34" charset="0"/>
              </a:rPr>
              <a:t> ...)</a:t>
            </a:r>
          </a:p>
          <a:p>
            <a:pPr lvl="1">
              <a:spcBef>
                <a:spcPct val="10000"/>
              </a:spcBef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  <a:defRPr/>
            </a:pPr>
            <a:r>
              <a:rPr lang="fr-FR" altLang="fr-FR" sz="2000" dirty="0">
                <a:latin typeface="Calibri" panose="020F0502020204030204" pitchFamily="34" charset="0"/>
              </a:rPr>
              <a:t>Autres modèles (ex: </a:t>
            </a:r>
            <a:r>
              <a:rPr lang="fr-FR" altLang="fr-FR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HMM</a:t>
            </a:r>
            <a:r>
              <a:rPr lang="fr-FR" altLang="fr-FR" sz="1200" dirty="0">
                <a:latin typeface="Calibri" panose="020F0502020204030204" pitchFamily="34" charset="0"/>
              </a:rPr>
              <a:t> </a:t>
            </a:r>
            <a:r>
              <a:rPr lang="fr-FR" altLang="fr-FR" sz="2000" dirty="0" err="1">
                <a:latin typeface="Calibri" panose="020F0502020204030204" pitchFamily="34" charset="0"/>
              </a:rPr>
              <a:t>auto-regressif</a:t>
            </a:r>
            <a:r>
              <a:rPr lang="fr-FR" altLang="fr-FR" sz="2000" dirty="0">
                <a:latin typeface="Calibri" panose="020F0502020204030204" pitchFamily="34" charset="0"/>
              </a:rPr>
              <a:t>)</a:t>
            </a:r>
          </a:p>
          <a:p>
            <a:pPr>
              <a:spcBef>
                <a:spcPct val="10000"/>
              </a:spcBef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fr-FR" altLang="fr-FR" sz="2400" dirty="0">
                <a:latin typeface="Calibri" panose="020F0502020204030204" pitchFamily="34" charset="0"/>
              </a:rPr>
              <a:t>La détermination des probabilités est un sérieux problème!</a:t>
            </a:r>
          </a:p>
          <a:p>
            <a:pPr lvl="1">
              <a:spcBef>
                <a:spcPct val="10000"/>
              </a:spcBef>
              <a:buClr>
                <a:schemeClr val="hlink"/>
              </a:buClr>
              <a:buFont typeface="Arial" panose="020B0604020202020204" pitchFamily="34" charset="0"/>
              <a:buChar char="•"/>
              <a:defRPr/>
            </a:pPr>
            <a:r>
              <a:rPr lang="fr-FR" altLang="fr-FR" sz="2000" dirty="0">
                <a:latin typeface="Calibri" panose="020F0502020204030204" pitchFamily="34" charset="0"/>
              </a:rPr>
              <a:t>Les réseaux de neurones (profonds et autres) offrent des solutions, sinon une méthodologie alternative</a:t>
            </a:r>
          </a:p>
          <a:p>
            <a:pPr>
              <a:spcBef>
                <a:spcPct val="10000"/>
              </a:spcBef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fr-FR" altLang="fr-FR" sz="2400" i="1" dirty="0">
                <a:latin typeface="Calibri" panose="020F0502020204030204" pitchFamily="34" charset="0"/>
              </a:rPr>
              <a:t>Supplanté par l’apprentissage profond dans beaucoup de domaines !</a:t>
            </a:r>
          </a:p>
          <a:p>
            <a:pPr>
              <a:spcBef>
                <a:spcPct val="1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/>
            </a:pPr>
            <a:endParaRPr lang="fr-FR" altLang="fr-FR" sz="24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B4576ECF-BD9C-4C03-9D97-BC808F072E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28688" y="428625"/>
            <a:ext cx="9144000" cy="984250"/>
          </a:xfrm>
        </p:spPr>
        <p:txBody>
          <a:bodyPr/>
          <a:lstStyle/>
          <a:p>
            <a:pPr eaLnBrk="1" hangingPunct="1"/>
            <a:r>
              <a:rPr lang="fr-FR" altLang="fr-FR" sz="3600" kern="1200" dirty="0">
                <a:solidFill>
                  <a:srgbClr val="00B050"/>
                </a:solidFill>
              </a:rPr>
              <a:t>Quelques références historiques</a:t>
            </a:r>
          </a:p>
        </p:txBody>
      </p:sp>
      <p:sp>
        <p:nvSpPr>
          <p:cNvPr id="43011" name="Text Box 3">
            <a:extLst>
              <a:ext uri="{FF2B5EF4-FFF2-40B4-BE49-F238E27FC236}">
                <a16:creationId xmlns:a16="http://schemas.microsoft.com/office/drawing/2014/main" id="{68BE9322-17FE-4139-80C6-1F12D1D81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2133600"/>
            <a:ext cx="9144000" cy="313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br>
              <a:rPr lang="fr-FR" altLang="fr-FR" sz="1800" dirty="0">
                <a:latin typeface="Times New Roman" panose="02020603050405020304" pitchFamily="18" charset="0"/>
              </a:rPr>
            </a:br>
            <a:r>
              <a:rPr lang="fr-FR" altLang="fr-FR" sz="1800" dirty="0">
                <a:latin typeface="Times New Roman" panose="02020603050405020304" pitchFamily="18" charset="0"/>
              </a:rPr>
              <a:t>[BPSW70] L-E Baum, T. Petrie, G. Soules and N. Weiss, </a:t>
            </a:r>
            <a:r>
              <a:rPr lang="fr-FR" altLang="fr-FR" sz="1800" i="1" dirty="0">
                <a:latin typeface="Times New Roman" panose="02020603050405020304" pitchFamily="18" charset="0"/>
              </a:rPr>
              <a:t>A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maximization</a:t>
            </a:r>
            <a:r>
              <a:rPr lang="fr-FR" altLang="fr-FR" sz="1800" i="1" dirty="0">
                <a:latin typeface="Times New Roman" panose="02020603050405020304" pitchFamily="18" charset="0"/>
              </a:rPr>
              <a:t> technique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occuring</a:t>
            </a:r>
            <a:r>
              <a:rPr lang="fr-FR" altLang="fr-FR" sz="1800" i="1" dirty="0">
                <a:latin typeface="Times New Roman" panose="02020603050405020304" pitchFamily="18" charset="0"/>
              </a:rPr>
              <a:t> in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statistical</a:t>
            </a:r>
            <a:r>
              <a:rPr lang="fr-FR" altLang="fr-FR" sz="1800" i="1" dirty="0">
                <a:latin typeface="Times New Roman" panose="02020603050405020304" pitchFamily="18" charset="0"/>
              </a:rPr>
              <a:t>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analysis</a:t>
            </a:r>
            <a:r>
              <a:rPr lang="fr-FR" altLang="fr-FR" sz="1800" i="1" dirty="0">
                <a:latin typeface="Times New Roman" panose="02020603050405020304" pitchFamily="18" charset="0"/>
              </a:rPr>
              <a:t> of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probabilistic</a:t>
            </a:r>
            <a:r>
              <a:rPr lang="fr-FR" altLang="fr-FR" sz="1800" i="1" dirty="0">
                <a:latin typeface="Times New Roman" panose="02020603050405020304" pitchFamily="18" charset="0"/>
              </a:rPr>
              <a:t>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functions</a:t>
            </a:r>
            <a:r>
              <a:rPr lang="fr-FR" altLang="fr-FR" sz="1800" i="1" dirty="0">
                <a:latin typeface="Times New Roman" panose="02020603050405020304" pitchFamily="18" charset="0"/>
              </a:rPr>
              <a:t> in Markov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chains</a:t>
            </a:r>
            <a:r>
              <a:rPr lang="fr-FR" altLang="fr-FR" sz="1800" dirty="0">
                <a:latin typeface="Times New Roman" panose="02020603050405020304" pitchFamily="18" charset="0"/>
              </a:rPr>
              <a:t>, The </a:t>
            </a:r>
            <a:r>
              <a:rPr lang="fr-FR" altLang="fr-FR" sz="1800" dirty="0" err="1">
                <a:latin typeface="Times New Roman" panose="02020603050405020304" pitchFamily="18" charset="0"/>
              </a:rPr>
              <a:t>annals</a:t>
            </a:r>
            <a:r>
              <a:rPr lang="fr-FR" altLang="fr-FR" sz="1800" dirty="0">
                <a:latin typeface="Times New Roman" panose="02020603050405020304" pitchFamily="18" charset="0"/>
              </a:rPr>
              <a:t> of </a:t>
            </a:r>
            <a:r>
              <a:rPr lang="fr-FR" altLang="fr-FR" sz="1800" dirty="0" err="1">
                <a:latin typeface="Times New Roman" panose="02020603050405020304" pitchFamily="18" charset="0"/>
              </a:rPr>
              <a:t>Mathematical</a:t>
            </a:r>
            <a:r>
              <a:rPr lang="fr-FR" altLang="fr-FR" sz="1800" dirty="0">
                <a:latin typeface="Times New Roman" panose="02020603050405020304" pitchFamily="18" charset="0"/>
              </a:rPr>
              <a:t> </a:t>
            </a:r>
            <a:r>
              <a:rPr lang="fr-FR" altLang="fr-FR" sz="1800" dirty="0" err="1">
                <a:latin typeface="Times New Roman" panose="02020603050405020304" pitchFamily="18" charset="0"/>
              </a:rPr>
              <a:t>Statistics</a:t>
            </a:r>
            <a:r>
              <a:rPr lang="fr-FR" altLang="fr-FR" sz="1800" dirty="0">
                <a:latin typeface="Times New Roman" panose="02020603050405020304" pitchFamily="18" charset="0"/>
              </a:rPr>
              <a:t>, 41(1):164-171,1970.</a:t>
            </a:r>
            <a:br>
              <a:rPr lang="fr-FR" altLang="fr-FR" sz="1800" dirty="0">
                <a:latin typeface="Times New Roman" panose="02020603050405020304" pitchFamily="18" charset="0"/>
              </a:rPr>
            </a:br>
            <a:r>
              <a:rPr lang="fr-FR" altLang="fr-FR" sz="1800" dirty="0">
                <a:latin typeface="Times New Roman" panose="02020603050405020304" pitchFamily="18" charset="0"/>
              </a:rPr>
              <a:t>[DEKM98] R. </a:t>
            </a:r>
            <a:r>
              <a:rPr lang="fr-FR" altLang="fr-FR" sz="1800" dirty="0" err="1">
                <a:latin typeface="Times New Roman" panose="02020603050405020304" pitchFamily="18" charset="0"/>
              </a:rPr>
              <a:t>Durbin,S</a:t>
            </a:r>
            <a:r>
              <a:rPr lang="fr-FR" altLang="fr-FR" sz="1800" dirty="0">
                <a:latin typeface="Times New Roman" panose="02020603050405020304" pitchFamily="18" charset="0"/>
              </a:rPr>
              <a:t> Eddy, A, Krogh, G </a:t>
            </a:r>
            <a:r>
              <a:rPr lang="fr-FR" altLang="fr-FR" sz="1800" dirty="0" err="1">
                <a:latin typeface="Times New Roman" panose="02020603050405020304" pitchFamily="18" charset="0"/>
              </a:rPr>
              <a:t>Mitchison</a:t>
            </a:r>
            <a:r>
              <a:rPr lang="fr-FR" altLang="fr-FR" sz="1800" dirty="0">
                <a:latin typeface="Times New Roman" panose="02020603050405020304" pitchFamily="18" charset="0"/>
              </a:rPr>
              <a:t>,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Biological</a:t>
            </a:r>
            <a:r>
              <a:rPr lang="fr-FR" altLang="fr-FR" sz="1800" i="1" dirty="0">
                <a:latin typeface="Times New Roman" panose="02020603050405020304" pitchFamily="18" charset="0"/>
              </a:rPr>
              <a:t>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sequence</a:t>
            </a:r>
            <a:r>
              <a:rPr lang="fr-FR" altLang="fr-FR" sz="1800" i="1" dirty="0">
                <a:latin typeface="Times New Roman" panose="02020603050405020304" pitchFamily="18" charset="0"/>
              </a:rPr>
              <a:t>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analysis</a:t>
            </a:r>
            <a:r>
              <a:rPr lang="fr-FR" altLang="fr-FR" sz="1800" i="1" dirty="0">
                <a:latin typeface="Times New Roman" panose="02020603050405020304" pitchFamily="18" charset="0"/>
              </a:rPr>
              <a:t>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probabilistic</a:t>
            </a:r>
            <a:r>
              <a:rPr lang="fr-FR" altLang="fr-FR" sz="1800" i="1" dirty="0">
                <a:latin typeface="Times New Roman" panose="02020603050405020304" pitchFamily="18" charset="0"/>
              </a:rPr>
              <a:t>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models</a:t>
            </a:r>
            <a:r>
              <a:rPr lang="fr-FR" altLang="fr-FR" sz="1800" i="1" dirty="0">
                <a:latin typeface="Times New Roman" panose="02020603050405020304" pitchFamily="18" charset="0"/>
              </a:rPr>
              <a:t> of 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proteins</a:t>
            </a:r>
            <a:r>
              <a:rPr lang="fr-FR" altLang="fr-FR" sz="1800" i="1" dirty="0">
                <a:latin typeface="Times New Roman" panose="02020603050405020304" pitchFamily="18" charset="0"/>
              </a:rPr>
              <a:t> and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nucleic</a:t>
            </a:r>
            <a:r>
              <a:rPr lang="fr-FR" altLang="fr-FR" sz="1800" i="1" dirty="0">
                <a:latin typeface="Times New Roman" panose="02020603050405020304" pitchFamily="18" charset="0"/>
              </a:rPr>
              <a:t>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acids</a:t>
            </a:r>
            <a:r>
              <a:rPr lang="fr-FR" altLang="fr-FR" sz="1800" i="1" dirty="0">
                <a:latin typeface="Times New Roman" panose="02020603050405020304" pitchFamily="18" charset="0"/>
              </a:rPr>
              <a:t>. </a:t>
            </a:r>
            <a:r>
              <a:rPr lang="fr-FR" altLang="fr-FR" sz="1800" dirty="0">
                <a:latin typeface="Times New Roman" panose="02020603050405020304" pitchFamily="18" charset="0"/>
              </a:rPr>
              <a:t>Cambridge </a:t>
            </a:r>
            <a:r>
              <a:rPr lang="fr-FR" altLang="fr-FR" sz="1800" dirty="0" err="1">
                <a:latin typeface="Times New Roman" panose="02020603050405020304" pitchFamily="18" charset="0"/>
              </a:rPr>
              <a:t>University</a:t>
            </a:r>
            <a:r>
              <a:rPr lang="fr-FR" altLang="fr-FR" sz="1800" dirty="0">
                <a:latin typeface="Times New Roman" panose="02020603050405020304" pitchFamily="18" charset="0"/>
              </a:rPr>
              <a:t> </a:t>
            </a:r>
            <a:r>
              <a:rPr lang="fr-FR" altLang="fr-FR" sz="1800" dirty="0" err="1">
                <a:latin typeface="Times New Roman" panose="02020603050405020304" pitchFamily="18" charset="0"/>
              </a:rPr>
              <a:t>Press</a:t>
            </a:r>
            <a:r>
              <a:rPr lang="fr-FR" altLang="fr-FR" sz="1800" dirty="0">
                <a:latin typeface="Times New Roman" panose="02020603050405020304" pitchFamily="18" charset="0"/>
              </a:rPr>
              <a:t>, 1998.</a:t>
            </a:r>
            <a:br>
              <a:rPr lang="fr-FR" altLang="fr-FR" sz="1800" dirty="0">
                <a:latin typeface="Times New Roman" panose="02020603050405020304" pitchFamily="18" charset="0"/>
              </a:rPr>
            </a:br>
            <a:r>
              <a:rPr lang="fr-FR" altLang="fr-FR" sz="1800" dirty="0">
                <a:latin typeface="Times New Roman" panose="02020603050405020304" pitchFamily="18" charset="0"/>
              </a:rPr>
              <a:t>[KHB88] A. </a:t>
            </a:r>
            <a:r>
              <a:rPr lang="fr-FR" altLang="fr-FR" sz="1800" dirty="0" err="1">
                <a:latin typeface="Times New Roman" panose="02020603050405020304" pitchFamily="18" charset="0"/>
              </a:rPr>
              <a:t>Kundu</a:t>
            </a:r>
            <a:r>
              <a:rPr lang="fr-FR" altLang="fr-FR" sz="1800" dirty="0">
                <a:latin typeface="Times New Roman" panose="02020603050405020304" pitchFamily="18" charset="0"/>
              </a:rPr>
              <a:t>, Y. He, P. </a:t>
            </a:r>
            <a:r>
              <a:rPr lang="fr-FR" altLang="fr-FR" sz="1800" dirty="0" err="1">
                <a:latin typeface="Times New Roman" panose="02020603050405020304" pitchFamily="18" charset="0"/>
              </a:rPr>
              <a:t>Bahl</a:t>
            </a:r>
            <a:r>
              <a:rPr lang="fr-FR" altLang="fr-FR" sz="1800" dirty="0">
                <a:latin typeface="Times New Roman" panose="02020603050405020304" pitchFamily="18" charset="0"/>
              </a:rPr>
              <a:t>, </a:t>
            </a:r>
            <a:r>
              <a:rPr lang="fr-FR" altLang="fr-FR" sz="1800" i="1" dirty="0">
                <a:latin typeface="Times New Roman" panose="02020603050405020304" pitchFamily="18" charset="0"/>
              </a:rPr>
              <a:t>Recognition of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handwritten</a:t>
            </a:r>
            <a:r>
              <a:rPr lang="fr-FR" altLang="fr-FR" sz="1800" i="1" dirty="0">
                <a:latin typeface="Times New Roman" panose="02020603050405020304" pitchFamily="18" charset="0"/>
              </a:rPr>
              <a:t>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word</a:t>
            </a:r>
            <a:r>
              <a:rPr lang="fr-FR" altLang="fr-FR" sz="1800" i="1" dirty="0">
                <a:latin typeface="Times New Roman" panose="02020603050405020304" pitchFamily="18" charset="0"/>
              </a:rPr>
              <a:t>: First and second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order</a:t>
            </a:r>
            <a:r>
              <a:rPr lang="fr-FR" altLang="fr-FR" sz="1800" i="1" dirty="0">
                <a:latin typeface="Times New Roman" panose="02020603050405020304" pitchFamily="18" charset="0"/>
              </a:rPr>
              <a:t>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Hidden</a:t>
            </a:r>
            <a:r>
              <a:rPr lang="fr-FR" altLang="fr-FR" sz="1800" i="1" dirty="0">
                <a:latin typeface="Times New Roman" panose="02020603050405020304" pitchFamily="18" charset="0"/>
              </a:rPr>
              <a:t> Markov Model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based</a:t>
            </a:r>
            <a:r>
              <a:rPr lang="fr-FR" altLang="fr-FR" sz="1800" i="1" dirty="0">
                <a:latin typeface="Times New Roman" panose="02020603050405020304" pitchFamily="18" charset="0"/>
              </a:rPr>
              <a:t>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approach</a:t>
            </a:r>
            <a:r>
              <a:rPr lang="fr-FR" altLang="fr-FR" sz="1800" i="1" dirty="0">
                <a:latin typeface="Times New Roman" panose="02020603050405020304" pitchFamily="18" charset="0"/>
              </a:rPr>
              <a:t>, </a:t>
            </a:r>
            <a:r>
              <a:rPr lang="fr-FR" altLang="fr-FR" sz="1800" dirty="0">
                <a:latin typeface="Times New Roman" panose="02020603050405020304" pitchFamily="18" charset="0"/>
              </a:rPr>
              <a:t>in the </a:t>
            </a:r>
            <a:r>
              <a:rPr lang="fr-FR" altLang="fr-FR" sz="1800" dirty="0" err="1">
                <a:latin typeface="Times New Roman" panose="02020603050405020304" pitchFamily="18" charset="0"/>
              </a:rPr>
              <a:t>proceedings</a:t>
            </a:r>
            <a:r>
              <a:rPr lang="fr-FR" altLang="fr-FR" sz="1800" dirty="0">
                <a:latin typeface="Times New Roman" panose="02020603050405020304" pitchFamily="18" charset="0"/>
              </a:rPr>
              <a:t> of CVPR 88, pp 457-462,1988.</a:t>
            </a:r>
            <a:br>
              <a:rPr lang="fr-FR" altLang="fr-FR" sz="1800" dirty="0">
                <a:latin typeface="Times New Roman" panose="02020603050405020304" pitchFamily="18" charset="0"/>
              </a:rPr>
            </a:br>
            <a:r>
              <a:rPr lang="fr-FR" altLang="fr-FR" sz="1800" dirty="0">
                <a:latin typeface="Times New Roman" panose="02020603050405020304" pitchFamily="18" charset="0"/>
              </a:rPr>
              <a:t>[Rab89] L.R. Rabiner, </a:t>
            </a:r>
            <a:r>
              <a:rPr lang="fr-FR" altLang="fr-FR" sz="1800" i="1" dirty="0">
                <a:latin typeface="Times New Roman" panose="02020603050405020304" pitchFamily="18" charset="0"/>
              </a:rPr>
              <a:t>A tutorial on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Hidden</a:t>
            </a:r>
            <a:r>
              <a:rPr lang="fr-FR" altLang="fr-FR" sz="1800" i="1" dirty="0">
                <a:latin typeface="Times New Roman" panose="02020603050405020304" pitchFamily="18" charset="0"/>
              </a:rPr>
              <a:t> Markov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Models</a:t>
            </a:r>
            <a:r>
              <a:rPr lang="fr-FR" altLang="fr-FR" sz="1800" i="1" dirty="0">
                <a:latin typeface="Times New Roman" panose="02020603050405020304" pitchFamily="18" charset="0"/>
              </a:rPr>
              <a:t> and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selected</a:t>
            </a:r>
            <a:r>
              <a:rPr lang="fr-FR" altLang="fr-FR" sz="1800" i="1" dirty="0">
                <a:latin typeface="Times New Roman" panose="02020603050405020304" pitchFamily="18" charset="0"/>
              </a:rPr>
              <a:t> applications in speech </a:t>
            </a:r>
            <a:r>
              <a:rPr lang="fr-FR" altLang="fr-FR" sz="1800" i="1" dirty="0" err="1">
                <a:latin typeface="Times New Roman" panose="02020603050405020304" pitchFamily="18" charset="0"/>
              </a:rPr>
              <a:t>recognition,</a:t>
            </a:r>
            <a:r>
              <a:rPr lang="fr-FR" altLang="fr-FR" sz="1800" dirty="0" err="1">
                <a:latin typeface="Times New Roman" panose="02020603050405020304" pitchFamily="18" charset="0"/>
              </a:rPr>
              <a:t>In</a:t>
            </a:r>
            <a:r>
              <a:rPr lang="fr-FR" altLang="fr-FR" sz="1800" dirty="0">
                <a:latin typeface="Times New Roman" panose="02020603050405020304" pitchFamily="18" charset="0"/>
              </a:rPr>
              <a:t> the </a:t>
            </a:r>
            <a:r>
              <a:rPr lang="fr-FR" altLang="fr-FR" sz="1800" dirty="0" err="1">
                <a:latin typeface="Times New Roman" panose="02020603050405020304" pitchFamily="18" charset="0"/>
              </a:rPr>
              <a:t>proceedings</a:t>
            </a:r>
            <a:r>
              <a:rPr lang="fr-FR" altLang="fr-FR" sz="1800" dirty="0">
                <a:latin typeface="Times New Roman" panose="02020603050405020304" pitchFamily="18" charset="0"/>
              </a:rPr>
              <a:t> of IEEE, 77(2):257-285,1989.</a:t>
            </a:r>
            <a:br>
              <a:rPr lang="fr-FR" altLang="fr-FR" sz="1800" dirty="0">
                <a:latin typeface="Times New Roman" panose="02020603050405020304" pitchFamily="18" charset="0"/>
              </a:rPr>
            </a:br>
            <a:endParaRPr lang="fr-FR" altLang="fr-FR" sz="1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F7E3BC24-7A37-4B6B-9EDD-3EF4CF2B41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1225" y="457200"/>
            <a:ext cx="9299575" cy="1100138"/>
          </a:xfrm>
        </p:spPr>
        <p:txBody>
          <a:bodyPr/>
          <a:lstStyle/>
          <a:p>
            <a:pPr eaLnBrk="1" hangingPunct="1"/>
            <a:r>
              <a:rPr lang="en-US" altLang="fr-FR" sz="3600" kern="1200" dirty="0" err="1">
                <a:solidFill>
                  <a:srgbClr val="00B050"/>
                </a:solidFill>
              </a:rPr>
              <a:t>Outils</a:t>
            </a:r>
            <a:r>
              <a:rPr lang="en-US" altLang="fr-FR" sz="3600" kern="1200" dirty="0">
                <a:solidFill>
                  <a:srgbClr val="00B050"/>
                </a:solidFill>
              </a:rPr>
              <a:t> et </a:t>
            </a:r>
            <a:r>
              <a:rPr lang="en-US" altLang="fr-FR" sz="3600" kern="1200" dirty="0" err="1">
                <a:solidFill>
                  <a:srgbClr val="00B050"/>
                </a:solidFill>
              </a:rPr>
              <a:t>tutoriels</a:t>
            </a:r>
            <a:endParaRPr lang="en-US" altLang="fr-FR" sz="3600" kern="1200" dirty="0">
              <a:solidFill>
                <a:srgbClr val="00B050"/>
              </a:solidFill>
            </a:endParaRP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AE33890A-838A-4652-B7B7-81F77421F66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127125" y="1981200"/>
            <a:ext cx="9083675" cy="3886200"/>
          </a:xfrm>
        </p:spPr>
        <p:txBody>
          <a:bodyPr/>
          <a:lstStyle/>
          <a:p>
            <a:pPr marL="352425" indent="-352425">
              <a:spcBef>
                <a:spcPct val="10000"/>
              </a:spcBef>
              <a:buClr>
                <a:schemeClr val="folHlink"/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lang="en-US" altLang="fr-FR" sz="2400" kern="1200" dirty="0">
                <a:latin typeface="Calibri" panose="020F0502020204030204" pitchFamily="34" charset="0"/>
                <a:cs typeface="Arial" panose="020B0604020202020204" pitchFamily="34" charset="0"/>
              </a:rPr>
              <a:t>Hidden Markov Model Toolkit (HTK) de </a:t>
            </a:r>
            <a:r>
              <a:rPr lang="en-US" altLang="fr-FR" sz="2400" kern="1200" dirty="0" err="1">
                <a:latin typeface="Calibri" panose="020F0502020204030204" pitchFamily="34" charset="0"/>
                <a:cs typeface="Arial" panose="020B0604020202020204" pitchFamily="34" charset="0"/>
              </a:rPr>
              <a:t>l’université</a:t>
            </a:r>
            <a:r>
              <a:rPr lang="en-US" altLang="fr-FR" sz="2400" kern="1200" dirty="0">
                <a:latin typeface="Calibri" panose="020F0502020204030204" pitchFamily="34" charset="0"/>
                <a:cs typeface="Arial" panose="020B0604020202020204" pitchFamily="34" charset="0"/>
              </a:rPr>
              <a:t> Cambridge </a:t>
            </a:r>
          </a:p>
          <a:p>
            <a:pPr marL="752475" lvl="2" indent="-352425">
              <a:spcBef>
                <a:spcPct val="10000"/>
              </a:spcBef>
              <a:buClr>
                <a:schemeClr val="accent5">
                  <a:lumMod val="25000"/>
                </a:schemeClr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altLang="fr-FR" sz="2000" kern="1200" dirty="0">
                <a:solidFill>
                  <a:srgbClr val="00B050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http://htk.eng.cam.ac.uk/</a:t>
            </a:r>
            <a:r>
              <a:rPr lang="en-US" altLang="fr-FR" sz="2000" kern="1200" dirty="0">
                <a:solidFill>
                  <a:srgbClr val="00B050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lvl="1" eaLnBrk="1" hangingPunct="1"/>
            <a:endParaRPr lang="en-US" altLang="fr-FR" sz="2000" dirty="0"/>
          </a:p>
        </p:txBody>
      </p:sp>
      <p:graphicFrame>
        <p:nvGraphicFramePr>
          <p:cNvPr id="45060" name="Object 4">
            <a:extLst>
              <a:ext uri="{FF2B5EF4-FFF2-40B4-BE49-F238E27FC236}">
                <a16:creationId xmlns:a16="http://schemas.microsoft.com/office/drawing/2014/main" id="{944C4839-42B0-44DA-818E-85B9BEC8EB3D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3359150" y="3059113"/>
          <a:ext cx="4762500" cy="220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4" imgW="3561905" imgH="1848108" progId="Paint.Picture">
                  <p:embed/>
                </p:oleObj>
              </mc:Choice>
              <mc:Fallback>
                <p:oleObj name="Bitmap Image" r:id="rId4" imgW="3561905" imgH="1848108" progId="Paint.Picture">
                  <p:embed/>
                  <p:pic>
                    <p:nvPicPr>
                      <p:cNvPr id="45060" name="Object 4">
                        <a:extLst>
                          <a:ext uri="{FF2B5EF4-FFF2-40B4-BE49-F238E27FC236}">
                            <a16:creationId xmlns:a16="http://schemas.microsoft.com/office/drawing/2014/main" id="{944C4839-42B0-44DA-818E-85B9BEC8EB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3059113"/>
                        <a:ext cx="4762500" cy="2205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8">
            <a:extLst>
              <a:ext uri="{FF2B5EF4-FFF2-40B4-BE49-F238E27FC236}">
                <a16:creationId xmlns:a16="http://schemas.microsoft.com/office/drawing/2014/main" id="{A8E92A7A-469C-40F7-9279-23909B4A54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5440" y="2276872"/>
            <a:ext cx="10297343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74638" indent="-274638" algn="ctr" eaLnBrk="1" hangingPunct="1">
              <a:spcBef>
                <a:spcPct val="50000"/>
              </a:spcBef>
              <a:buClr>
                <a:schemeClr val="folHlink"/>
              </a:buClr>
              <a:defRPr/>
            </a:pPr>
            <a:r>
              <a:rPr lang="fr-CA" sz="2400" dirty="0"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t>			= ?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Clr>
                <a:schemeClr val="folHlink"/>
              </a:buClr>
              <a:defRPr/>
            </a:pPr>
            <a:endParaRPr lang="fr-CA" sz="1600" dirty="0"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257175" indent="-257175" eaLnBrk="1" hangingPunct="1"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/>
            </a:pPr>
            <a:r>
              <a:rPr lang="fr-CA" sz="2400" dirty="0">
                <a:latin typeface="Calibri" panose="020F0502020204030204" pitchFamily="34" charset="0"/>
              </a:rPr>
              <a:t>Étant un signal acoustique </a:t>
            </a:r>
            <a:r>
              <a:rPr lang="fr-CA" sz="2400" i="1" dirty="0">
                <a:latin typeface="Calibri" panose="020F0502020204030204" pitchFamily="34" charset="0"/>
              </a:rPr>
              <a:t>O</a:t>
            </a:r>
            <a:r>
              <a:rPr lang="fr-CA" sz="2400" dirty="0">
                <a:latin typeface="Calibri" panose="020F0502020204030204" pitchFamily="34" charset="0"/>
              </a:rPr>
              <a:t> (</a:t>
            </a:r>
            <a:r>
              <a:rPr lang="fr-CA" sz="2400" i="1" dirty="0">
                <a:latin typeface="Calibri" panose="020F0502020204030204" pitchFamily="34" charset="0"/>
              </a:rPr>
              <a:t>observation</a:t>
            </a:r>
            <a:r>
              <a:rPr lang="fr-CA" sz="2400" dirty="0">
                <a:latin typeface="Calibri" panose="020F0502020204030204" pitchFamily="34" charset="0"/>
              </a:rPr>
              <a:t>), quelle est le phonème, mot ou phrase  le plus probable représenté  (</a:t>
            </a:r>
            <a:r>
              <a:rPr lang="fr-CA" sz="2400" i="1" dirty="0">
                <a:latin typeface="Calibri" panose="020F0502020204030204" pitchFamily="34" charset="0"/>
              </a:rPr>
              <a:t>séquence d’états cachés</a:t>
            </a:r>
            <a:r>
              <a:rPr lang="fr-CA" sz="2400" dirty="0">
                <a:latin typeface="Calibri" panose="020F0502020204030204" pitchFamily="34" charset="0"/>
              </a:rPr>
              <a:t>) parmi les possibilités d’un langage L?</a:t>
            </a:r>
          </a:p>
        </p:txBody>
      </p:sp>
      <p:pic>
        <p:nvPicPr>
          <p:cNvPr id="8195" name="Picture 6" descr="newspeecharch">
            <a:extLst>
              <a:ext uri="{FF2B5EF4-FFF2-40B4-BE49-F238E27FC236}">
                <a16:creationId xmlns:a16="http://schemas.microsoft.com/office/drawing/2014/main" id="{8B378B2F-FF74-4B19-AEA7-B98E402375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744"/>
          <a:stretch>
            <a:fillRect/>
          </a:stretch>
        </p:blipFill>
        <p:spPr bwMode="auto">
          <a:xfrm>
            <a:off x="3215680" y="2087232"/>
            <a:ext cx="3816350" cy="89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Rectangle 10">
            <a:extLst>
              <a:ext uri="{FF2B5EF4-FFF2-40B4-BE49-F238E27FC236}">
                <a16:creationId xmlns:a16="http://schemas.microsoft.com/office/drawing/2014/main" id="{16769C38-564F-40D7-AF12-804B52D885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1225" y="457200"/>
            <a:ext cx="9505950" cy="1371600"/>
          </a:xfrm>
        </p:spPr>
        <p:txBody>
          <a:bodyPr/>
          <a:lstStyle/>
          <a:p>
            <a:pPr eaLnBrk="1" hangingPunct="1"/>
            <a:r>
              <a:rPr lang="en-US" altLang="fr-FR" sz="4000" dirty="0">
                <a:solidFill>
                  <a:srgbClr val="00B05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Le </a:t>
            </a:r>
            <a:r>
              <a:rPr lang="en-US" altLang="fr-FR" sz="4000" dirty="0" err="1">
                <a:solidFill>
                  <a:srgbClr val="00B05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problème</a:t>
            </a:r>
            <a:r>
              <a:rPr lang="en-US" altLang="fr-FR" sz="4000" dirty="0">
                <a:solidFill>
                  <a:srgbClr val="00B05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de la reconnaissance </a:t>
            </a:r>
            <a:r>
              <a:rPr lang="en-US" altLang="fr-FR" sz="4000" dirty="0" err="1">
                <a:solidFill>
                  <a:srgbClr val="00B05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vocale</a:t>
            </a:r>
            <a:endParaRPr lang="fr-CA" altLang="fr-FR" sz="4000" dirty="0">
              <a:solidFill>
                <a:srgbClr val="00B050"/>
              </a:solidFill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D9D378C-D97C-4DE7-BF57-0AD508D0D04A}"/>
              </a:ext>
            </a:extLst>
          </p:cNvPr>
          <p:cNvGrpSpPr>
            <a:grpSpLocks noChangeAspect="1"/>
          </p:cNvGrpSpPr>
          <p:nvPr/>
        </p:nvGrpSpPr>
        <p:grpSpPr>
          <a:xfrm>
            <a:off x="4511824" y="4280985"/>
            <a:ext cx="3564707" cy="2333193"/>
            <a:chOff x="6959600" y="1708496"/>
            <a:chExt cx="3033020" cy="2152304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8DA2CE94-9343-4265-90E3-4AC91CEFE3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59600" y="1708496"/>
              <a:ext cx="3033020" cy="2152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eaLnBrk="1" hangingPunct="1">
                <a:lnSpc>
                  <a:spcPct val="30000"/>
                </a:lnSpc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itchFamily="2" charset="2"/>
                <a:buChar char="§"/>
                <a:defRPr/>
              </a:pPr>
              <a:endParaRPr lang="fr-CA" sz="3200" kern="0" dirty="0">
                <a:latin typeface="+mn-lt"/>
                <a:cs typeface="+mn-cs"/>
              </a:endParaRPr>
            </a:p>
            <a:p>
              <a:pPr marL="2154238" lvl="1" indent="-106363"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Char char="§"/>
                <a:defRPr/>
              </a:pPr>
              <a:r>
                <a:rPr lang="fr-CA" sz="1400" kern="0" dirty="0">
                  <a:latin typeface="Calibri" pitchFamily="34" charset="0"/>
                  <a:cs typeface="+mn-cs"/>
                </a:rPr>
                <a:t>pad</a:t>
              </a:r>
            </a:p>
            <a:p>
              <a:pPr marL="2154238" lvl="1" indent="-106363"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Char char="§"/>
                <a:defRPr/>
              </a:pPr>
              <a:endParaRPr lang="fr-CA" sz="2000" kern="0" dirty="0">
                <a:latin typeface="+mn-lt"/>
                <a:cs typeface="+mn-cs"/>
              </a:endParaRPr>
            </a:p>
            <a:p>
              <a:pPr marL="2154238" lvl="1" indent="-106363"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Char char="§"/>
                <a:defRPr/>
              </a:pPr>
              <a:r>
                <a:rPr lang="fr-CA" sz="1400" kern="0" dirty="0" err="1">
                  <a:latin typeface="Calibri" pitchFamily="34" charset="0"/>
                  <a:cs typeface="+mn-cs"/>
                </a:rPr>
                <a:t>bad</a:t>
              </a:r>
              <a:endParaRPr lang="fr-CA" sz="1400" kern="0" dirty="0">
                <a:latin typeface="Calibri" pitchFamily="34" charset="0"/>
                <a:cs typeface="+mn-cs"/>
              </a:endParaRPr>
            </a:p>
            <a:p>
              <a:pPr marL="2154238" lvl="1" indent="-106363"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Char char="§"/>
                <a:defRPr/>
              </a:pPr>
              <a:endParaRPr lang="fr-CA" sz="1600" kern="0" dirty="0">
                <a:latin typeface="+mn-lt"/>
                <a:cs typeface="+mn-cs"/>
              </a:endParaRPr>
            </a:p>
            <a:p>
              <a:pPr marL="2154238" lvl="1" indent="-106363"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Char char="§"/>
                <a:defRPr/>
              </a:pPr>
              <a:r>
                <a:rPr lang="fr-CA" sz="1400" kern="0" dirty="0">
                  <a:latin typeface="Calibri" pitchFamily="34" charset="0"/>
                  <a:cs typeface="+mn-cs"/>
                </a:rPr>
                <a:t>spat</a:t>
              </a:r>
            </a:p>
            <a:p>
              <a:pPr marL="742950" lvl="1" indent="-285750"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defRPr/>
              </a:pPr>
              <a:endParaRPr lang="fr-CA" sz="1200" kern="0" dirty="0">
                <a:latin typeface="+mn-lt"/>
                <a:cs typeface="+mn-cs"/>
              </a:endParaRPr>
            </a:p>
            <a:p>
              <a:pPr marL="742950" lvl="1" indent="-285750"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defRPr/>
              </a:pPr>
              <a:endParaRPr lang="fr-CA" sz="1200" kern="0" dirty="0">
                <a:latin typeface="Calibri" pitchFamily="34" charset="0"/>
                <a:cs typeface="+mn-cs"/>
              </a:endParaRPr>
            </a:p>
            <a:p>
              <a:pPr marL="0" lvl="1" eaLnBrk="1" hangingPunct="1">
                <a:spcBef>
                  <a:spcPct val="20000"/>
                </a:spcBef>
                <a:buClr>
                  <a:schemeClr val="hlink"/>
                </a:buClr>
                <a:buSzPct val="75000"/>
                <a:defRPr/>
              </a:pPr>
              <a:r>
                <a:rPr lang="fr-CA" sz="1200" kern="0" dirty="0">
                  <a:latin typeface="Calibri" pitchFamily="34" charset="0"/>
                  <a:cs typeface="+mn-cs"/>
                </a:rPr>
                <a:t>      Signal sonore observé         Mot sous jacent</a:t>
              </a:r>
            </a:p>
          </p:txBody>
        </p:sp>
        <p:pic>
          <p:nvPicPr>
            <p:cNvPr id="8198" name="Picture 6" descr="Lad8">
              <a:extLst>
                <a:ext uri="{FF2B5EF4-FFF2-40B4-BE49-F238E27FC236}">
                  <a16:creationId xmlns:a16="http://schemas.microsoft.com/office/drawing/2014/main" id="{332A7B47-60B7-4C9E-AD6C-09FFDC0C5F6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4869"/>
            <a:stretch>
              <a:fillRect/>
            </a:stretch>
          </p:blipFill>
          <p:spPr bwMode="auto">
            <a:xfrm>
              <a:off x="6984034" y="1817503"/>
              <a:ext cx="1623858" cy="1417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199" name="Line 6">
              <a:extLst>
                <a:ext uri="{FF2B5EF4-FFF2-40B4-BE49-F238E27FC236}">
                  <a16:creationId xmlns:a16="http://schemas.microsoft.com/office/drawing/2014/main" id="{88C03AA2-DC7B-40CB-9821-620D6E4679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981437" y="3360438"/>
              <a:ext cx="0" cy="23177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8200" name="Line 7">
              <a:extLst>
                <a:ext uri="{FF2B5EF4-FFF2-40B4-BE49-F238E27FC236}">
                  <a16:creationId xmlns:a16="http://schemas.microsoft.com/office/drawing/2014/main" id="{63F709AB-E071-4F20-BEEA-815EAAD38F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24788" y="3429000"/>
              <a:ext cx="0" cy="18573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newspeecharch">
            <a:extLst>
              <a:ext uri="{FF2B5EF4-FFF2-40B4-BE49-F238E27FC236}">
                <a16:creationId xmlns:a16="http://schemas.microsoft.com/office/drawing/2014/main" id="{6BBB6D99-DA60-4CDD-9E74-40D75B2216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1484313"/>
            <a:ext cx="4405313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xt Box 5">
            <a:extLst>
              <a:ext uri="{FF2B5EF4-FFF2-40B4-BE49-F238E27FC236}">
                <a16:creationId xmlns:a16="http://schemas.microsoft.com/office/drawing/2014/main" id="{5B2ADB2E-072A-4C2A-9678-FB66DB024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825" y="2060575"/>
            <a:ext cx="5832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57175" indent="-2571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fr-CA" altLang="fr-FR" dirty="0">
                <a:latin typeface="Calibri" panose="020F0502020204030204" pitchFamily="34" charset="0"/>
              </a:rPr>
              <a:t>On décompose </a:t>
            </a:r>
            <a:r>
              <a:rPr lang="fr-CA" altLang="fr-FR" i="1" dirty="0">
                <a:latin typeface="Calibri" panose="020F0502020204030204" pitchFamily="34" charset="0"/>
              </a:rPr>
              <a:t>O</a:t>
            </a:r>
            <a:r>
              <a:rPr lang="fr-CA" altLang="fr-FR" dirty="0">
                <a:latin typeface="Calibri" panose="020F0502020204030204" pitchFamily="34" charset="0"/>
              </a:rPr>
              <a:t> en une séquence de trames temporelles</a:t>
            </a:r>
            <a:endParaRPr lang="fr-CA" altLang="fr-FR" dirty="0">
              <a:latin typeface="Tahoma" panose="020B0604030504040204" pitchFamily="34" charset="0"/>
            </a:endParaRPr>
          </a:p>
        </p:txBody>
      </p:sp>
      <p:sp>
        <p:nvSpPr>
          <p:cNvPr id="10244" name="Rectangle 8">
            <a:extLst>
              <a:ext uri="{FF2B5EF4-FFF2-40B4-BE49-F238E27FC236}">
                <a16:creationId xmlns:a16="http://schemas.microsoft.com/office/drawing/2014/main" id="{31404399-90ED-4179-A276-6443E91F8F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2663" y="457200"/>
            <a:ext cx="9228137" cy="955675"/>
          </a:xfrm>
          <a:noFill/>
        </p:spPr>
        <p:txBody>
          <a:bodyPr/>
          <a:lstStyle/>
          <a:p>
            <a:pPr eaLnBrk="1" hangingPunct="1"/>
            <a:r>
              <a:rPr lang="en-US" altLang="fr-FR" sz="4000">
                <a:solidFill>
                  <a:srgbClr val="00B05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Le principe de reconnaissance</a:t>
            </a:r>
            <a:endParaRPr lang="fr-CA" altLang="fr-FR" sz="4000">
              <a:solidFill>
                <a:srgbClr val="00B050"/>
              </a:solidFill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245" name="Text Box 5">
            <a:extLst>
              <a:ext uri="{FF2B5EF4-FFF2-40B4-BE49-F238E27FC236}">
                <a16:creationId xmlns:a16="http://schemas.microsoft.com/office/drawing/2014/main" id="{04BD085C-2A08-40F6-A520-C6E308042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938" y="2703513"/>
            <a:ext cx="5832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57175" indent="-2571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fr-CA" altLang="fr-FR">
                <a:latin typeface="Calibri" panose="020F0502020204030204" pitchFamily="34" charset="0"/>
              </a:rPr>
              <a:t>On convertit chaque trame en un ensemble de traits</a:t>
            </a:r>
            <a:endParaRPr lang="fr-CA" altLang="fr-FR">
              <a:latin typeface="Tahoma" panose="020B0604030504040204" pitchFamily="34" charset="0"/>
            </a:endParaRPr>
          </a:p>
        </p:txBody>
      </p:sp>
      <p:sp>
        <p:nvSpPr>
          <p:cNvPr id="10246" name="Text Box 5">
            <a:extLst>
              <a:ext uri="{FF2B5EF4-FFF2-40B4-BE49-F238E27FC236}">
                <a16:creationId xmlns:a16="http://schemas.microsoft.com/office/drawing/2014/main" id="{FBAA45BF-887D-4F0A-9010-F75378E5E0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938" y="4005263"/>
            <a:ext cx="5832475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57175" indent="-2571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28650" indent="-2682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fr-CA" altLang="fr-FR" dirty="0">
                <a:latin typeface="Calibri" panose="020F0502020204030204" pitchFamily="34" charset="0"/>
              </a:rPr>
              <a:t>On définit une association entre les séquences de traits obtenues et les mots prononcés</a:t>
            </a:r>
          </a:p>
          <a:p>
            <a:pPr marL="646112" lvl="1" indent="-285750" eaLnBrk="1" hangingPunct="1">
              <a:spcBef>
                <a:spcPct val="50000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fr-CA" altLang="fr-FR" dirty="0">
                <a:latin typeface="Calibri" panose="020F0502020204030204" pitchFamily="34" charset="0"/>
              </a:rPr>
              <a:t>Plusieurs approches possibles, dont les HMM		</a:t>
            </a:r>
            <a:endParaRPr lang="fr-CA" altLang="fr-F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3">
            <a:extLst>
              <a:ext uri="{FF2B5EF4-FFF2-40B4-BE49-F238E27FC236}">
                <a16:creationId xmlns:a16="http://schemas.microsoft.com/office/drawing/2014/main" id="{1FB05193-5BDE-4AAC-8444-885C0C3ADB0A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3503613" y="2022475"/>
          <a:ext cx="6645275" cy="375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3" imgW="5471634" imgH="3368332" progId="Paint.Picture">
                  <p:embed/>
                </p:oleObj>
              </mc:Choice>
              <mc:Fallback>
                <p:oleObj name="Bitmap Image" r:id="rId3" imgW="5471634" imgH="3368332" progId="Paint.Picture">
                  <p:embed/>
                  <p:pic>
                    <p:nvPicPr>
                      <p:cNvPr id="12290" name="Object 3">
                        <a:extLst>
                          <a:ext uri="{FF2B5EF4-FFF2-40B4-BE49-F238E27FC236}">
                            <a16:creationId xmlns:a16="http://schemas.microsoft.com/office/drawing/2014/main" id="{1FB05193-5BDE-4AAC-8444-885C0C3ADB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613" y="2022475"/>
                        <a:ext cx="6645275" cy="3754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1" name="Rectangle 4">
            <a:extLst>
              <a:ext uri="{FF2B5EF4-FFF2-40B4-BE49-F238E27FC236}">
                <a16:creationId xmlns:a16="http://schemas.microsoft.com/office/drawing/2014/main" id="{FE4A88B4-49AC-43AB-B3C2-E39A55A403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7713" y="5516563"/>
            <a:ext cx="7058025" cy="863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/>
          </a:p>
        </p:txBody>
      </p:sp>
      <p:sp>
        <p:nvSpPr>
          <p:cNvPr id="12292" name="Text Box 5">
            <a:extLst>
              <a:ext uri="{FF2B5EF4-FFF2-40B4-BE49-F238E27FC236}">
                <a16:creationId xmlns:a16="http://schemas.microsoft.com/office/drawing/2014/main" id="{4778C62E-2F16-4483-81AD-AFDF512529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25" y="1928813"/>
            <a:ext cx="10585450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74638" indent="-27463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1838" indent="-274638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000">
                <a:latin typeface="Calibri" panose="020F0502020204030204" pitchFamily="34" charset="0"/>
              </a:rPr>
              <a:t>Le signal brut temporel est segmenté en trames qui se </a:t>
            </a:r>
            <a:r>
              <a:rPr lang="fr-CA" altLang="fr-FR" sz="2000" u="sng">
                <a:latin typeface="Calibri" panose="020F0502020204030204" pitchFamily="34" charset="0"/>
              </a:rPr>
              <a:t>recouvrent</a:t>
            </a:r>
            <a:r>
              <a:rPr lang="fr-CA" altLang="fr-FR" sz="2000">
                <a:latin typeface="Calibri" panose="020F0502020204030204" pitchFamily="34" charset="0"/>
              </a:rPr>
              <a:t>, chacune pouvant être décrite par en ensemble de traits acoustiques</a:t>
            </a:r>
            <a:endParaRPr lang="fr-CA" altLang="fr-FR" sz="2000">
              <a:latin typeface="Times New Roman" panose="02020603050405020304" pitchFamily="18" charset="0"/>
            </a:endParaRPr>
          </a:p>
        </p:txBody>
      </p:sp>
      <p:pic>
        <p:nvPicPr>
          <p:cNvPr id="12293" name="Picture 6" descr="bryanfig">
            <a:extLst>
              <a:ext uri="{FF2B5EF4-FFF2-40B4-BE49-F238E27FC236}">
                <a16:creationId xmlns:a16="http://schemas.microsoft.com/office/drawing/2014/main" id="{F82F61AC-287B-4E46-BF83-59EDD97221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3" t="31664" r="48436" b="26299"/>
          <a:stretch>
            <a:fillRect/>
          </a:stretch>
        </p:blipFill>
        <p:spPr bwMode="auto">
          <a:xfrm>
            <a:off x="1847850" y="3068638"/>
            <a:ext cx="2036763" cy="155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Text Box 7">
            <a:extLst>
              <a:ext uri="{FF2B5EF4-FFF2-40B4-BE49-F238E27FC236}">
                <a16:creationId xmlns:a16="http://schemas.microsoft.com/office/drawing/2014/main" id="{EDD08791-8869-44E5-A8C5-CFAB5CF3F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25" y="5840413"/>
            <a:ext cx="9001125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74638" indent="-27463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lang="fr-CA" altLang="fr-FR" sz="2000">
                <a:latin typeface="Calibri" panose="020F0502020204030204" pitchFamily="34" charset="0"/>
              </a:rPr>
              <a:t>Une trame dure 15-30 ms et est saisie à toutes les 10 ms </a:t>
            </a:r>
          </a:p>
        </p:txBody>
      </p:sp>
      <p:sp>
        <p:nvSpPr>
          <p:cNvPr id="12295" name="Rectangle 9">
            <a:extLst>
              <a:ext uri="{FF2B5EF4-FFF2-40B4-BE49-F238E27FC236}">
                <a16:creationId xmlns:a16="http://schemas.microsoft.com/office/drawing/2014/main" id="{50601E38-764F-4409-88C3-0644DF121B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1225" y="457200"/>
            <a:ext cx="9299575" cy="1027113"/>
          </a:xfrm>
          <a:noFill/>
        </p:spPr>
        <p:txBody>
          <a:bodyPr/>
          <a:lstStyle/>
          <a:p>
            <a:pPr eaLnBrk="1" hangingPunct="1">
              <a:buClr>
                <a:schemeClr val="folHlink"/>
              </a:buClr>
            </a:pPr>
            <a:r>
              <a:rPr lang="fr-CA" altLang="fr-FR" sz="4000" dirty="0">
                <a:solidFill>
                  <a:srgbClr val="00B050"/>
                </a:solidFill>
                <a:latin typeface="Calibri" panose="020F0502020204030204" pitchFamily="34" charset="0"/>
              </a:rPr>
              <a:t>Segmentation du signal d’entrée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8AE16474-D602-43A8-A217-1F51C24C1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663" y="1196975"/>
            <a:ext cx="10514012" cy="482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14382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1438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14382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14382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4382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4382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4382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4382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4382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</a:rPr>
              <a:t>Fréquence = ton; amplitude = volume</a:t>
            </a:r>
          </a:p>
          <a:p>
            <a:pPr lvl="1" eaLnBrk="1" hangingPunct="1">
              <a:buClr>
                <a:schemeClr val="hlink"/>
              </a:buClr>
              <a:buSzPct val="75000"/>
              <a:buFont typeface="Wingdings" panose="05000000000000000000" pitchFamily="2" charset="2"/>
              <a:buChar char="§"/>
            </a:pPr>
            <a:r>
              <a:rPr lang="fr-CA" altLang="fr-FR" sz="2000" dirty="0">
                <a:latin typeface="Calibri" panose="020F0502020204030204" pitchFamily="34" charset="0"/>
              </a:rPr>
              <a:t>Échantillonnage  de la voix à ~8 kHz et de la musique à ~16+ kHz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§"/>
            </a:pPr>
            <a:endParaRPr lang="fr-CA" altLang="fr-FR" sz="2400" dirty="0">
              <a:latin typeface="Calibri" panose="020F0502020204030204" pitchFamily="34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§"/>
            </a:pPr>
            <a:endParaRPr lang="fr-CA" altLang="fr-FR" sz="2400" dirty="0">
              <a:latin typeface="Calibri" panose="020F0502020204030204" pitchFamily="34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§"/>
            </a:pPr>
            <a:endParaRPr lang="fr-CA" altLang="fr-FR" sz="2400" dirty="0">
              <a:latin typeface="Calibri" panose="020F0502020204030204" pitchFamily="34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</a:rPr>
              <a:t>Transformée de Fourier d’une trame =&gt; composition en termes de composantes de différentes fréquences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</a:rPr>
              <a:t>Succession des transformées de Fourier = spectrogramme </a:t>
            </a:r>
          </a:p>
          <a:p>
            <a:pPr lvl="1" eaLnBrk="1" hangingPunct="1">
              <a:buClr>
                <a:schemeClr val="hlink"/>
              </a:buClr>
              <a:buSzPct val="75000"/>
              <a:buFont typeface="Wingdings" panose="05000000000000000000" pitchFamily="2" charset="2"/>
              <a:buChar char="§"/>
            </a:pPr>
            <a:r>
              <a:rPr lang="fr-CA" altLang="fr-FR" sz="2000" dirty="0">
                <a:latin typeface="Calibri" panose="020F0502020204030204" pitchFamily="34" charset="0"/>
              </a:rPr>
              <a:t>Les zones sombres indiquent des maximas d’énergie (formants)</a:t>
            </a:r>
          </a:p>
          <a:p>
            <a:pPr lvl="1" eaLnBrk="1" hangingPunct="1">
              <a:buClr>
                <a:schemeClr val="hlink"/>
              </a:buClr>
              <a:buSzPct val="75000"/>
              <a:buFont typeface="Wingdings" panose="05000000000000000000" pitchFamily="2" charset="2"/>
              <a:buChar char="§"/>
            </a:pPr>
            <a:endParaRPr lang="fr-CA" altLang="fr-FR" sz="2000" dirty="0">
              <a:latin typeface="Calibri" panose="020F0502020204030204" pitchFamily="34" charset="0"/>
            </a:endParaRPr>
          </a:p>
          <a:p>
            <a:pPr lvl="1" eaLnBrk="1" hangingPunct="1">
              <a:buClr>
                <a:schemeClr val="hlink"/>
              </a:buClr>
              <a:buSzPct val="75000"/>
              <a:buFont typeface="Wingdings" panose="05000000000000000000" pitchFamily="2" charset="2"/>
              <a:buChar char="§"/>
            </a:pPr>
            <a:endParaRPr lang="fr-CA" altLang="fr-FR" sz="2000" dirty="0">
              <a:latin typeface="Calibri" panose="020F0502020204030204" pitchFamily="34" charset="0"/>
            </a:endParaRPr>
          </a:p>
          <a:p>
            <a:pPr lvl="1" eaLnBrk="1" hangingPunct="1">
              <a:buClr>
                <a:schemeClr val="hlink"/>
              </a:buClr>
              <a:buSzPct val="75000"/>
              <a:buFont typeface="Wingdings" panose="05000000000000000000" pitchFamily="2" charset="2"/>
              <a:buChar char="§"/>
            </a:pPr>
            <a:endParaRPr lang="fr-CA" altLang="fr-FR" sz="2000" dirty="0">
              <a:latin typeface="Calibri" panose="020F0502020204030204" pitchFamily="34" charset="0"/>
            </a:endParaRPr>
          </a:p>
          <a:p>
            <a:pPr lvl="2">
              <a:buClr>
                <a:schemeClr val="hlink"/>
              </a:buClr>
              <a:buSzPct val="75000"/>
              <a:buFont typeface="Wingdings" panose="05000000000000000000" pitchFamily="2" charset="2"/>
              <a:buChar char="§"/>
            </a:pPr>
            <a:r>
              <a:rPr lang="fr-CA" altLang="fr-FR" sz="1600" dirty="0">
                <a:latin typeface="Calibri" panose="020F0502020204030204" pitchFamily="34" charset="0"/>
              </a:rPr>
              <a:t>Possibilité de reconnaissance par réseau de neurones (identifications d’images) !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§"/>
            </a:pPr>
            <a:endParaRPr lang="fr-CA" altLang="fr-FR" sz="2400" dirty="0"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§"/>
            </a:pPr>
            <a:endParaRPr lang="fr-CA" altLang="fr-FR" sz="2400" dirty="0">
              <a:latin typeface="Times New Roman" panose="02020603050405020304" pitchFamily="18" charset="0"/>
            </a:endParaRPr>
          </a:p>
        </p:txBody>
      </p:sp>
      <p:grpSp>
        <p:nvGrpSpPr>
          <p:cNvPr id="14339" name="Group 9">
            <a:extLst>
              <a:ext uri="{FF2B5EF4-FFF2-40B4-BE49-F238E27FC236}">
                <a16:creationId xmlns:a16="http://schemas.microsoft.com/office/drawing/2014/main" id="{3A48C854-C2B5-4D93-A1FB-97F7FB6B7B6F}"/>
              </a:ext>
            </a:extLst>
          </p:cNvPr>
          <p:cNvGrpSpPr>
            <a:grpSpLocks/>
          </p:cNvGrpSpPr>
          <p:nvPr/>
        </p:nvGrpSpPr>
        <p:grpSpPr bwMode="auto">
          <a:xfrm>
            <a:off x="3473450" y="5084763"/>
            <a:ext cx="6510338" cy="950912"/>
            <a:chOff x="1036675" y="5084763"/>
            <a:chExt cx="7294525" cy="1306220"/>
          </a:xfrm>
        </p:grpSpPr>
        <p:pic>
          <p:nvPicPr>
            <p:cNvPr id="14345" name="Picture 5" descr="spec">
              <a:extLst>
                <a:ext uri="{FF2B5EF4-FFF2-40B4-BE49-F238E27FC236}">
                  <a16:creationId xmlns:a16="http://schemas.microsoft.com/office/drawing/2014/main" id="{7F1F9E43-7758-4870-B77E-B3076AE593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450" y="5084763"/>
              <a:ext cx="7143750" cy="1285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6" name="Text Box 6">
              <a:extLst>
                <a:ext uri="{FF2B5EF4-FFF2-40B4-BE49-F238E27FC236}">
                  <a16:creationId xmlns:a16="http://schemas.microsoft.com/office/drawing/2014/main" id="{2E18AE33-6DA4-4431-87E2-A8FEB267AC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88702">
              <a:off x="602940" y="5646886"/>
              <a:ext cx="1177832" cy="310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200"/>
                <a:t>frequency</a:t>
              </a:r>
              <a:endParaRPr lang="en-US" altLang="fr-FR" sz="1800"/>
            </a:p>
          </p:txBody>
        </p:sp>
      </p:grpSp>
      <p:grpSp>
        <p:nvGrpSpPr>
          <p:cNvPr id="14340" name="Group 8">
            <a:extLst>
              <a:ext uri="{FF2B5EF4-FFF2-40B4-BE49-F238E27FC236}">
                <a16:creationId xmlns:a16="http://schemas.microsoft.com/office/drawing/2014/main" id="{04CFB70F-5C0F-4ADA-8C76-58F002C88EA2}"/>
              </a:ext>
            </a:extLst>
          </p:cNvPr>
          <p:cNvGrpSpPr>
            <a:grpSpLocks/>
          </p:cNvGrpSpPr>
          <p:nvPr/>
        </p:nvGrpSpPr>
        <p:grpSpPr bwMode="auto">
          <a:xfrm>
            <a:off x="3270250" y="2024063"/>
            <a:ext cx="6764338" cy="1117600"/>
            <a:chOff x="880877" y="2015608"/>
            <a:chExt cx="7645208" cy="1381642"/>
          </a:xfrm>
        </p:grpSpPr>
        <p:pic>
          <p:nvPicPr>
            <p:cNvPr id="14342" name="Picture 3" descr="wave">
              <a:extLst>
                <a:ext uri="{FF2B5EF4-FFF2-40B4-BE49-F238E27FC236}">
                  <a16:creationId xmlns:a16="http://schemas.microsoft.com/office/drawing/2014/main" id="{F520B058-C221-4CF8-B66B-A46741A771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4600" y="2349500"/>
              <a:ext cx="7143750" cy="1047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3" name="Text Box 4">
              <a:extLst>
                <a:ext uri="{FF2B5EF4-FFF2-40B4-BE49-F238E27FC236}">
                  <a16:creationId xmlns:a16="http://schemas.microsoft.com/office/drawing/2014/main" id="{7AFEA6AF-F5EF-4E17-BC69-B0683969A0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47813" y="2015608"/>
              <a:ext cx="6978272" cy="456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800"/>
                <a:t>   s                p         ee              ch               l      a              b</a:t>
              </a:r>
            </a:p>
          </p:txBody>
        </p:sp>
        <p:sp>
          <p:nvSpPr>
            <p:cNvPr id="14344" name="Text Box 7">
              <a:extLst>
                <a:ext uri="{FF2B5EF4-FFF2-40B4-BE49-F238E27FC236}">
                  <a16:creationId xmlns:a16="http://schemas.microsoft.com/office/drawing/2014/main" id="{DBC924C6-EA9F-47C6-B1F9-EE6B5E9A77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378415">
              <a:off x="513000" y="2613634"/>
              <a:ext cx="1048863" cy="313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fr-FR" sz="1200"/>
                <a:t>amplitude</a:t>
              </a:r>
              <a:endParaRPr lang="en-US" altLang="fr-FR" sz="1800"/>
            </a:p>
          </p:txBody>
        </p:sp>
      </p:grpSp>
      <p:sp>
        <p:nvSpPr>
          <p:cNvPr id="14341" name="Rectangle 8">
            <a:extLst>
              <a:ext uri="{FF2B5EF4-FFF2-40B4-BE49-F238E27FC236}">
                <a16:creationId xmlns:a16="http://schemas.microsoft.com/office/drawing/2014/main" id="{5E173C9C-C7CB-45BB-9593-737A1017C1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663" y="476250"/>
            <a:ext cx="957738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4000" dirty="0">
                <a:solidFill>
                  <a:srgbClr val="00B05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Traits </a:t>
            </a:r>
            <a:r>
              <a:rPr lang="en-US" altLang="fr-FR" sz="4000" dirty="0" err="1">
                <a:solidFill>
                  <a:srgbClr val="00B050"/>
                </a:solidFill>
                <a:latin typeface="Calibri" panose="020F0502020204030204" pitchFamily="34" charset="0"/>
                <a:ea typeface="+mj-ea"/>
                <a:cs typeface="+mj-cs"/>
              </a:rPr>
              <a:t>acoustiques</a:t>
            </a:r>
            <a:r>
              <a:rPr lang="en-US" altLang="fr-FR" sz="4000" dirty="0">
                <a:solidFill>
                  <a:srgbClr val="00B050"/>
                </a:solidFill>
                <a:latin typeface="Calibri" panose="020F0502020204030204" pitchFamily="34" charset="0"/>
                <a:ea typeface="+mj-ea"/>
                <a:cs typeface="+mj-cs"/>
              </a:rPr>
              <a:t> par formants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2EA9B1A-42EC-45D1-BE18-E84ABAA7C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663" y="404813"/>
            <a:ext cx="9650412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3600" dirty="0">
                <a:solidFill>
                  <a:srgbClr val="00B050"/>
                </a:solidFill>
              </a:rPr>
              <a:t>Traits acoustiques par bandes spectrales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D18F6FAC-9F90-4520-8259-E8E786287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663" y="1196975"/>
            <a:ext cx="10514012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Banque de filtres</a:t>
            </a:r>
          </a:p>
          <a:p>
            <a:pPr lvl="1" eaLnBrk="1" hangingPunct="1"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</a:pPr>
            <a:r>
              <a:rPr lang="fr-CA" alt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Réduit le nombre de paramètre FFT à déterminer par filtrage suivant ~20 filtres triangulaires uniformément espacés dans l’échelle mel</a:t>
            </a:r>
          </a:p>
          <a:p>
            <a:pPr lvl="1" eaLnBrk="1" hangingPunct="1"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</a:pPr>
            <a:r>
              <a:rPr lang="fr-CA" alt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Chaque filtre fournit un coefficient qui donne l’énergie du signal dans la bande couverte par le filtre</a:t>
            </a:r>
          </a:p>
          <a:p>
            <a:pPr eaLnBrk="1" hangingPunct="1">
              <a:buClr>
                <a:schemeClr val="folHlink"/>
              </a:buClr>
            </a:pPr>
            <a:endParaRPr lang="fr-CA" alt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buClr>
                <a:schemeClr val="folHlink"/>
              </a:buClr>
            </a:pPr>
            <a:endParaRPr lang="fr-CA" alt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buClr>
                <a:schemeClr val="folHlink"/>
              </a:buClr>
            </a:pPr>
            <a:endParaRPr lang="fr-CA" alt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0"/>
              </a:lnSpc>
              <a:buClr>
                <a:schemeClr val="folHlink"/>
              </a:buClr>
            </a:pPr>
            <a:endParaRPr lang="fr-CA" alt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fr-CA" alt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Échelle de fréquences mel</a:t>
            </a:r>
          </a:p>
          <a:p>
            <a:pPr lvl="1" eaLnBrk="1" hangingPunct="1"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</a:pPr>
            <a:r>
              <a:rPr lang="fr-CA" alt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Modélise la non-linéarité de la perception humaine de l’audio au niveau des fréquences</a:t>
            </a:r>
          </a:p>
          <a:p>
            <a:pPr marL="457200" lvl="1" indent="0" eaLnBrk="1" hangingPunct="1">
              <a:lnSpc>
                <a:spcPct val="130000"/>
              </a:lnSpc>
              <a:buClr>
                <a:schemeClr val="hlink"/>
              </a:buClr>
              <a:buSzPct val="75000"/>
              <a:buNone/>
            </a:pPr>
            <a:r>
              <a:rPr lang="fr-CA" alt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		mel(f) = 2595 log</a:t>
            </a:r>
            <a:r>
              <a:rPr lang="fr-CA" altLang="fr-FR" sz="20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r>
              <a:rPr lang="fr-CA" alt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(1 + f / 700)</a:t>
            </a:r>
          </a:p>
          <a:p>
            <a:pPr lvl="1" eaLnBrk="1" hangingPunct="1">
              <a:lnSpc>
                <a:spcPct val="50000"/>
              </a:lnSpc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</a:pPr>
            <a:endParaRPr lang="fr-CA" alt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</a:pPr>
            <a:r>
              <a:rPr lang="fr-CA" alt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À peu près linéaire jusqu’à 1kHz, ensuite compression logarithmique</a:t>
            </a:r>
          </a:p>
        </p:txBody>
      </p:sp>
      <p:grpSp>
        <p:nvGrpSpPr>
          <p:cNvPr id="16388" name="Group 4">
            <a:extLst>
              <a:ext uri="{FF2B5EF4-FFF2-40B4-BE49-F238E27FC236}">
                <a16:creationId xmlns:a16="http://schemas.microsoft.com/office/drawing/2014/main" id="{D732F0DD-C321-4FBB-A8C9-9EA919CF3A9D}"/>
              </a:ext>
            </a:extLst>
          </p:cNvPr>
          <p:cNvGrpSpPr>
            <a:grpSpLocks/>
          </p:cNvGrpSpPr>
          <p:nvPr/>
        </p:nvGrpSpPr>
        <p:grpSpPr bwMode="auto">
          <a:xfrm>
            <a:off x="3287713" y="2781300"/>
            <a:ext cx="5984875" cy="1543050"/>
            <a:chOff x="477" y="2428"/>
            <a:chExt cx="4700" cy="1387"/>
          </a:xfrm>
        </p:grpSpPr>
        <p:sp>
          <p:nvSpPr>
            <p:cNvPr id="16390" name="Line 5">
              <a:extLst>
                <a:ext uri="{FF2B5EF4-FFF2-40B4-BE49-F238E27FC236}">
                  <a16:creationId xmlns:a16="http://schemas.microsoft.com/office/drawing/2014/main" id="{A01661EE-C8B2-4046-A5F5-FDDD729853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7" y="3360"/>
              <a:ext cx="384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16391" name="Line 6">
              <a:extLst>
                <a:ext uri="{FF2B5EF4-FFF2-40B4-BE49-F238E27FC236}">
                  <a16:creationId xmlns:a16="http://schemas.microsoft.com/office/drawing/2014/main" id="{377A15EB-3A3C-46D2-8C7B-E7804080E6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6" y="2688"/>
              <a:ext cx="144" cy="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16392" name="Line 7">
              <a:extLst>
                <a:ext uri="{FF2B5EF4-FFF2-40B4-BE49-F238E27FC236}">
                  <a16:creationId xmlns:a16="http://schemas.microsoft.com/office/drawing/2014/main" id="{E7202DA4-D85E-4B48-88BE-DD187931FA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2688"/>
              <a:ext cx="144" cy="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16393" name="Line 8">
              <a:extLst>
                <a:ext uri="{FF2B5EF4-FFF2-40B4-BE49-F238E27FC236}">
                  <a16:creationId xmlns:a16="http://schemas.microsoft.com/office/drawing/2014/main" id="{9E819C5F-3909-4CCE-AE8C-FA34E3F707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0" y="2688"/>
              <a:ext cx="192" cy="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16394" name="Line 9">
              <a:extLst>
                <a:ext uri="{FF2B5EF4-FFF2-40B4-BE49-F238E27FC236}">
                  <a16:creationId xmlns:a16="http://schemas.microsoft.com/office/drawing/2014/main" id="{431B7EDD-D90D-4772-850A-6E21F5A145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2688"/>
              <a:ext cx="192" cy="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16395" name="Line 10">
              <a:extLst>
                <a:ext uri="{FF2B5EF4-FFF2-40B4-BE49-F238E27FC236}">
                  <a16:creationId xmlns:a16="http://schemas.microsoft.com/office/drawing/2014/main" id="{E429BBA7-A696-412A-A4F0-663C7DA243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64" y="2688"/>
              <a:ext cx="240" cy="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16396" name="Line 11">
              <a:extLst>
                <a:ext uri="{FF2B5EF4-FFF2-40B4-BE49-F238E27FC236}">
                  <a16:creationId xmlns:a16="http://schemas.microsoft.com/office/drawing/2014/main" id="{BF9D1B59-3E24-4CCC-BACF-607ACA52DD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688"/>
              <a:ext cx="240" cy="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16397" name="Line 12">
              <a:extLst>
                <a:ext uri="{FF2B5EF4-FFF2-40B4-BE49-F238E27FC236}">
                  <a16:creationId xmlns:a16="http://schemas.microsoft.com/office/drawing/2014/main" id="{D21363B9-08B8-4EBC-B07E-B94C6D5333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4" y="2688"/>
              <a:ext cx="336" cy="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16398" name="Line 13">
              <a:extLst>
                <a:ext uri="{FF2B5EF4-FFF2-40B4-BE49-F238E27FC236}">
                  <a16:creationId xmlns:a16="http://schemas.microsoft.com/office/drawing/2014/main" id="{FC3990EC-1885-433C-8B06-7A2CB5FB32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2688"/>
              <a:ext cx="336" cy="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16399" name="Line 14">
              <a:extLst>
                <a:ext uri="{FF2B5EF4-FFF2-40B4-BE49-F238E27FC236}">
                  <a16:creationId xmlns:a16="http://schemas.microsoft.com/office/drawing/2014/main" id="{5B60484A-2FF5-493E-8573-F1D53EC0CD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44" y="2688"/>
              <a:ext cx="576" cy="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16400" name="Line 15">
              <a:extLst>
                <a:ext uri="{FF2B5EF4-FFF2-40B4-BE49-F238E27FC236}">
                  <a16:creationId xmlns:a16="http://schemas.microsoft.com/office/drawing/2014/main" id="{036FD939-6578-4C51-A499-49E69EBBF4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688"/>
              <a:ext cx="672" cy="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16401" name="Line 16">
              <a:extLst>
                <a:ext uri="{FF2B5EF4-FFF2-40B4-BE49-F238E27FC236}">
                  <a16:creationId xmlns:a16="http://schemas.microsoft.com/office/drawing/2014/main" id="{1DFE19D2-D8D5-4841-9ADC-3333160211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76" y="2688"/>
              <a:ext cx="864" cy="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16402" name="Line 17">
              <a:extLst>
                <a:ext uri="{FF2B5EF4-FFF2-40B4-BE49-F238E27FC236}">
                  <a16:creationId xmlns:a16="http://schemas.microsoft.com/office/drawing/2014/main" id="{00A83D44-909C-4819-9336-9C91E1745A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2688"/>
              <a:ext cx="960" cy="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16403" name="Text Box 18">
              <a:extLst>
                <a:ext uri="{FF2B5EF4-FFF2-40B4-BE49-F238E27FC236}">
                  <a16:creationId xmlns:a16="http://schemas.microsoft.com/office/drawing/2014/main" id="{D4111C2A-A34A-41EB-A6F9-9F6D2B7C23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1" y="2428"/>
              <a:ext cx="643" cy="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CA" altLang="fr-FR" sz="6000"/>
                <a:t>...</a:t>
              </a:r>
              <a:endParaRPr lang="fr-CA" altLang="fr-FR" sz="2400"/>
            </a:p>
          </p:txBody>
        </p:sp>
        <p:sp>
          <p:nvSpPr>
            <p:cNvPr id="16404" name="Text Box 19">
              <a:extLst>
                <a:ext uri="{FF2B5EF4-FFF2-40B4-BE49-F238E27FC236}">
                  <a16:creationId xmlns:a16="http://schemas.microsoft.com/office/drawing/2014/main" id="{E7C04C54-1F0B-4632-903B-3BF009D4C4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9" y="3421"/>
              <a:ext cx="3120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fr-CA" altLang="fr-FR" sz="1400"/>
                <a:t> </a:t>
              </a:r>
              <a:r>
                <a:rPr lang="fr-CA" altLang="fr-FR" sz="2000" i="1"/>
                <a:t>m</a:t>
              </a:r>
              <a:r>
                <a:rPr lang="fr-CA" altLang="fr-FR" sz="2000" baseline="-25000"/>
                <a:t>1</a:t>
              </a:r>
              <a:r>
                <a:rPr lang="fr-CA" altLang="fr-FR" sz="1200" baseline="-25000"/>
                <a:t> </a:t>
              </a:r>
              <a:r>
                <a:rPr lang="fr-CA" altLang="fr-FR" sz="2000" i="1"/>
                <a:t>m</a:t>
              </a:r>
              <a:r>
                <a:rPr lang="fr-CA" altLang="fr-FR" sz="2000" baseline="-25000"/>
                <a:t>2</a:t>
              </a:r>
              <a:r>
                <a:rPr lang="fr-CA" altLang="fr-FR" sz="1200" baseline="-25000"/>
                <a:t> </a:t>
              </a:r>
              <a:r>
                <a:rPr lang="fr-CA" altLang="fr-FR" sz="2000"/>
                <a:t>m</a:t>
              </a:r>
              <a:r>
                <a:rPr lang="fr-CA" altLang="fr-FR" sz="2000" baseline="-25000"/>
                <a:t>3 </a:t>
              </a:r>
              <a:r>
                <a:rPr lang="fr-CA" altLang="fr-FR" sz="2000"/>
                <a:t>m</a:t>
              </a:r>
              <a:r>
                <a:rPr lang="fr-CA" altLang="fr-FR" sz="2000" baseline="-25000"/>
                <a:t>4     </a:t>
              </a:r>
              <a:r>
                <a:rPr lang="fr-CA" altLang="fr-FR" sz="2000"/>
                <a:t>m</a:t>
              </a:r>
              <a:r>
                <a:rPr lang="fr-CA" altLang="fr-FR" sz="2000" baseline="-25000"/>
                <a:t>5                </a:t>
              </a:r>
              <a:r>
                <a:rPr lang="fr-CA" altLang="fr-FR" sz="2000"/>
                <a:t>m</a:t>
              </a:r>
              <a:r>
                <a:rPr lang="fr-CA" altLang="fr-FR" sz="2000" baseline="-25000"/>
                <a:t>6</a:t>
              </a:r>
              <a:r>
                <a:rPr lang="fr-CA" altLang="fr-FR" sz="2000"/>
                <a:t>      …</a:t>
              </a:r>
              <a:r>
                <a:rPr lang="fr-CA" altLang="fr-FR" sz="2000" baseline="-25000"/>
                <a:t>  </a:t>
              </a:r>
              <a:endParaRPr lang="fr-CA" altLang="fr-FR" sz="2400" baseline="-25000"/>
            </a:p>
          </p:txBody>
        </p:sp>
        <p:sp>
          <p:nvSpPr>
            <p:cNvPr id="16405" name="Text Box 20">
              <a:extLst>
                <a:ext uri="{FF2B5EF4-FFF2-40B4-BE49-F238E27FC236}">
                  <a16:creationId xmlns:a16="http://schemas.microsoft.com/office/drawing/2014/main" id="{D07F20F1-C4FB-4B20-B734-8EC79A9537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6" y="3181"/>
              <a:ext cx="861" cy="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CA" altLang="fr-FR" sz="1600"/>
                <a:t>fréquence</a:t>
              </a:r>
            </a:p>
          </p:txBody>
        </p:sp>
        <p:sp>
          <p:nvSpPr>
            <p:cNvPr id="16406" name="Text Box 21">
              <a:extLst>
                <a:ext uri="{FF2B5EF4-FFF2-40B4-BE49-F238E27FC236}">
                  <a16:creationId xmlns:a16="http://schemas.microsoft.com/office/drawing/2014/main" id="{8505C4BD-2AA0-452E-A575-698A1453EE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55" y="3234"/>
              <a:ext cx="438" cy="5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CA" altLang="fr-FR" sz="3600"/>
                <a:t>  </a:t>
              </a:r>
              <a:endParaRPr lang="fr-CA" altLang="fr-FR" sz="2400"/>
            </a:p>
          </p:txBody>
        </p:sp>
        <p:sp>
          <p:nvSpPr>
            <p:cNvPr id="16407" name="Text Box 22">
              <a:extLst>
                <a:ext uri="{FF2B5EF4-FFF2-40B4-BE49-F238E27FC236}">
                  <a16:creationId xmlns:a16="http://schemas.microsoft.com/office/drawing/2014/main" id="{5D72DCA6-71FB-4B59-A128-B32C014016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9" y="3452"/>
              <a:ext cx="1003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CA" altLang="fr-FR" sz="2000"/>
                <a:t> </a:t>
              </a:r>
              <a:r>
                <a:rPr lang="fr-CA" altLang="fr-FR" sz="1600"/>
                <a:t>coefficients</a:t>
              </a:r>
              <a:endParaRPr lang="fr-CA" altLang="fr-FR" sz="2400"/>
            </a:p>
          </p:txBody>
        </p:sp>
      </p:grpSp>
      <p:pic>
        <p:nvPicPr>
          <p:cNvPr id="16389" name="Picture 24">
            <a:extLst>
              <a:ext uri="{FF2B5EF4-FFF2-40B4-BE49-F238E27FC236}">
                <a16:creationId xmlns:a16="http://schemas.microsoft.com/office/drawing/2014/main" id="{0553AA7B-064A-47AC-A25E-DE7254E2F2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725" y="5084763"/>
            <a:ext cx="1871663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8DF55AAD-4EAB-46E3-8CF6-DCA2131D7D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663" y="515938"/>
            <a:ext cx="94567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3600" dirty="0" err="1">
                <a:solidFill>
                  <a:srgbClr val="00B050"/>
                </a:solidFill>
              </a:rPr>
              <a:t>Vecteur</a:t>
            </a:r>
            <a:r>
              <a:rPr lang="en-US" altLang="fr-FR" sz="3600" dirty="0">
                <a:solidFill>
                  <a:srgbClr val="00B050"/>
                </a:solidFill>
              </a:rPr>
              <a:t> des traits </a:t>
            </a:r>
            <a:r>
              <a:rPr lang="en-US" altLang="fr-FR" sz="3600" dirty="0" err="1">
                <a:solidFill>
                  <a:srgbClr val="00B050"/>
                </a:solidFill>
              </a:rPr>
              <a:t>acoustiques</a:t>
            </a:r>
            <a:r>
              <a:rPr lang="en-US" altLang="fr-FR" sz="3600" dirty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2052" name="Rectangle 3">
            <a:extLst>
              <a:ext uri="{FF2B5EF4-FFF2-40B4-BE49-F238E27FC236}">
                <a16:creationId xmlns:a16="http://schemas.microsoft.com/office/drawing/2014/main" id="{956C9A13-061D-4B27-A5C5-7229CEB01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663" y="1557338"/>
            <a:ext cx="10226675" cy="496728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fr-CA" altLang="fr-FR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Transformée en cosinus inverse du logarithme des coefficients tirés de la banque de filtres </a:t>
            </a:r>
          </a:p>
          <a:p>
            <a:pPr lvl="1" eaLnBrk="1" hangingPunct="1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/>
            </a:pPr>
            <a:endParaRPr lang="fr-CA" altLang="fr-FR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/>
            </a:pPr>
            <a:endParaRPr lang="fr-CA" altLang="fr-FR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24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fr-CA" altLang="fr-FR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Donne les « Mel </a:t>
            </a:r>
            <a:r>
              <a:rPr lang="fr-CA" altLang="fr-FR" sz="2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Frequency</a:t>
            </a:r>
            <a:r>
              <a:rPr lang="fr-CA" altLang="fr-FR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altLang="fr-FR" sz="2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Cepstral</a:t>
            </a:r>
            <a:r>
              <a:rPr lang="fr-CA" altLang="fr-FR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Coefficients (MFCC) ». En pratique, seuls les ~12 premiers coefficients sont retenus.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fr-CA" altLang="fr-FR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Les MFCC sont presque indépendants </a:t>
            </a:r>
            <a:r>
              <a:rPr lang="fr-CA" altLang="fr-FR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(à l’encontre des coefficients de la banque de filtres)</a:t>
            </a:r>
            <a:r>
              <a:rPr lang="fr-CA" altLang="fr-FR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fr-CA" altLang="fr-FR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On utilise aussi le delta (vitesse/dérivée) et delta</a:t>
            </a:r>
            <a:r>
              <a:rPr lang="fr-CA" altLang="fr-FR" sz="2000" baseline="30000" dirty="0"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fr-CA" altLang="fr-FR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(accélération/dérivée seconde) des MFCC     (+ ~24 traits)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fr-CA" altLang="fr-FR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Et aussi le logarithme de l’énergie de la trame et son delta et delta</a:t>
            </a:r>
            <a:r>
              <a:rPr lang="fr-CA" altLang="fr-FR" sz="2000" baseline="30000" dirty="0"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fr-CA" altLang="fr-FR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, pour un total possible de 39 traits</a:t>
            </a:r>
            <a:endParaRPr lang="fr-CA" altLang="fr-FR" sz="2000" baseline="30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436" name="Object 4">
            <a:extLst>
              <a:ext uri="{FF2B5EF4-FFF2-40B4-BE49-F238E27FC236}">
                <a16:creationId xmlns:a16="http://schemas.microsoft.com/office/drawing/2014/main" id="{1BD34A91-FFCB-498B-A5F2-440D58B0ED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19513" y="2060575"/>
          <a:ext cx="4198937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Équation" r:id="rId3" imgW="2324100" imgH="457200" progId="Equation.3">
                  <p:embed/>
                </p:oleObj>
              </mc:Choice>
              <mc:Fallback>
                <p:oleObj name="Équation" r:id="rId3" imgW="2324100" imgH="457200" progId="Equation.3">
                  <p:embed/>
                  <p:pic>
                    <p:nvPicPr>
                      <p:cNvPr id="18436" name="Object 4">
                        <a:extLst>
                          <a:ext uri="{FF2B5EF4-FFF2-40B4-BE49-F238E27FC236}">
                            <a16:creationId xmlns:a16="http://schemas.microsoft.com/office/drawing/2014/main" id="{1BD34A91-FFCB-498B-A5F2-440D58B0ED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513" y="2060575"/>
                        <a:ext cx="4198937" cy="81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68E8D8CD-C213-4962-BDA3-46A558A564B4}"/>
              </a:ext>
            </a:extLst>
          </p:cNvPr>
          <p:cNvSpPr/>
          <p:nvPr/>
        </p:nvSpPr>
        <p:spPr>
          <a:xfrm>
            <a:off x="5280025" y="2227263"/>
            <a:ext cx="719138" cy="503237"/>
          </a:xfrm>
          <a:prstGeom prst="rect">
            <a:avLst/>
          </a:prstGeom>
          <a:solidFill>
            <a:srgbClr val="FFFF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CA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>
            <a:spLocks noGrp="1"/>
          </p:cNvSpPr>
          <p:nvPr>
            <p:ph type="title"/>
          </p:nvPr>
        </p:nvSpPr>
        <p:spPr>
          <a:xfrm>
            <a:off x="1039446" y="288567"/>
            <a:ext cx="10736954" cy="7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spcBef>
                <a:spcPct val="0"/>
              </a:spcBef>
              <a:buSzTx/>
            </a:pPr>
            <a:r>
              <a:rPr lang="en" sz="3600" dirty="0">
                <a:solidFill>
                  <a:srgbClr val="00B05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 somme..</a:t>
            </a:r>
            <a:endParaRPr sz="3600" dirty="0">
              <a:solidFill>
                <a:srgbClr val="00B05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1" name="Google Shape;10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15744" y="728795"/>
            <a:ext cx="5360656" cy="4967433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9"/>
          <p:cNvSpPr/>
          <p:nvPr/>
        </p:nvSpPr>
        <p:spPr>
          <a:xfrm>
            <a:off x="6505554" y="4985028"/>
            <a:ext cx="3686800" cy="825200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03" name="Google Shape;103;p19"/>
          <p:cNvSpPr txBox="1"/>
          <p:nvPr/>
        </p:nvSpPr>
        <p:spPr>
          <a:xfrm>
            <a:off x="1039446" y="1200718"/>
            <a:ext cx="4868984" cy="5564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§"/>
            </a:pPr>
            <a:r>
              <a:rPr lang="en" sz="2400" dirty="0">
                <a:latin typeface="Calibri" panose="020F0502020204030204" pitchFamily="34" charset="0"/>
                <a:cs typeface="Calibri" panose="020F0502020204030204" pitchFamily="34" charset="0"/>
              </a:rPr>
              <a:t>Grand effort computationnel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§"/>
            </a:pPr>
            <a:r>
              <a:rPr lang="en" sz="2400" dirty="0">
                <a:latin typeface="Calibri" panose="020F0502020204030204" pitchFamily="34" charset="0"/>
                <a:cs typeface="Calibri" panose="020F0502020204030204" pitchFamily="34" charset="0"/>
              </a:rPr>
              <a:t>Options alternatives:</a:t>
            </a:r>
          </a:p>
          <a:p>
            <a:pPr marL="800100" lvl="2" indent="-342900">
              <a:spcBef>
                <a:spcPct val="20000"/>
              </a:spcBef>
              <a:buSzPct val="75000"/>
              <a:buFont typeface="Arial" panose="020B0604020202020204" pitchFamily="34" charset="0"/>
              <a:buChar char="•"/>
            </a:pPr>
            <a:r>
              <a:rPr lang="en" sz="2400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fr-CA" sz="2400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" sz="2400" dirty="0">
                <a:latin typeface="Calibri" panose="020F0502020204030204" pitchFamily="34" charset="0"/>
                <a:cs typeface="Calibri" panose="020F0502020204030204" pitchFamily="34" charset="0"/>
              </a:rPr>
              <a:t>mplacer un ou plusieurs blocs par un RNA</a:t>
            </a:r>
          </a:p>
          <a:p>
            <a:pPr marL="800100" lvl="2" indent="-342900">
              <a:spcBef>
                <a:spcPct val="20000"/>
              </a:spcBef>
              <a:buSzPct val="75000"/>
              <a:buFont typeface="Arial" panose="020B0604020202020204" pitchFamily="34" charset="0"/>
              <a:buChar char="•"/>
            </a:pPr>
            <a:r>
              <a:rPr lang="en" sz="2400" dirty="0">
                <a:latin typeface="Calibri" panose="020F0502020204030204" pitchFamily="34" charset="0"/>
                <a:cs typeface="Calibri" panose="020F0502020204030204" pitchFamily="34" charset="0"/>
              </a:rPr>
              <a:t>Considerer le signal audio comme des images à traiter par RNA</a:t>
            </a:r>
          </a:p>
          <a:p>
            <a:pPr marL="1257300" lvl="3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§"/>
            </a:pPr>
            <a:r>
              <a:rPr lang="en" sz="2400" dirty="0">
                <a:latin typeface="Calibri" panose="020F0502020204030204" pitchFamily="34" charset="0"/>
                <a:cs typeface="Calibri" panose="020F0502020204030204" pitchFamily="34" charset="0"/>
              </a:rPr>
              <a:t>Signal brut, spectrogrammes, etc.</a:t>
            </a:r>
          </a:p>
          <a:p>
            <a:pPr marL="342900" lvl="1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§"/>
            </a:pPr>
            <a:r>
              <a:rPr lang="en" sz="2400" dirty="0">
                <a:latin typeface="Calibri" panose="020F0502020204030204" pitchFamily="34" charset="0"/>
                <a:cs typeface="Calibri" panose="020F0502020204030204" pitchFamily="34" charset="0"/>
              </a:rPr>
              <a:t>Qu’en est-il de la structure du langage? </a:t>
            </a:r>
          </a:p>
          <a:p>
            <a:pPr marL="800100" lvl="2" indent="-342900">
              <a:spcBef>
                <a:spcPct val="20000"/>
              </a:spcBef>
              <a:buClr>
                <a:schemeClr val="folHlink"/>
              </a:buClr>
              <a:buSzPct val="75000"/>
              <a:buFont typeface="Arial" panose="020B0604020202020204" pitchFamily="34" charset="0"/>
              <a:buChar char="•"/>
            </a:pPr>
            <a:r>
              <a:rPr lang="fr-CA" sz="2400" dirty="0"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" sz="2400" dirty="0">
                <a:latin typeface="Calibri" panose="020F0502020204030204" pitchFamily="34" charset="0"/>
                <a:cs typeface="Calibri" panose="020F0502020204030204" pitchFamily="34" charset="0"/>
              </a:rPr>
              <a:t>rammaire, accents, prosodie,etc.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1402</Words>
  <Application>Microsoft Office PowerPoint</Application>
  <PresentationFormat>Grand écran</PresentationFormat>
  <Paragraphs>218</Paragraphs>
  <Slides>22</Slides>
  <Notes>22</Notes>
  <HiddenSlides>0</HiddenSlides>
  <MMClips>0</MMClips>
  <ScaleCrop>false</ScaleCrop>
  <HeadingPairs>
    <vt:vector size="8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22</vt:i4>
      </vt:variant>
    </vt:vector>
  </HeadingPairs>
  <TitlesOfParts>
    <vt:vector size="35" baseType="lpstr">
      <vt:lpstr>Arial Unicode MS</vt:lpstr>
      <vt:lpstr>Aptos</vt:lpstr>
      <vt:lpstr>Aptos Display</vt:lpstr>
      <vt:lpstr>Arial</vt:lpstr>
      <vt:lpstr>Calibri</vt:lpstr>
      <vt:lpstr>Calibri Light</vt:lpstr>
      <vt:lpstr>Symbol</vt:lpstr>
      <vt:lpstr>Tahoma</vt:lpstr>
      <vt:lpstr>Times New Roman</vt:lpstr>
      <vt:lpstr>Wingdings</vt:lpstr>
      <vt:lpstr>Thème Office</vt:lpstr>
      <vt:lpstr>Bitmap Image</vt:lpstr>
      <vt:lpstr>Équation</vt:lpstr>
      <vt:lpstr>Application des HMMs à la reconnaissance vocale</vt:lpstr>
      <vt:lpstr>Trois domaines d’application majeurs</vt:lpstr>
      <vt:lpstr>Le problème de la reconnaissance vocale</vt:lpstr>
      <vt:lpstr>Le principe de reconnaissance</vt:lpstr>
      <vt:lpstr>Segmentation du signal d’entrée</vt:lpstr>
      <vt:lpstr>Présentation PowerPoint</vt:lpstr>
      <vt:lpstr>Présentation PowerPoint</vt:lpstr>
      <vt:lpstr>Présentation PowerPoint</vt:lpstr>
      <vt:lpstr>En somme..</vt:lpstr>
      <vt:lpstr>Présentation PowerPoint</vt:lpstr>
      <vt:lpstr>Architecture de reconnaissance vocale</vt:lpstr>
      <vt:lpstr>HMM donne le modèle acoustique</vt:lpstr>
      <vt:lpstr>Modèle acoustique plus réaliste</vt:lpstr>
      <vt:lpstr>Le modèle linguistique (P(W))</vt:lpstr>
      <vt:lpstr>Présentation PowerPoint</vt:lpstr>
      <vt:lpstr>Présentation PowerPoint</vt:lpstr>
      <vt:lpstr>Réseau de reconnaissance final</vt:lpstr>
      <vt:lpstr>Extension à la reconnaissance de la parole</vt:lpstr>
      <vt:lpstr>Reconnaissance du texte écrit</vt:lpstr>
      <vt:lpstr>Conclusions</vt:lpstr>
      <vt:lpstr>Quelques références historiques</vt:lpstr>
      <vt:lpstr>Outils et tutoriels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Boukadoum, A. Mounir</dc:creator>
  <cp:lastModifiedBy>Boukadoum, A. Mounir</cp:lastModifiedBy>
  <cp:revision>1</cp:revision>
  <dcterms:created xsi:type="dcterms:W3CDTF">2025-11-12T16:32:06Z</dcterms:created>
  <dcterms:modified xsi:type="dcterms:W3CDTF">2025-11-12T16:59:38Z</dcterms:modified>
</cp:coreProperties>
</file>