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61" r:id="rId3"/>
    <p:sldId id="262" r:id="rId4"/>
    <p:sldId id="266" r:id="rId5"/>
    <p:sldId id="291" r:id="rId6"/>
    <p:sldId id="287" r:id="rId7"/>
    <p:sldId id="258" r:id="rId8"/>
    <p:sldId id="259" r:id="rId9"/>
    <p:sldId id="288" r:id="rId10"/>
    <p:sldId id="283" r:id="rId11"/>
    <p:sldId id="289" r:id="rId12"/>
    <p:sldId id="269" r:id="rId13"/>
    <p:sldId id="272" r:id="rId14"/>
    <p:sldId id="274" r:id="rId15"/>
    <p:sldId id="273" r:id="rId16"/>
    <p:sldId id="279" r:id="rId17"/>
    <p:sldId id="281" r:id="rId18"/>
    <p:sldId id="268" r:id="rId19"/>
    <p:sldId id="292" r:id="rId20"/>
    <p:sldId id="294" r:id="rId21"/>
    <p:sldId id="296" r:id="rId22"/>
    <p:sldId id="297" r:id="rId23"/>
    <p:sldId id="257"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F6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952" autoAdjust="0"/>
  </p:normalViewPr>
  <p:slideViewPr>
    <p:cSldViewPr>
      <p:cViewPr varScale="1">
        <p:scale>
          <a:sx n="94" d="100"/>
          <a:sy n="94" d="100"/>
        </p:scale>
        <p:origin x="65" y="435"/>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 Id="rId4" Type="http://schemas.openxmlformats.org/officeDocument/2006/relationships/image" Target="../media/image2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 Id="rId5" Type="http://schemas.openxmlformats.org/officeDocument/2006/relationships/image" Target="../media/image36.wmf"/><Relationship Id="rId4" Type="http://schemas.openxmlformats.org/officeDocument/2006/relationships/image" Target="../media/image3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D57141-D836-4EC0-B914-E9400F3BD50A}" type="datetimeFigureOut">
              <a:rPr lang="en-US" smtClean="0"/>
              <a:pPr/>
              <a:t>9/25/2019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488AE4-339E-41D2-8D8B-964E97D20C27}" type="slidenum">
              <a:rPr lang="en-US" smtClean="0"/>
              <a:pPr/>
              <a:t>‹N°›</a:t>
            </a:fld>
            <a:endParaRPr lang="en-US"/>
          </a:p>
        </p:txBody>
      </p:sp>
    </p:spTree>
    <p:extLst>
      <p:ext uri="{BB962C8B-B14F-4D97-AF65-F5344CB8AC3E}">
        <p14:creationId xmlns:p14="http://schemas.microsoft.com/office/powerpoint/2010/main" val="3563257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BB488AE4-339E-41D2-8D8B-964E97D20C27}" type="slidenum">
              <a:rPr lang="en-US" smtClean="0"/>
              <a:pPr/>
              <a:t>4</a:t>
            </a:fld>
            <a:endParaRPr lang="en-US"/>
          </a:p>
        </p:txBody>
      </p:sp>
    </p:spTree>
    <p:extLst>
      <p:ext uri="{BB962C8B-B14F-4D97-AF65-F5344CB8AC3E}">
        <p14:creationId xmlns:p14="http://schemas.microsoft.com/office/powerpoint/2010/main" val="23905566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A2769518-7A59-4B65-8E93-D47ECB71025A}" type="slidenum">
              <a:rPr lang="en-US"/>
              <a:pPr/>
              <a:t>20</a:t>
            </a:fld>
            <a:endParaRPr lang="en-US"/>
          </a:p>
        </p:txBody>
      </p:sp>
      <p:sp>
        <p:nvSpPr>
          <p:cNvPr id="63491" name="Rectangle 2"/>
          <p:cNvSpPr>
            <a:spLocks noGrp="1" noRot="1" noChangeAspect="1" noChangeArrowheads="1" noTextEdit="1"/>
          </p:cNvSpPr>
          <p:nvPr>
            <p:ph type="sldImg"/>
          </p:nvPr>
        </p:nvSpPr>
        <p:spPr>
          <a:solidFill>
            <a:srgbClr val="FFFFFF"/>
          </a:solidFill>
          <a:ln/>
        </p:spPr>
      </p:sp>
      <p:sp>
        <p:nvSpPr>
          <p:cNvPr id="6349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smtClean="0">
              <a:latin typeface="Arial" pitchFamily="34" charset="0"/>
              <a:ea typeface="ＭＳ Ｐゴシック" pitchFamily="-110" charset="-128"/>
            </a:endParaRPr>
          </a:p>
        </p:txBody>
      </p:sp>
    </p:spTree>
    <p:extLst>
      <p:ext uri="{BB962C8B-B14F-4D97-AF65-F5344CB8AC3E}">
        <p14:creationId xmlns:p14="http://schemas.microsoft.com/office/powerpoint/2010/main" val="38226568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8365834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BB488AE4-339E-41D2-8D8B-964E97D20C27}" type="slidenum">
              <a:rPr lang="en-US" smtClean="0"/>
              <a:pPr/>
              <a:t>22</a:t>
            </a:fld>
            <a:endParaRPr lang="en-US"/>
          </a:p>
        </p:txBody>
      </p:sp>
    </p:spTree>
    <p:extLst>
      <p:ext uri="{BB962C8B-B14F-4D97-AF65-F5344CB8AC3E}">
        <p14:creationId xmlns:p14="http://schemas.microsoft.com/office/powerpoint/2010/main" val="42507824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Ex.: (</a:t>
            </a:r>
            <a:r>
              <a:rPr lang="fr-CA" b="1" dirty="0" smtClean="0"/>
              <a:t>x</a:t>
            </a:r>
            <a:r>
              <a:rPr lang="fr-CA" dirty="0" smtClean="0"/>
              <a:t>1,y1)=([1, 0, 0],1), (</a:t>
            </a:r>
            <a:r>
              <a:rPr lang="fr-CA" b="1" dirty="0" smtClean="0"/>
              <a:t>x</a:t>
            </a:r>
            <a:r>
              <a:rPr lang="fr-CA" dirty="0" smtClean="0"/>
              <a:t>2,y2)=([0, 1,</a:t>
            </a:r>
            <a:r>
              <a:rPr lang="fr-CA" baseline="0" dirty="0" smtClean="0"/>
              <a:t> 0],2), (</a:t>
            </a:r>
            <a:r>
              <a:rPr lang="fr-CA" b="1" baseline="0" dirty="0" smtClean="0"/>
              <a:t>x</a:t>
            </a:r>
            <a:r>
              <a:rPr lang="fr-CA" baseline="0" dirty="0" smtClean="0"/>
              <a:t>3,y3)=([0, 0, 1],3)   </a:t>
            </a:r>
          </a:p>
          <a:p>
            <a:r>
              <a:rPr lang="fr-CA" baseline="0" dirty="0" smtClean="0"/>
              <a:t>  A=[1 0 0] + 2[0 1 0] + 3[0 0 1] = [1 2 3]</a:t>
            </a:r>
          </a:p>
          <a:p>
            <a:r>
              <a:rPr lang="fr-CA" baseline="0" dirty="0" smtClean="0"/>
              <a:t>  </a:t>
            </a:r>
            <a:r>
              <a:rPr lang="fr-CA" baseline="0" dirty="0" err="1" smtClean="0"/>
              <a:t>A</a:t>
            </a:r>
            <a:r>
              <a:rPr lang="fr-CA" b="1" i="1" baseline="0" dirty="0" err="1" smtClean="0"/>
              <a:t>x</a:t>
            </a:r>
            <a:r>
              <a:rPr lang="fr-CA" baseline="0" dirty="0" smtClean="0"/>
              <a:t>=[1 2 3][</a:t>
            </a:r>
            <a:r>
              <a:rPr lang="fr-CA" i="1" baseline="0" dirty="0" smtClean="0">
                <a:latin typeface="Times New Roman" panose="02020603050405020304" pitchFamily="18" charset="0"/>
                <a:cs typeface="Times New Roman" panose="02020603050405020304" pitchFamily="18" charset="0"/>
              </a:rPr>
              <a:t>x</a:t>
            </a:r>
            <a:r>
              <a:rPr lang="fr-CA" baseline="0" dirty="0" smtClean="0"/>
              <a:t>1, </a:t>
            </a:r>
            <a:r>
              <a:rPr lang="fr-CA" i="1" baseline="0" dirty="0" smtClean="0">
                <a:latin typeface="Times New Roman" panose="02020603050405020304" pitchFamily="18" charset="0"/>
                <a:cs typeface="Times New Roman" panose="02020603050405020304" pitchFamily="18" charset="0"/>
              </a:rPr>
              <a:t>x</a:t>
            </a:r>
            <a:r>
              <a:rPr lang="fr-CA" baseline="0" dirty="0" smtClean="0"/>
              <a:t>2, </a:t>
            </a:r>
            <a:r>
              <a:rPr lang="fr-CA" i="1" baseline="0" dirty="0" smtClean="0"/>
              <a:t>x</a:t>
            </a:r>
            <a:r>
              <a:rPr lang="fr-CA" baseline="0" dirty="0" smtClean="0"/>
              <a:t>3]= </a:t>
            </a:r>
            <a:r>
              <a:rPr lang="fr-CA" i="1" baseline="0" dirty="0" smtClean="0">
                <a:latin typeface="Times New Roman" panose="02020603050405020304" pitchFamily="18" charset="0"/>
                <a:cs typeface="Times New Roman" panose="02020603050405020304" pitchFamily="18" charset="0"/>
              </a:rPr>
              <a:t>x</a:t>
            </a:r>
            <a:r>
              <a:rPr lang="fr-CA" baseline="0" dirty="0" smtClean="0"/>
              <a:t>1+2</a:t>
            </a:r>
            <a:r>
              <a:rPr lang="fr-CA" i="1" baseline="0" dirty="0" smtClean="0">
                <a:latin typeface="Times New Roman" panose="02020603050405020304" pitchFamily="18" charset="0"/>
                <a:cs typeface="Times New Roman" panose="02020603050405020304" pitchFamily="18" charset="0"/>
              </a:rPr>
              <a:t>x</a:t>
            </a:r>
            <a:r>
              <a:rPr lang="fr-CA" baseline="0" dirty="0" smtClean="0"/>
              <a:t>2+3</a:t>
            </a:r>
            <a:r>
              <a:rPr lang="fr-CA" i="1" baseline="0" dirty="0" smtClean="0"/>
              <a:t>x</a:t>
            </a:r>
            <a:r>
              <a:rPr lang="fr-CA" baseline="0" dirty="0" smtClean="0"/>
              <a:t>3, c.-à-d. y1, y2 ou y3 selon x</a:t>
            </a:r>
            <a:endParaRPr lang="fr-CA" dirty="0"/>
          </a:p>
        </p:txBody>
      </p:sp>
      <p:sp>
        <p:nvSpPr>
          <p:cNvPr id="4" name="Espace réservé du numéro de diapositive 3"/>
          <p:cNvSpPr>
            <a:spLocks noGrp="1"/>
          </p:cNvSpPr>
          <p:nvPr>
            <p:ph type="sldNum" sz="quarter" idx="10"/>
          </p:nvPr>
        </p:nvSpPr>
        <p:spPr/>
        <p:txBody>
          <a:bodyPr/>
          <a:lstStyle/>
          <a:p>
            <a:fld id="{BB488AE4-339E-41D2-8D8B-964E97D20C27}" type="slidenum">
              <a:rPr lang="en-US" smtClean="0"/>
              <a:pPr/>
              <a:t>23</a:t>
            </a:fld>
            <a:endParaRPr lang="en-US"/>
          </a:p>
        </p:txBody>
      </p:sp>
    </p:spTree>
    <p:extLst>
      <p:ext uri="{BB962C8B-B14F-4D97-AF65-F5344CB8AC3E}">
        <p14:creationId xmlns:p14="http://schemas.microsoft.com/office/powerpoint/2010/main" val="2973354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5EA8A5-8FE4-47BC-B38A-A9D432ABF736}" type="slidenum">
              <a:rPr lang="en-GB"/>
              <a:pPr/>
              <a:t>5</a:t>
            </a:fld>
            <a:endParaRPr lang="en-GB"/>
          </a:p>
        </p:txBody>
      </p:sp>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1760669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3B2AFB-B2AD-450B-B3CF-26DD4E781F7E}" type="slidenum">
              <a:rPr lang="en-GB"/>
              <a:pPr/>
              <a:t>6</a:t>
            </a:fld>
            <a:endParaRPr lang="en-GB"/>
          </a:p>
        </p:txBody>
      </p:sp>
      <p:sp>
        <p:nvSpPr>
          <p:cNvPr id="219138" name="Rectangle 2"/>
          <p:cNvSpPr>
            <a:spLocks noGrp="1" noRot="1" noChangeAspect="1" noChangeArrowheads="1" noTextEdit="1"/>
          </p:cNvSpPr>
          <p:nvPr>
            <p:ph type="sldImg"/>
          </p:nvPr>
        </p:nvSpPr>
        <p:spPr>
          <a:ln/>
        </p:spPr>
      </p:sp>
      <p:sp>
        <p:nvSpPr>
          <p:cNvPr id="219139"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3437975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BB488AE4-339E-41D2-8D8B-964E97D20C27}" type="slidenum">
              <a:rPr lang="en-US" smtClean="0"/>
              <a:pPr/>
              <a:t>9</a:t>
            </a:fld>
            <a:endParaRPr lang="en-US"/>
          </a:p>
        </p:txBody>
      </p:sp>
    </p:spTree>
    <p:extLst>
      <p:ext uri="{BB962C8B-B14F-4D97-AF65-F5344CB8AC3E}">
        <p14:creationId xmlns:p14="http://schemas.microsoft.com/office/powerpoint/2010/main" val="1612036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36D15E-BCBA-40DA-8F98-BD276DFF3D08}" type="slidenum">
              <a:rPr lang="en-GB"/>
              <a:pPr/>
              <a:t>11</a:t>
            </a:fld>
            <a:endParaRPr lang="en-GB"/>
          </a:p>
        </p:txBody>
      </p:sp>
      <p:sp>
        <p:nvSpPr>
          <p:cNvPr id="201730" name="Rectangle 2"/>
          <p:cNvSpPr>
            <a:spLocks noGrp="1" noRot="1" noChangeAspect="1" noChangeArrowheads="1" noTextEdit="1"/>
          </p:cNvSpPr>
          <p:nvPr>
            <p:ph type="sldImg"/>
          </p:nvPr>
        </p:nvSpPr>
        <p:spPr>
          <a:ln/>
        </p:spPr>
      </p:sp>
      <p:sp>
        <p:nvSpPr>
          <p:cNvPr id="201731"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2706831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BB488AE4-339E-41D2-8D8B-964E97D20C27}" type="slidenum">
              <a:rPr lang="en-US" smtClean="0"/>
              <a:pPr/>
              <a:t>13</a:t>
            </a:fld>
            <a:endParaRPr lang="en-US"/>
          </a:p>
        </p:txBody>
      </p:sp>
    </p:spTree>
    <p:extLst>
      <p:ext uri="{BB962C8B-B14F-4D97-AF65-F5344CB8AC3E}">
        <p14:creationId xmlns:p14="http://schemas.microsoft.com/office/powerpoint/2010/main" val="2144816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BF9B6921-3E72-43DE-BDFC-1664A3EA9F29}" type="datetime1">
              <a:rPr lang="zh-CN" altLang="en-US"/>
              <a:pPr/>
              <a:t>2019/9/25</a:t>
            </a:fld>
            <a:endParaRPr lang="en-US" altLang="zh-CN"/>
          </a:p>
        </p:txBody>
      </p:sp>
      <p:sp>
        <p:nvSpPr>
          <p:cNvPr id="7" name="Rectangle 7"/>
          <p:cNvSpPr>
            <a:spLocks noGrp="1" noChangeArrowheads="1"/>
          </p:cNvSpPr>
          <p:nvPr>
            <p:ph type="sldNum" sz="quarter" idx="5"/>
          </p:nvPr>
        </p:nvSpPr>
        <p:spPr>
          <a:ln/>
        </p:spPr>
        <p:txBody>
          <a:bodyPr/>
          <a:lstStyle/>
          <a:p>
            <a:fld id="{F428AFA1-3D69-4C8E-A40A-0C09644C0B3E}" type="slidenum">
              <a:rPr lang="zh-CN" altLang="en-US"/>
              <a:pPr/>
              <a:t>14</a:t>
            </a:fld>
            <a:endParaRPr lang="en-US" altLang="zh-CN"/>
          </a:p>
        </p:txBody>
      </p:sp>
      <p:sp>
        <p:nvSpPr>
          <p:cNvPr id="123906" name="Rectangle 2"/>
          <p:cNvSpPr>
            <a:spLocks noGrp="1" noRot="1" noChangeAspect="1" noChangeArrowheads="1" noTextEdit="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123907" name="Rectangle 3"/>
          <p:cNvSpPr>
            <a:spLocks noGrp="1" noChangeArrowheads="1"/>
          </p:cNvSpPr>
          <p:nvPr>
            <p:ph type="body" idx="1"/>
          </p:nvPr>
        </p:nvSpPr>
        <p:spPr bwMode="auto">
          <a:xfrm>
            <a:off x="915154" y="4344111"/>
            <a:ext cx="5027693" cy="4113977"/>
          </a:xfrm>
          <a:prstGeom prst="rect">
            <a:avLst/>
          </a:prstGeom>
          <a:solidFill>
            <a:srgbClr val="FFFFFF"/>
          </a:solidFill>
          <a:ln>
            <a:solidFill>
              <a:srgbClr val="000000"/>
            </a:solidFill>
            <a:miter lim="800000"/>
            <a:headEnd/>
            <a:tailEnd/>
          </a:ln>
        </p:spPr>
        <p:txBody>
          <a:bodyPr/>
          <a:lstStyle/>
          <a:p>
            <a:r>
              <a:rPr lang="en-US" altLang="zh-CN" dirty="0"/>
              <a:t>This comes from the Hopfield paper that was given </a:t>
            </a:r>
            <a:r>
              <a:rPr lang="en-US" altLang="zh-CN" dirty="0" smtClean="0"/>
              <a:t>out.  The </a:t>
            </a:r>
            <a:r>
              <a:rPr lang="en-US" altLang="zh-CN" dirty="0"/>
              <a:t>graph is a function of the input current to the neuron firing rate.  The simplest model says that the more current applied, the faster the neuron fires.</a:t>
            </a:r>
          </a:p>
          <a:p>
            <a:r>
              <a:rPr lang="en-US" altLang="zh-CN" dirty="0"/>
              <a:t>When you add in that neurons become saturated and can only fire so fast because of the need to reset the biology, there is a tapering off of at the top of the input current axis.  </a:t>
            </a:r>
          </a:p>
          <a:p>
            <a:r>
              <a:rPr lang="en-US" altLang="zh-CN" dirty="0"/>
              <a:t>When you add in leakage, there is a deadening at the beginning of the curve that requires a certain current threshold before the neuron will start to fire.  But this cutoff is softened when noise is added to the simulation.  </a:t>
            </a:r>
          </a:p>
          <a:p>
            <a:r>
              <a:rPr lang="en-US" altLang="zh-CN" dirty="0"/>
              <a:t>All of these different curves can be found in neural networks which have different purposes and designs.  The point to take away is that different curves work well for different levels of abstraction. </a:t>
            </a:r>
          </a:p>
        </p:txBody>
      </p:sp>
    </p:spTree>
    <p:extLst>
      <p:ext uri="{BB962C8B-B14F-4D97-AF65-F5344CB8AC3E}">
        <p14:creationId xmlns:p14="http://schemas.microsoft.com/office/powerpoint/2010/main" val="34984734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A955E0CC-44E3-45EC-802D-5E9DAC9E446F}" type="datetime1">
              <a:rPr lang="zh-CN" altLang="en-US"/>
              <a:pPr/>
              <a:t>2019/9/25</a:t>
            </a:fld>
            <a:endParaRPr lang="en-US" altLang="zh-CN"/>
          </a:p>
        </p:txBody>
      </p:sp>
      <p:sp>
        <p:nvSpPr>
          <p:cNvPr id="7" name="Rectangle 7"/>
          <p:cNvSpPr>
            <a:spLocks noGrp="1" noChangeArrowheads="1"/>
          </p:cNvSpPr>
          <p:nvPr>
            <p:ph type="sldNum" sz="quarter" idx="5"/>
          </p:nvPr>
        </p:nvSpPr>
        <p:spPr>
          <a:ln/>
        </p:spPr>
        <p:txBody>
          <a:bodyPr/>
          <a:lstStyle/>
          <a:p>
            <a:fld id="{56E8C6E0-62C4-4E37-8A87-5313671CE6DF}" type="slidenum">
              <a:rPr lang="zh-CN" altLang="en-US"/>
              <a:pPr/>
              <a:t>15</a:t>
            </a:fld>
            <a:endParaRPr lang="en-US" altLang="zh-CN"/>
          </a:p>
        </p:txBody>
      </p:sp>
      <p:sp>
        <p:nvSpPr>
          <p:cNvPr id="121858" name="Rectangle 2"/>
          <p:cNvSpPr>
            <a:spLocks noGrp="1" noRot="1" noChangeAspect="1" noChangeArrowheads="1" noTextEdit="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121859" name="Rectangle 3"/>
          <p:cNvSpPr>
            <a:spLocks noGrp="1" noChangeArrowheads="1"/>
          </p:cNvSpPr>
          <p:nvPr>
            <p:ph type="body" idx="1"/>
          </p:nvPr>
        </p:nvSpPr>
        <p:spPr bwMode="auto">
          <a:xfrm>
            <a:off x="915154" y="4344111"/>
            <a:ext cx="5027693" cy="4113977"/>
          </a:xfrm>
          <a:prstGeom prst="rect">
            <a:avLst/>
          </a:prstGeom>
          <a:solidFill>
            <a:srgbClr val="FFFFFF"/>
          </a:solidFill>
          <a:ln>
            <a:solidFill>
              <a:srgbClr val="000000"/>
            </a:solidFill>
            <a:miter lim="800000"/>
            <a:headEnd/>
            <a:tailEnd/>
          </a:ln>
        </p:spPr>
        <p:txBody>
          <a:bodyPr/>
          <a:lstStyle/>
          <a:p>
            <a:r>
              <a:rPr lang="en-US" altLang="zh-CN" dirty="0"/>
              <a:t>Here are some common activation rules that you have probably seen before.  Each is used in different contexts.  Threshold are the oldest, then there was linear.  All of these are still used, and scaled based on individual needs.  </a:t>
            </a:r>
          </a:p>
        </p:txBody>
      </p:sp>
    </p:spTree>
    <p:extLst>
      <p:ext uri="{BB962C8B-B14F-4D97-AF65-F5344CB8AC3E}">
        <p14:creationId xmlns:p14="http://schemas.microsoft.com/office/powerpoint/2010/main" val="36308819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BB488AE4-339E-41D2-8D8B-964E97D20C27}" type="slidenum">
              <a:rPr lang="en-US" smtClean="0"/>
              <a:pPr/>
              <a:t>16</a:t>
            </a:fld>
            <a:endParaRPr lang="en-US"/>
          </a:p>
        </p:txBody>
      </p:sp>
    </p:spTree>
    <p:extLst>
      <p:ext uri="{BB962C8B-B14F-4D97-AF65-F5344CB8AC3E}">
        <p14:creationId xmlns:p14="http://schemas.microsoft.com/office/powerpoint/2010/main" val="3698660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C7467FF-BFE2-4B75-A2FB-4F4ABB1BD004}" type="datetimeFigureOut">
              <a:rPr lang="en-US" smtClean="0"/>
              <a:pPr/>
              <a:t>9/25/2019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C10D3C-2193-4CDA-8F8A-260CDC598F58}"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7467FF-BFE2-4B75-A2FB-4F4ABB1BD004}" type="datetimeFigureOut">
              <a:rPr lang="en-US" smtClean="0"/>
              <a:pPr/>
              <a:t>9/25/2019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C10D3C-2193-4CDA-8F8A-260CDC598F58}"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7467FF-BFE2-4B75-A2FB-4F4ABB1BD004}" type="datetimeFigureOut">
              <a:rPr lang="en-US" smtClean="0"/>
              <a:pPr/>
              <a:t>9/25/2019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C10D3C-2193-4CDA-8F8A-260CDC598F58}" type="slidenum">
              <a:rPr lang="en-US" smtClean="0"/>
              <a:pPr/>
              <a:t>‹N°›</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553200" y="6245225"/>
            <a:ext cx="2133600" cy="476250"/>
          </a:xfrm>
        </p:spPr>
        <p:txBody>
          <a:bodyPr/>
          <a:lstStyle>
            <a:lvl1pPr>
              <a:defRPr/>
            </a:lvl1pPr>
          </a:lstStyle>
          <a:p>
            <a:endParaRPr lang="en-US"/>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endParaRPr lang="en-US"/>
          </a:p>
        </p:txBody>
      </p:sp>
      <p:sp>
        <p:nvSpPr>
          <p:cNvPr id="9" name="Slide Number Placeholder 8"/>
          <p:cNvSpPr>
            <a:spLocks noGrp="1"/>
          </p:cNvSpPr>
          <p:nvPr>
            <p:ph type="sldNum" sz="quarter" idx="12"/>
          </p:nvPr>
        </p:nvSpPr>
        <p:spPr>
          <a:xfrm>
            <a:off x="457200" y="6245225"/>
            <a:ext cx="2133600" cy="476250"/>
          </a:xfrm>
        </p:spPr>
        <p:txBody>
          <a:bodyPr/>
          <a:lstStyle>
            <a:lvl1pPr>
              <a:defRPr/>
            </a:lvl1pPr>
          </a:lstStyle>
          <a:p>
            <a:fld id="{C8E8CD7C-D0FE-4CAB-B7CE-DE391E20A4F0}" type="slidenum">
              <a:rPr lang="he-IL"/>
              <a:pPr/>
              <a:t>‹N°›</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553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457200" y="6245225"/>
            <a:ext cx="2133600" cy="476250"/>
          </a:xfrm>
        </p:spPr>
        <p:txBody>
          <a:bodyPr/>
          <a:lstStyle>
            <a:lvl1pPr>
              <a:defRPr/>
            </a:lvl1pPr>
          </a:lstStyle>
          <a:p>
            <a:fld id="{8FA1E7D2-5FE8-47CE-9131-3FB18A836009}" type="slidenum">
              <a:rPr lang="he-IL"/>
              <a:pPr/>
              <a:t>‹N°›</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4213" y="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755650" y="1773238"/>
            <a:ext cx="3810000" cy="4114800"/>
          </a:xfrm>
        </p:spPr>
        <p:txBody>
          <a:bodyPr/>
          <a:lstStyle/>
          <a:p>
            <a:endParaRPr lang="en-US"/>
          </a:p>
        </p:txBody>
      </p:sp>
      <p:sp>
        <p:nvSpPr>
          <p:cNvPr id="4" name="Text Placeholder 3"/>
          <p:cNvSpPr>
            <a:spLocks noGrp="1"/>
          </p:cNvSpPr>
          <p:nvPr>
            <p:ph type="body" sz="half" idx="2"/>
          </p:nvPr>
        </p:nvSpPr>
        <p:spPr>
          <a:xfrm>
            <a:off x="4718050" y="1773238"/>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fld id="{CDEF3990-8BBF-4AB5-98CF-2E1701F6668B}" type="datetime1">
              <a:rPr lang="zh-CN" altLang="en-US"/>
              <a:pPr/>
              <a:t>2019/9/25</a:t>
            </a:fld>
            <a:endParaRPr lang="en-US" altLang="zh-CN"/>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r>
              <a:rPr lang="zh-CN" altLang="en-US"/>
              <a:t>Chap7 NN/Zhongzhi Shi</a:t>
            </a:r>
            <a:endParaRPr lang="en-US" altLang="zh-CN"/>
          </a:p>
        </p:txBody>
      </p:sp>
      <p:sp>
        <p:nvSpPr>
          <p:cNvPr id="7" name="Slide Number Placeholder 6"/>
          <p:cNvSpPr>
            <a:spLocks noGrp="1"/>
          </p:cNvSpPr>
          <p:nvPr>
            <p:ph type="sldNum" sz="quarter" idx="12"/>
          </p:nvPr>
        </p:nvSpPr>
        <p:spPr>
          <a:xfrm>
            <a:off x="6629400" y="6248400"/>
            <a:ext cx="1905000" cy="457200"/>
          </a:xfrm>
        </p:spPr>
        <p:txBody>
          <a:bodyPr/>
          <a:lstStyle>
            <a:lvl1pPr>
              <a:defRPr/>
            </a:lvl1pPr>
          </a:lstStyle>
          <a:p>
            <a:fld id="{4699D6D8-1832-45AA-88D8-DA7943530442}" type="slidenum">
              <a:rPr lang="zh-CN" altLang="en-US"/>
              <a:pPr/>
              <a:t>‹N°›</a:t>
            </a:fld>
            <a:endParaRPr lang="en-US" altLang="zh-C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chartAndTx">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4213" y="0"/>
            <a:ext cx="7772400" cy="1143000"/>
          </a:xfrm>
        </p:spPr>
        <p:txBody>
          <a:bodyPr/>
          <a:lstStyle/>
          <a:p>
            <a:r>
              <a:rPr lang="en-US" smtClean="0"/>
              <a:t>Click to edit Master title style</a:t>
            </a:r>
            <a:endParaRPr lang="en-US"/>
          </a:p>
        </p:txBody>
      </p:sp>
      <p:sp>
        <p:nvSpPr>
          <p:cNvPr id="3" name="Chart Placeholder 2"/>
          <p:cNvSpPr>
            <a:spLocks noGrp="1"/>
          </p:cNvSpPr>
          <p:nvPr>
            <p:ph type="chart" sz="half" idx="1"/>
          </p:nvPr>
        </p:nvSpPr>
        <p:spPr>
          <a:xfrm>
            <a:off x="755650" y="1773238"/>
            <a:ext cx="3810000" cy="4114800"/>
          </a:xfrm>
        </p:spPr>
        <p:txBody>
          <a:bodyPr/>
          <a:lstStyle/>
          <a:p>
            <a:endParaRPr lang="en-US"/>
          </a:p>
        </p:txBody>
      </p:sp>
      <p:sp>
        <p:nvSpPr>
          <p:cNvPr id="4" name="Text Placeholder 3"/>
          <p:cNvSpPr>
            <a:spLocks noGrp="1"/>
          </p:cNvSpPr>
          <p:nvPr>
            <p:ph type="body" sz="half" idx="2"/>
          </p:nvPr>
        </p:nvSpPr>
        <p:spPr>
          <a:xfrm>
            <a:off x="4718050" y="1773238"/>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fld id="{F6497F23-179A-4FD5-BC8E-BB6E9016984A}" type="datetime1">
              <a:rPr lang="zh-CN" altLang="en-US"/>
              <a:pPr/>
              <a:t>2019/9/25</a:t>
            </a:fld>
            <a:endParaRPr lang="en-US" altLang="zh-CN"/>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r>
              <a:rPr lang="zh-CN" altLang="en-US"/>
              <a:t>Chap7 NN/Zhongzhi Shi</a:t>
            </a:r>
            <a:endParaRPr lang="en-US" altLang="zh-CN"/>
          </a:p>
        </p:txBody>
      </p:sp>
      <p:sp>
        <p:nvSpPr>
          <p:cNvPr id="7" name="Slide Number Placeholder 6"/>
          <p:cNvSpPr>
            <a:spLocks noGrp="1"/>
          </p:cNvSpPr>
          <p:nvPr>
            <p:ph type="sldNum" sz="quarter" idx="12"/>
          </p:nvPr>
        </p:nvSpPr>
        <p:spPr>
          <a:xfrm>
            <a:off x="6629400" y="6248400"/>
            <a:ext cx="1905000" cy="457200"/>
          </a:xfrm>
        </p:spPr>
        <p:txBody>
          <a:bodyPr/>
          <a:lstStyle>
            <a:lvl1pPr>
              <a:defRPr/>
            </a:lvl1pPr>
          </a:lstStyle>
          <a:p>
            <a:fld id="{57C29508-F275-4D0E-918D-F25E2F237EA9}" type="slidenum">
              <a:rPr lang="zh-CN" altLang="en-US"/>
              <a:pPr/>
              <a:t>‹N°›</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7467FF-BFE2-4B75-A2FB-4F4ABB1BD004}" type="datetimeFigureOut">
              <a:rPr lang="en-US" smtClean="0"/>
              <a:pPr/>
              <a:t>9/25/2019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C10D3C-2193-4CDA-8F8A-260CDC598F58}"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7467FF-BFE2-4B75-A2FB-4F4ABB1BD004}" type="datetimeFigureOut">
              <a:rPr lang="en-US" smtClean="0"/>
              <a:pPr/>
              <a:t>9/25/2019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C10D3C-2193-4CDA-8F8A-260CDC598F58}"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C7467FF-BFE2-4B75-A2FB-4F4ABB1BD004}" type="datetimeFigureOut">
              <a:rPr lang="en-US" smtClean="0"/>
              <a:pPr/>
              <a:t>9/25/2019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C10D3C-2193-4CDA-8F8A-260CDC598F58}"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C7467FF-BFE2-4B75-A2FB-4F4ABB1BD004}" type="datetimeFigureOut">
              <a:rPr lang="en-US" smtClean="0"/>
              <a:pPr/>
              <a:t>9/25/2019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C10D3C-2193-4CDA-8F8A-260CDC598F58}"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C7467FF-BFE2-4B75-A2FB-4F4ABB1BD004}" type="datetimeFigureOut">
              <a:rPr lang="en-US" smtClean="0"/>
              <a:pPr/>
              <a:t>9/25/2019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C10D3C-2193-4CDA-8F8A-260CDC598F58}"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7467FF-BFE2-4B75-A2FB-4F4ABB1BD004}" type="datetimeFigureOut">
              <a:rPr lang="en-US" smtClean="0"/>
              <a:pPr/>
              <a:t>9/25/2019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C10D3C-2193-4CDA-8F8A-260CDC598F58}"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7467FF-BFE2-4B75-A2FB-4F4ABB1BD004}" type="datetimeFigureOut">
              <a:rPr lang="en-US" smtClean="0"/>
              <a:pPr/>
              <a:t>9/25/2019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C10D3C-2193-4CDA-8F8A-260CDC598F58}"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7467FF-BFE2-4B75-A2FB-4F4ABB1BD004}" type="datetimeFigureOut">
              <a:rPr lang="en-US" smtClean="0"/>
              <a:pPr/>
              <a:t>9/25/2019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C10D3C-2193-4CDA-8F8A-260CDC598F58}"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7467FF-BFE2-4B75-A2FB-4F4ABB1BD004}" type="datetimeFigureOut">
              <a:rPr lang="en-US" smtClean="0"/>
              <a:pPr/>
              <a:t>9/25/2019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C10D3C-2193-4CDA-8F8A-260CDC598F58}"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6.xml"/><Relationship Id="rId7" Type="http://schemas.openxmlformats.org/officeDocument/2006/relationships/image" Target="../media/image21.wmf"/><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image" Target="../media/image23.wmf"/><Relationship Id="rId5" Type="http://schemas.openxmlformats.org/officeDocument/2006/relationships/image" Target="../media/image20.wmf"/><Relationship Id="rId10" Type="http://schemas.openxmlformats.org/officeDocument/2006/relationships/oleObject" Target="../embeddings/oleObject5.bin"/><Relationship Id="rId4" Type="http://schemas.openxmlformats.org/officeDocument/2006/relationships/oleObject" Target="../embeddings/oleObject2.bin"/><Relationship Id="rId9" Type="http://schemas.openxmlformats.org/officeDocument/2006/relationships/image" Target="../media/image22.wmf"/></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6.wmf"/><Relationship Id="rId5" Type="http://schemas.openxmlformats.org/officeDocument/2006/relationships/oleObject" Target="../embeddings/oleObject6.bin"/><Relationship Id="rId4" Type="http://schemas.openxmlformats.org/officeDocument/2006/relationships/image" Target="../media/image27.wmf"/></Relationships>
</file>

<file path=ppt/slides/_rels/slide1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9.bin"/><Relationship Id="rId13" Type="http://schemas.openxmlformats.org/officeDocument/2006/relationships/image" Target="../media/image36.wmf"/><Relationship Id="rId3" Type="http://schemas.openxmlformats.org/officeDocument/2006/relationships/notesSlide" Target="../notesSlides/notesSlide13.xml"/><Relationship Id="rId7" Type="http://schemas.openxmlformats.org/officeDocument/2006/relationships/image" Target="../media/image33.wmf"/><Relationship Id="rId12"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8.bin"/><Relationship Id="rId11" Type="http://schemas.openxmlformats.org/officeDocument/2006/relationships/image" Target="../media/image35.wmf"/><Relationship Id="rId5" Type="http://schemas.openxmlformats.org/officeDocument/2006/relationships/image" Target="../media/image32.wmf"/><Relationship Id="rId10" Type="http://schemas.openxmlformats.org/officeDocument/2006/relationships/oleObject" Target="../embeddings/oleObject10.bin"/><Relationship Id="rId4" Type="http://schemas.openxmlformats.org/officeDocument/2006/relationships/oleObject" Target="../embeddings/oleObject7.bin"/><Relationship Id="rId9" Type="http://schemas.openxmlformats.org/officeDocument/2006/relationships/image" Target="../media/image34.wmf"/></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13.png"/><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12.gif"/><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Introduction</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Picture 5" descr="synapse"/>
          <p:cNvPicPr>
            <a:picLocks noChangeAspect="1" noChangeArrowheads="1"/>
          </p:cNvPicPr>
          <p:nvPr/>
        </p:nvPicPr>
        <p:blipFill>
          <a:blip r:embed="rId2" cstate="print"/>
          <a:srcRect/>
          <a:stretch>
            <a:fillRect/>
          </a:stretch>
        </p:blipFill>
        <p:spPr bwMode="auto">
          <a:xfrm>
            <a:off x="692156" y="1700808"/>
            <a:ext cx="3730015" cy="2664296"/>
          </a:xfrm>
          <a:prstGeom prst="rect">
            <a:avLst/>
          </a:prstGeom>
          <a:noFill/>
        </p:spPr>
      </p:pic>
      <p:sp>
        <p:nvSpPr>
          <p:cNvPr id="3" name="Text Box 28"/>
          <p:cNvSpPr txBox="1">
            <a:spLocks noChangeArrowheads="1"/>
          </p:cNvSpPr>
          <p:nvPr/>
        </p:nvSpPr>
        <p:spPr bwMode="auto">
          <a:xfrm>
            <a:off x="692156" y="404664"/>
            <a:ext cx="8100392" cy="646331"/>
          </a:xfrm>
          <a:prstGeom prst="rect">
            <a:avLst/>
          </a:prstGeom>
          <a:noFill/>
          <a:ln w="9525">
            <a:noFill/>
            <a:miter lim="800000"/>
            <a:headEnd/>
            <a:tailEnd/>
          </a:ln>
          <a:effectLst/>
        </p:spPr>
        <p:txBody>
          <a:bodyPr wrap="square">
            <a:spAutoFit/>
          </a:bodyPr>
          <a:lstStyle/>
          <a:p>
            <a:pPr>
              <a:spcBef>
                <a:spcPct val="0"/>
              </a:spcBef>
              <a:buClr>
                <a:schemeClr val="accent2"/>
              </a:buClr>
            </a:pPr>
            <a:r>
              <a:rPr lang="en-GB" sz="3600" dirty="0">
                <a:solidFill>
                  <a:srgbClr val="00B050"/>
                </a:solidFill>
                <a:latin typeface="+mj-lt"/>
                <a:ea typeface="+mj-ea"/>
                <a:cs typeface="+mj-cs"/>
              </a:rPr>
              <a:t>Synapse </a:t>
            </a:r>
            <a:r>
              <a:rPr lang="en-GB" sz="3600" dirty="0" err="1">
                <a:solidFill>
                  <a:srgbClr val="00B050"/>
                </a:solidFill>
                <a:latin typeface="+mj-lt"/>
                <a:ea typeface="+mj-ea"/>
                <a:cs typeface="+mj-cs"/>
              </a:rPr>
              <a:t>dendritique</a:t>
            </a:r>
            <a:endParaRPr lang="en-GB" sz="3600" dirty="0">
              <a:solidFill>
                <a:srgbClr val="00B050"/>
              </a:solidFill>
              <a:latin typeface="+mj-lt"/>
              <a:ea typeface="+mj-ea"/>
              <a:cs typeface="+mj-cs"/>
            </a:endParaRPr>
          </a:p>
        </p:txBody>
      </p:sp>
      <p:sp>
        <p:nvSpPr>
          <p:cNvPr id="4" name="Rectangle 3"/>
          <p:cNvSpPr txBox="1">
            <a:spLocks noChangeArrowheads="1"/>
          </p:cNvSpPr>
          <p:nvPr/>
        </p:nvSpPr>
        <p:spPr>
          <a:xfrm>
            <a:off x="4427984" y="1412776"/>
            <a:ext cx="4608512" cy="4525963"/>
          </a:xfrm>
          <a:prstGeom prst="rect">
            <a:avLst/>
          </a:prstGeom>
        </p:spPr>
        <p:txBody>
          <a:bodyPr>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20000"/>
              </a:lnSpc>
            </a:pPr>
            <a:r>
              <a:rPr lang="en-CA" dirty="0" err="1" smtClean="0"/>
              <a:t>Certains</a:t>
            </a:r>
            <a:r>
              <a:rPr lang="en-CA" dirty="0" smtClean="0"/>
              <a:t> </a:t>
            </a:r>
            <a:r>
              <a:rPr lang="en-CA" dirty="0" err="1" smtClean="0"/>
              <a:t>neurotranmetteurs</a:t>
            </a:r>
            <a:r>
              <a:rPr lang="en-CA" dirty="0" smtClean="0"/>
              <a:t> </a:t>
            </a:r>
            <a:r>
              <a:rPr lang="en-CA" dirty="0" err="1" smtClean="0"/>
              <a:t>sont</a:t>
            </a:r>
            <a:r>
              <a:rPr lang="en-CA" dirty="0" smtClean="0"/>
              <a:t> </a:t>
            </a:r>
            <a:r>
              <a:rPr lang="en-CA" dirty="0" err="1" smtClean="0"/>
              <a:t>excitateurs</a:t>
            </a:r>
            <a:r>
              <a:rPr lang="en-CA" dirty="0" smtClean="0"/>
              <a:t>, </a:t>
            </a:r>
            <a:r>
              <a:rPr lang="en-CA" dirty="0" err="1" smtClean="0"/>
              <a:t>d’autres</a:t>
            </a:r>
            <a:r>
              <a:rPr lang="en-CA" dirty="0" smtClean="0"/>
              <a:t> </a:t>
            </a:r>
            <a:r>
              <a:rPr lang="en-CA" dirty="0" err="1" smtClean="0"/>
              <a:t>inhibiteurs</a:t>
            </a:r>
            <a:r>
              <a:rPr lang="en-CA" dirty="0" smtClean="0"/>
              <a:t> et </a:t>
            </a:r>
            <a:r>
              <a:rPr lang="en-CA" dirty="0" err="1" smtClean="0"/>
              <a:t>d’autres</a:t>
            </a:r>
            <a:r>
              <a:rPr lang="en-CA" dirty="0" smtClean="0"/>
              <a:t> </a:t>
            </a:r>
            <a:r>
              <a:rPr lang="en-CA" dirty="0" err="1" smtClean="0"/>
              <a:t>modulateurs</a:t>
            </a:r>
            <a:r>
              <a:rPr lang="en-US" dirty="0" smtClean="0"/>
              <a:t>	</a:t>
            </a:r>
          </a:p>
          <a:p>
            <a:pPr>
              <a:lnSpc>
                <a:spcPct val="120000"/>
              </a:lnSpc>
            </a:pPr>
            <a:r>
              <a:rPr lang="en-US" dirty="0" err="1" smtClean="0"/>
              <a:t>Plusieurs</a:t>
            </a:r>
            <a:r>
              <a:rPr lang="en-US" dirty="0" smtClean="0"/>
              <a:t> types</a:t>
            </a:r>
          </a:p>
          <a:p>
            <a:pPr lvl="1">
              <a:lnSpc>
                <a:spcPct val="120000"/>
              </a:lnSpc>
            </a:pPr>
            <a:r>
              <a:rPr lang="en-US" dirty="0" smtClean="0"/>
              <a:t> Amino </a:t>
            </a:r>
            <a:r>
              <a:rPr lang="en-US" dirty="0" err="1" smtClean="0"/>
              <a:t>Acides</a:t>
            </a:r>
            <a:r>
              <a:rPr lang="en-US" dirty="0" smtClean="0"/>
              <a:t> : Glutamate, GABA</a:t>
            </a:r>
          </a:p>
          <a:p>
            <a:pPr lvl="1">
              <a:lnSpc>
                <a:spcPct val="120000"/>
              </a:lnSpc>
            </a:pPr>
            <a:r>
              <a:rPr lang="en-US" dirty="0" smtClean="0"/>
              <a:t>Amines </a:t>
            </a:r>
            <a:r>
              <a:rPr lang="en-US" dirty="0" err="1" smtClean="0"/>
              <a:t>biogéniques</a:t>
            </a:r>
            <a:r>
              <a:rPr lang="en-US" dirty="0" smtClean="0"/>
              <a:t> : Dopamine, Histamine</a:t>
            </a:r>
          </a:p>
          <a:p>
            <a:pPr lvl="1">
              <a:lnSpc>
                <a:spcPct val="120000"/>
              </a:lnSpc>
            </a:pPr>
            <a:r>
              <a:rPr lang="en-US" dirty="0" smtClean="0"/>
              <a:t>Neuropeptides … LHRH, </a:t>
            </a:r>
            <a:r>
              <a:rPr lang="en-US" dirty="0" err="1" smtClean="0"/>
              <a:t>Proctolin</a:t>
            </a:r>
            <a:endParaRPr lang="en-US" dirty="0" smtClean="0"/>
          </a:p>
          <a:p>
            <a:pPr lvl="1">
              <a:lnSpc>
                <a:spcPct val="120000"/>
              </a:lnSpc>
            </a:pPr>
            <a:r>
              <a:rPr lang="en-CA" dirty="0" err="1" smtClean="0"/>
              <a:t>Endorphines</a:t>
            </a:r>
            <a:r>
              <a:rPr lang="en-CA" dirty="0" smtClean="0"/>
              <a:t>, acetylcholine, etc.</a:t>
            </a:r>
            <a:endParaRPr lang="en-US" dirty="0" smtClean="0"/>
          </a:p>
          <a:p>
            <a:pPr lvl="1">
              <a:lnSpc>
                <a:spcPct val="120000"/>
              </a:lnSpc>
            </a:pPr>
            <a:endParaRPr lang="en-US" dirty="0" smtClean="0"/>
          </a:p>
          <a:p>
            <a:pPr>
              <a:lnSpc>
                <a:spcPct val="120000"/>
              </a:lnSpc>
            </a:pPr>
            <a:r>
              <a:rPr lang="en-US" dirty="0" smtClean="0"/>
              <a:t>NMDA, GABA</a:t>
            </a:r>
            <a:r>
              <a:rPr lang="en-US" baseline="-25000" dirty="0" smtClean="0"/>
              <a:t>A</a:t>
            </a:r>
            <a:r>
              <a:rPr lang="en-US" dirty="0" smtClean="0"/>
              <a:t> </a:t>
            </a:r>
            <a:r>
              <a:rPr lang="en-US" dirty="0" err="1" smtClean="0"/>
              <a:t>fréquents</a:t>
            </a:r>
            <a:r>
              <a:rPr lang="en-US" dirty="0" smtClean="0"/>
              <a:t> au </a:t>
            </a:r>
            <a:r>
              <a:rPr lang="en-US" dirty="0" err="1" smtClean="0"/>
              <a:t>niveau</a:t>
            </a:r>
            <a:r>
              <a:rPr lang="en-US" dirty="0" smtClean="0"/>
              <a:t> des </a:t>
            </a:r>
            <a:r>
              <a:rPr lang="en-US" dirty="0" err="1" smtClean="0"/>
              <a:t>récepteurs</a:t>
            </a:r>
            <a:endParaRPr lang="en-CA" dirty="0" smtClean="0"/>
          </a:p>
          <a:p>
            <a:pPr>
              <a:lnSpc>
                <a:spcPct val="120000"/>
              </a:lnSpc>
            </a:pPr>
            <a:endParaRPr lang="en-US" dirty="0" smtClean="0"/>
          </a:p>
          <a:p>
            <a:endParaRPr lang="en-US" dirty="0"/>
          </a:p>
        </p:txBody>
      </p:sp>
      <p:pic>
        <p:nvPicPr>
          <p:cNvPr id="5" name="Picture 5" descr="img013"/>
          <p:cNvPicPr>
            <a:picLocks noChangeAspect="1" noChangeArrowheads="1"/>
          </p:cNvPicPr>
          <p:nvPr/>
        </p:nvPicPr>
        <p:blipFill>
          <a:blip r:embed="rId3" cstate="print"/>
          <a:srcRect t="16647"/>
          <a:stretch>
            <a:fillRect/>
          </a:stretch>
        </p:blipFill>
        <p:spPr bwMode="auto">
          <a:xfrm>
            <a:off x="827584" y="4581127"/>
            <a:ext cx="3312368" cy="2070715"/>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9" name="Text Box 3"/>
          <p:cNvSpPr txBox="1">
            <a:spLocks noChangeArrowheads="1"/>
          </p:cNvSpPr>
          <p:nvPr/>
        </p:nvSpPr>
        <p:spPr bwMode="auto">
          <a:xfrm>
            <a:off x="457200" y="914400"/>
            <a:ext cx="8534400" cy="385763"/>
          </a:xfrm>
          <a:prstGeom prst="rect">
            <a:avLst/>
          </a:prstGeom>
          <a:noFill/>
          <a:ln w="9525">
            <a:noFill/>
            <a:miter lim="800000"/>
            <a:headEnd/>
            <a:tailEnd/>
          </a:ln>
          <a:effectLst/>
        </p:spPr>
        <p:txBody>
          <a:bodyPr>
            <a:spAutoFit/>
          </a:bodyPr>
          <a:lstStyle/>
          <a:p>
            <a:pPr>
              <a:lnSpc>
                <a:spcPct val="120000"/>
              </a:lnSpc>
            </a:pPr>
            <a:r>
              <a:rPr lang="de-DE" sz="1600" b="1" u="sng">
                <a:solidFill>
                  <a:schemeClr val="bg1"/>
                </a:solidFill>
                <a:latin typeface="Arial" pitchFamily="34" charset="0"/>
              </a:rPr>
              <a:t>Transmitter	Channel-typ	Ion-current	Action</a:t>
            </a:r>
          </a:p>
        </p:txBody>
      </p:sp>
      <p:sp>
        <p:nvSpPr>
          <p:cNvPr id="11" name="Rectangle 2"/>
          <p:cNvSpPr txBox="1">
            <a:spLocks noChangeArrowheads="1"/>
          </p:cNvSpPr>
          <p:nvPr/>
        </p:nvSpPr>
        <p:spPr>
          <a:xfrm>
            <a:off x="683568" y="205582"/>
            <a:ext cx="8229600" cy="11430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3600" dirty="0" err="1">
                <a:solidFill>
                  <a:srgbClr val="00B050"/>
                </a:solidFill>
                <a:latin typeface="+mj-lt"/>
                <a:ea typeface="+mj-ea"/>
                <a:cs typeface="+mj-cs"/>
              </a:rPr>
              <a:t>Neurotransmetteurs</a:t>
            </a:r>
            <a:endParaRPr lang="en-US" sz="3600" dirty="0">
              <a:solidFill>
                <a:srgbClr val="00B050"/>
              </a:solidFill>
              <a:latin typeface="+mj-lt"/>
              <a:ea typeface="+mj-ea"/>
              <a:cs typeface="+mj-cs"/>
            </a:endParaRPr>
          </a:p>
        </p:txBody>
      </p:sp>
      <p:graphicFrame>
        <p:nvGraphicFramePr>
          <p:cNvPr id="2" name="Tableau 1"/>
          <p:cNvGraphicFramePr>
            <a:graphicFrameLocks noGrp="1"/>
          </p:cNvGraphicFramePr>
          <p:nvPr>
            <p:extLst>
              <p:ext uri="{D42A27DB-BD31-4B8C-83A1-F6EECF244321}">
                <p14:modId xmlns:p14="http://schemas.microsoft.com/office/powerpoint/2010/main" val="3116338093"/>
              </p:ext>
            </p:extLst>
          </p:nvPr>
        </p:nvGraphicFramePr>
        <p:xfrm>
          <a:off x="461702" y="1988840"/>
          <a:ext cx="7992888" cy="3129280"/>
        </p:xfrm>
        <a:graphic>
          <a:graphicData uri="http://schemas.openxmlformats.org/drawingml/2006/table">
            <a:tbl>
              <a:tblPr firstRow="1" bandRow="1">
                <a:tableStyleId>{5C22544A-7EE6-4342-B048-85BDC9FD1C3A}</a:tableStyleId>
              </a:tblPr>
              <a:tblGrid>
                <a:gridCol w="2088232"/>
                <a:gridCol w="2016224"/>
                <a:gridCol w="1656184"/>
                <a:gridCol w="2232248"/>
              </a:tblGrid>
              <a:tr h="370840">
                <a:tc>
                  <a:txBody>
                    <a:bodyPr/>
                    <a:lstStyle/>
                    <a:p>
                      <a:r>
                        <a:rPr lang="fr-CA" dirty="0" smtClean="0"/>
                        <a:t>Neurotransmetteur</a:t>
                      </a:r>
                      <a:endParaRPr lang="fr-CA" dirty="0"/>
                    </a:p>
                  </a:txBody>
                  <a:tcPr/>
                </a:tc>
                <a:tc>
                  <a:txBody>
                    <a:bodyPr/>
                    <a:lstStyle/>
                    <a:p>
                      <a:r>
                        <a:rPr lang="fr-CA" dirty="0" smtClean="0"/>
                        <a:t>Type</a:t>
                      </a:r>
                      <a:r>
                        <a:rPr lang="fr-CA" baseline="0" dirty="0" smtClean="0"/>
                        <a:t> de récepteur</a:t>
                      </a:r>
                      <a:endParaRPr lang="fr-CA" dirty="0"/>
                    </a:p>
                  </a:txBody>
                  <a:tcPr/>
                </a:tc>
                <a:tc>
                  <a:txBody>
                    <a:bodyPr/>
                    <a:lstStyle/>
                    <a:p>
                      <a:r>
                        <a:rPr lang="fr-CA" dirty="0" smtClean="0"/>
                        <a:t>Ions</a:t>
                      </a:r>
                      <a:r>
                        <a:rPr lang="fr-CA" baseline="0" dirty="0" smtClean="0"/>
                        <a:t> impliqués</a:t>
                      </a:r>
                      <a:endParaRPr lang="fr-CA" dirty="0"/>
                    </a:p>
                  </a:txBody>
                  <a:tcPr/>
                </a:tc>
                <a:tc>
                  <a:txBody>
                    <a:bodyPr/>
                    <a:lstStyle/>
                    <a:p>
                      <a:r>
                        <a:rPr lang="fr-CA" dirty="0" smtClean="0"/>
                        <a:t>Effet</a:t>
                      </a:r>
                      <a:endParaRPr lang="fr-CA" dirty="0"/>
                    </a:p>
                  </a:txBody>
                  <a:tcPr/>
                </a:tc>
              </a:tr>
              <a:tr h="370840">
                <a:tc rowSpan="2">
                  <a:txBody>
                    <a:bodyPr/>
                    <a:lstStyle/>
                    <a:p>
                      <a:r>
                        <a:rPr lang="fr-CA" dirty="0" smtClean="0"/>
                        <a:t>Acétylcholine</a:t>
                      </a:r>
                      <a:endParaRPr lang="fr-CA" dirty="0"/>
                    </a:p>
                  </a:txBody>
                  <a:tcPr anchor="ctr"/>
                </a:tc>
                <a:tc>
                  <a:txBody>
                    <a:bodyPr/>
                    <a:lstStyle/>
                    <a:p>
                      <a:r>
                        <a:rPr lang="fr-CA" dirty="0" err="1" smtClean="0"/>
                        <a:t>Nicotin</a:t>
                      </a:r>
                      <a:r>
                        <a:rPr lang="fr-CA" dirty="0" smtClean="0"/>
                        <a:t> </a:t>
                      </a:r>
                      <a:r>
                        <a:rPr lang="fr-CA" dirty="0" err="1" smtClean="0"/>
                        <a:t>receptor</a:t>
                      </a:r>
                      <a:endParaRPr lang="fr-CA" dirty="0"/>
                    </a:p>
                  </a:txBody>
                  <a:tcPr/>
                </a:tc>
                <a:tc>
                  <a:txBody>
                    <a:bodyPr/>
                    <a:lstStyle/>
                    <a:p>
                      <a:r>
                        <a:rPr lang="de-DE" sz="1800" b="0" dirty="0" smtClean="0">
                          <a:solidFill>
                            <a:schemeClr val="accent1">
                              <a:lumMod val="50000"/>
                            </a:schemeClr>
                          </a:solidFill>
                          <a:latin typeface="+mn-lt"/>
                        </a:rPr>
                        <a:t>Na</a:t>
                      </a:r>
                      <a:r>
                        <a:rPr lang="de-DE" sz="1800" b="0" baseline="30000" dirty="0" smtClean="0">
                          <a:solidFill>
                            <a:schemeClr val="accent1">
                              <a:lumMod val="50000"/>
                            </a:schemeClr>
                          </a:solidFill>
                          <a:latin typeface="+mn-lt"/>
                        </a:rPr>
                        <a:t>+</a:t>
                      </a:r>
                      <a:r>
                        <a:rPr lang="de-DE" sz="1800" b="0" dirty="0" smtClean="0">
                          <a:solidFill>
                            <a:schemeClr val="accent1">
                              <a:lumMod val="50000"/>
                            </a:schemeClr>
                          </a:solidFill>
                          <a:latin typeface="+mn-lt"/>
                        </a:rPr>
                        <a:t> et  K</a:t>
                      </a:r>
                      <a:r>
                        <a:rPr lang="de-DE" sz="1800" b="0" baseline="30000" dirty="0" smtClean="0">
                          <a:solidFill>
                            <a:schemeClr val="accent1">
                              <a:lumMod val="50000"/>
                            </a:schemeClr>
                          </a:solidFill>
                          <a:latin typeface="+mn-lt"/>
                        </a:rPr>
                        <a:t>+</a:t>
                      </a:r>
                      <a:endParaRPr lang="fr-CA" b="0" dirty="0">
                        <a:latin typeface="+mn-lt"/>
                      </a:endParaRPr>
                    </a:p>
                  </a:txBody>
                  <a:tcPr/>
                </a:tc>
                <a:tc>
                  <a:txBody>
                    <a:bodyPr/>
                    <a:lstStyle/>
                    <a:p>
                      <a:r>
                        <a:rPr lang="fr-CA" dirty="0" smtClean="0">
                          <a:solidFill>
                            <a:srgbClr val="00B050"/>
                          </a:solidFill>
                        </a:rPr>
                        <a:t>excitateur</a:t>
                      </a:r>
                      <a:endParaRPr lang="fr-CA" dirty="0">
                        <a:solidFill>
                          <a:srgbClr val="00B050"/>
                        </a:solidFill>
                      </a:endParaRPr>
                    </a:p>
                  </a:txBody>
                  <a:tcPr/>
                </a:tc>
              </a:tr>
              <a:tr h="370840">
                <a:tc vMerge="1">
                  <a:txBody>
                    <a:bodyPr/>
                    <a:lstStyle/>
                    <a:p>
                      <a:endParaRPr lang="fr-CA" dirty="0"/>
                    </a:p>
                  </a:txBody>
                  <a:tcPr/>
                </a:tc>
                <a:tc>
                  <a:txBody>
                    <a:bodyPr/>
                    <a:lstStyle/>
                    <a:p>
                      <a:r>
                        <a:rPr lang="fr-CA" dirty="0" err="1" smtClean="0"/>
                        <a:t>Muscarin</a:t>
                      </a:r>
                      <a:r>
                        <a:rPr lang="fr-CA" dirty="0" smtClean="0"/>
                        <a:t> </a:t>
                      </a:r>
                      <a:r>
                        <a:rPr lang="fr-CA" dirty="0" err="1" smtClean="0"/>
                        <a:t>recept</a:t>
                      </a:r>
                      <a:r>
                        <a:rPr lang="fr-CA" dirty="0" smtClean="0"/>
                        <a:t>.</a:t>
                      </a:r>
                      <a:endParaRPr lang="fr-CA" dirty="0"/>
                    </a:p>
                  </a:txBody>
                  <a:tcPr/>
                </a:tc>
                <a:tc>
                  <a:txBody>
                    <a:bodyPr/>
                    <a:lstStyle/>
                    <a:p>
                      <a:r>
                        <a:rPr lang="fr-CA" dirty="0" smtClean="0"/>
                        <a:t>-</a:t>
                      </a:r>
                      <a:endParaRPr lang="fr-CA" dirty="0"/>
                    </a:p>
                  </a:txBody>
                  <a:tcPr/>
                </a:tc>
                <a:tc>
                  <a:txBody>
                    <a:bodyPr/>
                    <a:lstStyle/>
                    <a:p>
                      <a:r>
                        <a:rPr lang="de-DE" sz="1800" b="0" dirty="0" err="1" smtClean="0">
                          <a:solidFill>
                            <a:schemeClr val="tx1"/>
                          </a:solidFill>
                          <a:latin typeface="+mn-lt"/>
                        </a:rPr>
                        <a:t>métabotropique</a:t>
                      </a:r>
                      <a:r>
                        <a:rPr lang="de-DE" sz="1800" b="0" dirty="0" smtClean="0">
                          <a:solidFill>
                            <a:schemeClr val="tx1"/>
                          </a:solidFill>
                          <a:latin typeface="+mn-lt"/>
                        </a:rPr>
                        <a:t>, </a:t>
                      </a:r>
                      <a:r>
                        <a:rPr lang="de-DE" sz="1800" b="0" dirty="0" err="1" smtClean="0">
                          <a:solidFill>
                            <a:schemeClr val="tx1"/>
                          </a:solidFill>
                          <a:latin typeface="+mn-lt"/>
                        </a:rPr>
                        <a:t>libération</a:t>
                      </a:r>
                      <a:r>
                        <a:rPr lang="de-DE" sz="1800" b="0" dirty="0" smtClean="0">
                          <a:solidFill>
                            <a:schemeClr val="tx1"/>
                          </a:solidFill>
                          <a:latin typeface="+mn-lt"/>
                        </a:rPr>
                        <a:t> de Ca</a:t>
                      </a:r>
                      <a:r>
                        <a:rPr lang="de-DE" sz="1800" b="0" baseline="30000" dirty="0" smtClean="0">
                          <a:solidFill>
                            <a:schemeClr val="tx1"/>
                          </a:solidFill>
                          <a:latin typeface="+mn-lt"/>
                        </a:rPr>
                        <a:t>2+</a:t>
                      </a:r>
                      <a:r>
                        <a:rPr lang="de-DE" sz="1800" b="0" dirty="0" smtClean="0">
                          <a:solidFill>
                            <a:schemeClr val="tx1"/>
                          </a:solidFill>
                          <a:latin typeface="+mn-lt"/>
                        </a:rPr>
                        <a:t> </a:t>
                      </a:r>
                      <a:endParaRPr lang="fr-CA" b="0" dirty="0">
                        <a:solidFill>
                          <a:schemeClr val="tx1"/>
                        </a:solidFill>
                        <a:latin typeface="+mn-lt"/>
                      </a:endParaRPr>
                    </a:p>
                  </a:txBody>
                  <a:tcPr/>
                </a:tc>
              </a:tr>
              <a:tr h="370840">
                <a:tc rowSpan="2">
                  <a:txBody>
                    <a:bodyPr/>
                    <a:lstStyle/>
                    <a:p>
                      <a:r>
                        <a:rPr lang="fr-CA" dirty="0" smtClean="0"/>
                        <a:t>Glutamate</a:t>
                      </a:r>
                      <a:endParaRPr lang="fr-CA" dirty="0"/>
                    </a:p>
                  </a:txBody>
                  <a:tcPr anchor="ctr"/>
                </a:tc>
                <a:tc>
                  <a:txBody>
                    <a:bodyPr/>
                    <a:lstStyle/>
                    <a:p>
                      <a:r>
                        <a:rPr lang="fr-CA" dirty="0" smtClean="0"/>
                        <a:t>AMPA/</a:t>
                      </a:r>
                      <a:r>
                        <a:rPr lang="fr-CA" dirty="0" err="1" smtClean="0"/>
                        <a:t>Kainate</a:t>
                      </a:r>
                      <a:endParaRPr lang="fr-CA" dirty="0"/>
                    </a:p>
                  </a:txBody>
                  <a:tcPr/>
                </a:tc>
                <a:tc>
                  <a:txBody>
                    <a:bodyPr/>
                    <a:lstStyle/>
                    <a:p>
                      <a:r>
                        <a:rPr lang="de-DE" sz="1800" b="0" dirty="0" smtClean="0">
                          <a:solidFill>
                            <a:schemeClr val="accent1">
                              <a:lumMod val="50000"/>
                            </a:schemeClr>
                          </a:solidFill>
                          <a:latin typeface="+mn-lt"/>
                        </a:rPr>
                        <a:t>Na</a:t>
                      </a:r>
                      <a:r>
                        <a:rPr lang="de-DE" sz="1800" b="0" baseline="30000" dirty="0" smtClean="0">
                          <a:solidFill>
                            <a:schemeClr val="accent1">
                              <a:lumMod val="50000"/>
                            </a:schemeClr>
                          </a:solidFill>
                          <a:latin typeface="+mn-lt"/>
                        </a:rPr>
                        <a:t>+</a:t>
                      </a:r>
                      <a:r>
                        <a:rPr lang="de-DE" sz="1800" b="0" dirty="0" smtClean="0">
                          <a:solidFill>
                            <a:schemeClr val="accent1">
                              <a:lumMod val="50000"/>
                            </a:schemeClr>
                          </a:solidFill>
                          <a:latin typeface="+mn-lt"/>
                        </a:rPr>
                        <a:t> et  K</a:t>
                      </a:r>
                      <a:r>
                        <a:rPr lang="de-DE" sz="1800" b="0" baseline="30000" dirty="0" smtClean="0">
                          <a:solidFill>
                            <a:schemeClr val="accent1">
                              <a:lumMod val="50000"/>
                            </a:schemeClr>
                          </a:solidFill>
                          <a:latin typeface="+mn-lt"/>
                        </a:rPr>
                        <a:t>+</a:t>
                      </a:r>
                      <a:endParaRPr lang="fr-CA" b="0" dirty="0">
                        <a:latin typeface="+mn-lt"/>
                      </a:endParaRPr>
                    </a:p>
                  </a:txBody>
                  <a:tcPr/>
                </a:tc>
                <a:tc>
                  <a:txBody>
                    <a:bodyPr/>
                    <a:lstStyle/>
                    <a:p>
                      <a:r>
                        <a:rPr lang="fr-CA" dirty="0" smtClean="0">
                          <a:solidFill>
                            <a:srgbClr val="00B050"/>
                          </a:solidFill>
                        </a:rPr>
                        <a:t>excitateur</a:t>
                      </a:r>
                      <a:endParaRPr lang="fr-CA" dirty="0">
                        <a:solidFill>
                          <a:srgbClr val="00B050"/>
                        </a:solidFill>
                      </a:endParaRPr>
                    </a:p>
                  </a:txBody>
                  <a:tcPr/>
                </a:tc>
              </a:tr>
              <a:tr h="370840">
                <a:tc vMerge="1">
                  <a:txBody>
                    <a:bodyPr/>
                    <a:lstStyle/>
                    <a:p>
                      <a:endParaRPr lang="fr-CA" dirty="0"/>
                    </a:p>
                  </a:txBody>
                  <a:tcPr/>
                </a:tc>
                <a:tc>
                  <a:txBody>
                    <a:bodyPr/>
                    <a:lstStyle/>
                    <a:p>
                      <a:r>
                        <a:rPr lang="de-DE" sz="1800" b="0" dirty="0" smtClean="0">
                          <a:solidFill>
                            <a:schemeClr val="tx1"/>
                          </a:solidFill>
                          <a:latin typeface="+mn-lt"/>
                        </a:rPr>
                        <a:t>NMDA</a:t>
                      </a:r>
                      <a:endParaRPr lang="fr-CA" b="0" dirty="0">
                        <a:solidFill>
                          <a:schemeClr val="tx1"/>
                        </a:solidFill>
                        <a:latin typeface="+mn-lt"/>
                      </a:endParaRPr>
                    </a:p>
                  </a:txBody>
                  <a:tcPr/>
                </a:tc>
                <a:tc>
                  <a:txBody>
                    <a:bodyPr/>
                    <a:lstStyle/>
                    <a:p>
                      <a:r>
                        <a:rPr lang="de-DE" sz="1800" b="0" dirty="0" smtClean="0">
                          <a:solidFill>
                            <a:schemeClr val="tx1"/>
                          </a:solidFill>
                          <a:latin typeface="+mn-lt"/>
                        </a:rPr>
                        <a:t>Na</a:t>
                      </a:r>
                      <a:r>
                        <a:rPr lang="de-DE" sz="1800" b="0" baseline="30000" dirty="0" smtClean="0">
                          <a:solidFill>
                            <a:schemeClr val="tx1"/>
                          </a:solidFill>
                          <a:latin typeface="+mn-lt"/>
                        </a:rPr>
                        <a:t>+</a:t>
                      </a:r>
                      <a:r>
                        <a:rPr lang="de-DE" sz="1800" b="0" dirty="0" smtClean="0">
                          <a:solidFill>
                            <a:schemeClr val="tx1"/>
                          </a:solidFill>
                          <a:latin typeface="+mn-lt"/>
                        </a:rPr>
                        <a:t>, K</a:t>
                      </a:r>
                      <a:r>
                        <a:rPr lang="de-DE" sz="1800" b="0" baseline="30000" dirty="0" smtClean="0">
                          <a:solidFill>
                            <a:schemeClr val="tx1"/>
                          </a:solidFill>
                          <a:latin typeface="+mn-lt"/>
                        </a:rPr>
                        <a:t>+</a:t>
                      </a:r>
                      <a:r>
                        <a:rPr lang="de-DE" sz="1800" b="0" dirty="0" smtClean="0">
                          <a:solidFill>
                            <a:schemeClr val="tx1"/>
                          </a:solidFill>
                          <a:latin typeface="+mn-lt"/>
                        </a:rPr>
                        <a:t>, Ca</a:t>
                      </a:r>
                      <a:r>
                        <a:rPr lang="de-DE" sz="1800" b="0" baseline="30000" dirty="0" smtClean="0">
                          <a:solidFill>
                            <a:schemeClr val="tx1"/>
                          </a:solidFill>
                          <a:latin typeface="+mn-lt"/>
                        </a:rPr>
                        <a:t>2+</a:t>
                      </a:r>
                      <a:endParaRPr lang="fr-CA" b="0" dirty="0">
                        <a:solidFill>
                          <a:schemeClr val="tx1"/>
                        </a:solidFill>
                        <a:latin typeface="+mn-lt"/>
                      </a:endParaRPr>
                    </a:p>
                  </a:txBody>
                  <a:tcPr/>
                </a:tc>
                <a:tc>
                  <a:txBody>
                    <a:bodyPr/>
                    <a:lstStyle/>
                    <a:p>
                      <a:r>
                        <a:rPr lang="fr-CA" dirty="0" smtClean="0"/>
                        <a:t>dépend</a:t>
                      </a:r>
                      <a:r>
                        <a:rPr lang="fr-CA" baseline="0" dirty="0" smtClean="0"/>
                        <a:t> de la tension, </a:t>
                      </a:r>
                      <a:r>
                        <a:rPr lang="de-DE" sz="1800" b="0" dirty="0" err="1" smtClean="0">
                          <a:solidFill>
                            <a:schemeClr val="tx1"/>
                          </a:solidFill>
                          <a:latin typeface="+mn-lt"/>
                        </a:rPr>
                        <a:t>bloqué</a:t>
                      </a:r>
                      <a:r>
                        <a:rPr lang="de-DE" sz="1800" b="0" dirty="0" smtClean="0">
                          <a:solidFill>
                            <a:schemeClr val="tx1"/>
                          </a:solidFill>
                          <a:latin typeface="+mn-lt"/>
                        </a:rPr>
                        <a:t> au </a:t>
                      </a:r>
                      <a:r>
                        <a:rPr lang="de-DE" sz="1800" b="0" dirty="0" err="1" smtClean="0">
                          <a:solidFill>
                            <a:schemeClr val="tx1"/>
                          </a:solidFill>
                          <a:latin typeface="+mn-lt"/>
                        </a:rPr>
                        <a:t>repos</a:t>
                      </a:r>
                      <a:endParaRPr lang="fr-CA" b="0" dirty="0">
                        <a:solidFill>
                          <a:schemeClr val="tx1"/>
                        </a:solidFill>
                        <a:latin typeface="+mn-lt"/>
                      </a:endParaRPr>
                    </a:p>
                  </a:txBody>
                  <a:tcPr/>
                </a:tc>
              </a:tr>
              <a:tr h="319896">
                <a:tc>
                  <a:txBody>
                    <a:bodyPr/>
                    <a:lstStyle/>
                    <a:p>
                      <a:r>
                        <a:rPr lang="fr-CA" b="0" dirty="0" smtClean="0"/>
                        <a:t>GABA</a:t>
                      </a:r>
                      <a:endParaRPr lang="fr-CA" b="0" dirty="0"/>
                    </a:p>
                  </a:txBody>
                  <a:tcPr/>
                </a:tc>
                <a:tc>
                  <a:txBody>
                    <a:bodyPr/>
                    <a:lstStyle/>
                    <a:p>
                      <a:r>
                        <a:rPr lang="de-DE" sz="1800" b="0" i="0" dirty="0" smtClean="0">
                          <a:solidFill>
                            <a:schemeClr val="tx1"/>
                          </a:solidFill>
                          <a:latin typeface="+mn-lt"/>
                        </a:rPr>
                        <a:t>GABA</a:t>
                      </a:r>
                      <a:r>
                        <a:rPr lang="de-DE" sz="1800" b="0" i="0" baseline="-25000" dirty="0" smtClean="0">
                          <a:solidFill>
                            <a:schemeClr val="tx1"/>
                          </a:solidFill>
                          <a:latin typeface="+mn-lt"/>
                        </a:rPr>
                        <a:t>A</a:t>
                      </a:r>
                      <a:r>
                        <a:rPr lang="de-DE" sz="1800" b="0" i="0" dirty="0" smtClean="0">
                          <a:solidFill>
                            <a:schemeClr val="tx1"/>
                          </a:solidFill>
                          <a:latin typeface="+mn-lt"/>
                        </a:rPr>
                        <a:t>-</a:t>
                      </a:r>
                      <a:r>
                        <a:rPr lang="de-DE" sz="1800" b="0" i="0" dirty="0" err="1" smtClean="0">
                          <a:solidFill>
                            <a:schemeClr val="tx1"/>
                          </a:solidFill>
                          <a:latin typeface="+mn-lt"/>
                        </a:rPr>
                        <a:t>Receptor</a:t>
                      </a:r>
                      <a:endParaRPr lang="fr-CA" b="0" i="0" dirty="0">
                        <a:solidFill>
                          <a:schemeClr val="tx1"/>
                        </a:solidFill>
                        <a:latin typeface="+mn-lt"/>
                      </a:endParaRPr>
                    </a:p>
                  </a:txBody>
                  <a:tcPr/>
                </a:tc>
                <a:tc>
                  <a:txBody>
                    <a:bodyPr/>
                    <a:lstStyle/>
                    <a:p>
                      <a:endParaRPr lang="fr-CA"/>
                    </a:p>
                  </a:txBody>
                  <a:tcPr/>
                </a:tc>
                <a:tc>
                  <a:txBody>
                    <a:bodyPr/>
                    <a:lstStyle/>
                    <a:p>
                      <a:r>
                        <a:rPr lang="fr-CA" dirty="0" smtClean="0">
                          <a:solidFill>
                            <a:srgbClr val="FF0000"/>
                          </a:solidFill>
                        </a:rPr>
                        <a:t>inhibiteur</a:t>
                      </a:r>
                      <a:endParaRPr lang="fr-CA" dirty="0">
                        <a:solidFill>
                          <a:srgbClr val="FF0000"/>
                        </a:solidFill>
                      </a:endParaRPr>
                    </a:p>
                  </a:txBody>
                  <a:tcPr/>
                </a:tc>
              </a:tr>
              <a:tr h="370840">
                <a:tc>
                  <a:txBody>
                    <a:bodyPr/>
                    <a:lstStyle/>
                    <a:p>
                      <a:r>
                        <a:rPr lang="fr-CA" dirty="0" smtClean="0"/>
                        <a:t>Glycine</a:t>
                      </a:r>
                      <a:endParaRPr lang="fr-CA" dirty="0"/>
                    </a:p>
                  </a:txBody>
                  <a:tcPr/>
                </a:tc>
                <a:tc>
                  <a:txBody>
                    <a:bodyPr/>
                    <a:lstStyle/>
                    <a:p>
                      <a:endParaRPr lang="fr-CA" dirty="0"/>
                    </a:p>
                  </a:txBody>
                  <a:tcPr/>
                </a:tc>
                <a:tc>
                  <a:txBody>
                    <a:bodyPr/>
                    <a:lstStyle/>
                    <a:p>
                      <a:r>
                        <a:rPr lang="fr-CA" dirty="0" smtClean="0"/>
                        <a:t>Cl</a:t>
                      </a:r>
                      <a:r>
                        <a:rPr lang="fr-CA" baseline="30000" dirty="0" smtClean="0"/>
                        <a:t>-</a:t>
                      </a:r>
                      <a:endParaRPr lang="fr-CA" baseline="30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smtClean="0">
                          <a:solidFill>
                            <a:srgbClr val="FF0000"/>
                          </a:solidFill>
                        </a:rPr>
                        <a:t>inhibiteur</a:t>
                      </a:r>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25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9"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bio neurone"/>
          <p:cNvPicPr>
            <a:picLocks noChangeAspect="1" noChangeArrowheads="1"/>
          </p:cNvPicPr>
          <p:nvPr/>
        </p:nvPicPr>
        <p:blipFill>
          <a:blip r:embed="rId2" cstate="print"/>
          <a:srcRect r="1427"/>
          <a:stretch>
            <a:fillRect/>
          </a:stretch>
        </p:blipFill>
        <p:spPr bwMode="auto">
          <a:xfrm>
            <a:off x="1302856" y="1988183"/>
            <a:ext cx="3197136" cy="1666304"/>
          </a:xfrm>
          <a:prstGeom prst="rect">
            <a:avLst/>
          </a:prstGeom>
          <a:noFill/>
        </p:spPr>
      </p:pic>
      <p:pic>
        <p:nvPicPr>
          <p:cNvPr id="12294" name="Picture 6" descr="node"/>
          <p:cNvPicPr>
            <a:picLocks noChangeAspect="1" noChangeArrowheads="1"/>
          </p:cNvPicPr>
          <p:nvPr/>
        </p:nvPicPr>
        <p:blipFill>
          <a:blip r:embed="rId3" cstate="print"/>
          <a:srcRect t="11864"/>
          <a:stretch>
            <a:fillRect/>
          </a:stretch>
        </p:blipFill>
        <p:spPr bwMode="auto">
          <a:xfrm>
            <a:off x="1187624" y="3659190"/>
            <a:ext cx="3312368" cy="1930050"/>
          </a:xfrm>
          <a:prstGeom prst="rect">
            <a:avLst/>
          </a:prstGeom>
          <a:noFill/>
        </p:spPr>
      </p:pic>
      <p:pic>
        <p:nvPicPr>
          <p:cNvPr id="5" name="Picture 4" descr="bio synapse"/>
          <p:cNvPicPr>
            <a:picLocks noChangeAspect="1" noChangeArrowheads="1"/>
          </p:cNvPicPr>
          <p:nvPr/>
        </p:nvPicPr>
        <p:blipFill>
          <a:blip r:embed="rId4" cstate="print"/>
          <a:srcRect r="243"/>
          <a:stretch>
            <a:fillRect/>
          </a:stretch>
        </p:blipFill>
        <p:spPr bwMode="auto">
          <a:xfrm>
            <a:off x="5117048" y="1988183"/>
            <a:ext cx="3092224" cy="1531080"/>
          </a:xfrm>
          <a:prstGeom prst="rect">
            <a:avLst/>
          </a:prstGeom>
          <a:noFill/>
        </p:spPr>
      </p:pic>
      <p:pic>
        <p:nvPicPr>
          <p:cNvPr id="6" name="Picture 5" descr="weight"/>
          <p:cNvPicPr>
            <a:picLocks noChangeAspect="1" noChangeArrowheads="1"/>
          </p:cNvPicPr>
          <p:nvPr/>
        </p:nvPicPr>
        <p:blipFill>
          <a:blip r:embed="rId5" cstate="print"/>
          <a:srcRect/>
          <a:stretch>
            <a:fillRect/>
          </a:stretch>
        </p:blipFill>
        <p:spPr bwMode="auto">
          <a:xfrm>
            <a:off x="5364088" y="4193308"/>
            <a:ext cx="2808312" cy="906042"/>
          </a:xfrm>
          <a:prstGeom prst="rect">
            <a:avLst/>
          </a:prstGeom>
          <a:noFill/>
        </p:spPr>
      </p:pic>
      <p:sp>
        <p:nvSpPr>
          <p:cNvPr id="12291" name="Rectangle 3"/>
          <p:cNvSpPr>
            <a:spLocks noGrp="1" noChangeArrowheads="1"/>
          </p:cNvSpPr>
          <p:nvPr>
            <p:ph type="body" idx="1"/>
          </p:nvPr>
        </p:nvSpPr>
        <p:spPr>
          <a:xfrm>
            <a:off x="685800" y="381000"/>
            <a:ext cx="7772400" cy="5715000"/>
          </a:xfrm>
        </p:spPr>
        <p:txBody>
          <a:bodyPr>
            <a:normAutofit fontScale="62500" lnSpcReduction="20000"/>
          </a:bodyPr>
          <a:lstStyle/>
          <a:p>
            <a:pPr marL="0" indent="0">
              <a:lnSpc>
                <a:spcPct val="120000"/>
              </a:lnSpc>
              <a:spcBef>
                <a:spcPct val="0"/>
              </a:spcBef>
              <a:buNone/>
              <a:defRPr/>
            </a:pPr>
            <a:r>
              <a:rPr lang="fr-CA" sz="5800" dirty="0">
                <a:solidFill>
                  <a:srgbClr val="00B050"/>
                </a:solidFill>
                <a:latin typeface="+mj-lt"/>
                <a:ea typeface="+mj-ea"/>
                <a:cs typeface="+mj-cs"/>
              </a:rPr>
              <a:t>De l’entité biologique au modèle</a:t>
            </a:r>
          </a:p>
          <a:p>
            <a:pPr algn="ctr">
              <a:buNone/>
            </a:pPr>
            <a:endParaRPr lang="fr-CA" sz="5200" dirty="0"/>
          </a:p>
          <a:p>
            <a:pPr>
              <a:spcBef>
                <a:spcPts val="0"/>
              </a:spcBef>
            </a:pPr>
            <a:r>
              <a:rPr lang="fr-CA" sz="5200" dirty="0" smtClean="0"/>
              <a:t>Utilise une approximation grossière</a:t>
            </a:r>
          </a:p>
          <a:p>
            <a:endParaRPr lang="fr-CA" dirty="0" smtClean="0"/>
          </a:p>
          <a:p>
            <a:endParaRPr lang="fr-CA" dirty="0" smtClean="0"/>
          </a:p>
          <a:p>
            <a:endParaRPr lang="fr-CA" dirty="0" smtClean="0"/>
          </a:p>
          <a:p>
            <a:endParaRPr lang="fr-CA" dirty="0" smtClean="0"/>
          </a:p>
          <a:p>
            <a:endParaRPr lang="fr-CA" dirty="0" smtClean="0"/>
          </a:p>
          <a:p>
            <a:endParaRPr lang="fr-CA" dirty="0" smtClean="0"/>
          </a:p>
          <a:p>
            <a:endParaRPr lang="fr-CA" dirty="0" smtClean="0"/>
          </a:p>
          <a:p>
            <a:endParaRPr lang="fr-CA" dirty="0" smtClean="0"/>
          </a:p>
          <a:p>
            <a:endParaRPr lang="fr-CA" dirty="0" smtClean="0"/>
          </a:p>
          <a:p>
            <a:endParaRPr lang="fr-CA" dirty="0" smtClean="0"/>
          </a:p>
          <a:p>
            <a:endParaRPr lang="fr-CA" dirty="0" smtClean="0"/>
          </a:p>
          <a:p>
            <a:pPr>
              <a:spcBef>
                <a:spcPts val="0"/>
              </a:spcBef>
            </a:pPr>
            <a:endParaRPr lang="fr-CA" dirty="0" smtClean="0"/>
          </a:p>
          <a:p>
            <a:pPr>
              <a:buNone/>
            </a:pPr>
            <a:r>
              <a:rPr lang="fr-CA" dirty="0" smtClean="0"/>
              <a:t>	            Neurone -&gt; Nœud		    Synapse -&gt; Arc pondéré</a:t>
            </a:r>
          </a:p>
          <a:p>
            <a:endParaRPr lang="fr-CA"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ChangeArrowheads="1"/>
          </p:cNvSpPr>
          <p:nvPr/>
        </p:nvSpPr>
        <p:spPr bwMode="auto">
          <a:xfrm>
            <a:off x="467544" y="116632"/>
            <a:ext cx="8136904" cy="1143000"/>
          </a:xfrm>
          <a:prstGeom prst="rect">
            <a:avLst/>
          </a:prstGeom>
          <a:noFill/>
          <a:ln w="9525">
            <a:noFill/>
            <a:miter lim="800000"/>
            <a:headEnd/>
            <a:tailEnd/>
          </a:ln>
          <a:effectLst/>
        </p:spPr>
        <p:txBody>
          <a:bodyPr anchor="ctr"/>
          <a:lstStyle/>
          <a:p>
            <a:r>
              <a:rPr lang="en-US" altLang="zh-CN" sz="3600" dirty="0" err="1" smtClean="0">
                <a:solidFill>
                  <a:srgbClr val="00B050"/>
                </a:solidFill>
                <a:latin typeface="+mj-lt"/>
                <a:ea typeface="+mj-ea"/>
                <a:cs typeface="+mj-cs"/>
              </a:rPr>
              <a:t>Neurone</a:t>
            </a:r>
            <a:r>
              <a:rPr lang="en-US" altLang="zh-CN" sz="3600" dirty="0" smtClean="0">
                <a:solidFill>
                  <a:srgbClr val="00B050"/>
                </a:solidFill>
                <a:latin typeface="+mj-lt"/>
                <a:ea typeface="+mj-ea"/>
                <a:cs typeface="+mj-cs"/>
              </a:rPr>
              <a:t> a </a:t>
            </a:r>
            <a:r>
              <a:rPr lang="en-US" altLang="zh-CN" sz="3600" dirty="0" err="1" smtClean="0">
                <a:solidFill>
                  <a:srgbClr val="00B050"/>
                </a:solidFill>
                <a:latin typeface="+mj-lt"/>
                <a:ea typeface="+mj-ea"/>
                <a:cs typeface="+mj-cs"/>
              </a:rPr>
              <a:t>taux</a:t>
            </a:r>
            <a:r>
              <a:rPr lang="en-US" altLang="zh-CN" sz="3600" dirty="0" smtClean="0">
                <a:solidFill>
                  <a:srgbClr val="00B050"/>
                </a:solidFill>
                <a:latin typeface="+mj-lt"/>
                <a:ea typeface="+mj-ea"/>
                <a:cs typeface="+mj-cs"/>
              </a:rPr>
              <a:t> de </a:t>
            </a:r>
            <a:r>
              <a:rPr lang="en-US" altLang="zh-CN" sz="3600" dirty="0" err="1" smtClean="0">
                <a:solidFill>
                  <a:srgbClr val="00B050"/>
                </a:solidFill>
                <a:latin typeface="+mj-lt"/>
                <a:ea typeface="+mj-ea"/>
                <a:cs typeface="+mj-cs"/>
              </a:rPr>
              <a:t>décharge</a:t>
            </a:r>
            <a:endParaRPr lang="en-US" altLang="zh-CN" sz="3600" dirty="0">
              <a:solidFill>
                <a:srgbClr val="00B050"/>
              </a:solidFill>
              <a:latin typeface="+mj-lt"/>
              <a:ea typeface="+mj-ea"/>
              <a:cs typeface="+mj-cs"/>
            </a:endParaRPr>
          </a:p>
        </p:txBody>
      </p:sp>
      <p:sp>
        <p:nvSpPr>
          <p:cNvPr id="65540" name="Line 4"/>
          <p:cNvSpPr>
            <a:spLocks noChangeShapeType="1"/>
          </p:cNvSpPr>
          <p:nvPr/>
        </p:nvSpPr>
        <p:spPr bwMode="auto">
          <a:xfrm>
            <a:off x="1556235" y="2371042"/>
            <a:ext cx="895579" cy="1225"/>
          </a:xfrm>
          <a:prstGeom prst="line">
            <a:avLst/>
          </a:prstGeom>
          <a:noFill/>
          <a:ln w="9525">
            <a:solidFill>
              <a:schemeClr val="tx1"/>
            </a:solidFill>
            <a:round/>
            <a:headEnd/>
            <a:tailEnd type="triangle" w="med" len="med"/>
          </a:ln>
          <a:effectLst/>
        </p:spPr>
        <p:txBody>
          <a:bodyPr wrap="none" anchor="ctr"/>
          <a:lstStyle/>
          <a:p>
            <a:endParaRPr lang="en-US"/>
          </a:p>
        </p:txBody>
      </p:sp>
      <p:sp>
        <p:nvSpPr>
          <p:cNvPr id="65542" name="Oval 6"/>
          <p:cNvSpPr>
            <a:spLocks noChangeArrowheads="1"/>
          </p:cNvSpPr>
          <p:nvPr/>
        </p:nvSpPr>
        <p:spPr bwMode="auto">
          <a:xfrm>
            <a:off x="3963054" y="2824590"/>
            <a:ext cx="748516" cy="689030"/>
          </a:xfrm>
          <a:prstGeom prst="ellipse">
            <a:avLst/>
          </a:prstGeom>
          <a:solidFill>
            <a:schemeClr val="accent1">
              <a:alpha val="20000"/>
            </a:schemeClr>
          </a:solidFill>
          <a:ln w="9525">
            <a:solidFill>
              <a:schemeClr val="tx2">
                <a:lumMod val="40000"/>
                <a:lumOff val="60000"/>
              </a:schemeClr>
            </a:solidFill>
            <a:round/>
            <a:headEnd/>
            <a:tailEnd/>
          </a:ln>
          <a:effectLst/>
        </p:spPr>
        <p:txBody>
          <a:bodyPr wrap="none" anchor="ctr"/>
          <a:lstStyle/>
          <a:p>
            <a:endParaRPr lang="en-US"/>
          </a:p>
        </p:txBody>
      </p:sp>
      <p:sp>
        <p:nvSpPr>
          <p:cNvPr id="65543" name="Rectangle 7"/>
          <p:cNvSpPr>
            <a:spLocks noChangeArrowheads="1"/>
          </p:cNvSpPr>
          <p:nvPr/>
        </p:nvSpPr>
        <p:spPr bwMode="auto">
          <a:xfrm>
            <a:off x="5695386" y="2824590"/>
            <a:ext cx="748516" cy="689030"/>
          </a:xfrm>
          <a:prstGeom prst="rect">
            <a:avLst/>
          </a:prstGeom>
          <a:solidFill>
            <a:schemeClr val="accent1">
              <a:alpha val="20000"/>
            </a:schemeClr>
          </a:solidFill>
          <a:ln w="9525">
            <a:solidFill>
              <a:schemeClr val="accent1">
                <a:lumMod val="20000"/>
                <a:lumOff val="80000"/>
              </a:schemeClr>
            </a:solidFill>
            <a:miter lim="800000"/>
            <a:headEnd/>
            <a:tailEnd/>
          </a:ln>
          <a:effectLst/>
        </p:spPr>
        <p:txBody>
          <a:bodyPr wrap="none" anchor="ctr"/>
          <a:lstStyle/>
          <a:p>
            <a:endParaRPr lang="en-US"/>
          </a:p>
        </p:txBody>
      </p:sp>
      <p:sp>
        <p:nvSpPr>
          <p:cNvPr id="65544" name="Oval 8"/>
          <p:cNvSpPr>
            <a:spLocks noChangeArrowheads="1"/>
          </p:cNvSpPr>
          <p:nvPr/>
        </p:nvSpPr>
        <p:spPr bwMode="auto">
          <a:xfrm>
            <a:off x="1453794" y="2307818"/>
            <a:ext cx="124753" cy="114838"/>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65545" name="Oval 9"/>
          <p:cNvSpPr>
            <a:spLocks noChangeArrowheads="1"/>
          </p:cNvSpPr>
          <p:nvPr/>
        </p:nvSpPr>
        <p:spPr bwMode="auto">
          <a:xfrm>
            <a:off x="1453794" y="4374907"/>
            <a:ext cx="124753" cy="114838"/>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65546" name="Oval 10"/>
          <p:cNvSpPr>
            <a:spLocks noChangeArrowheads="1"/>
          </p:cNvSpPr>
          <p:nvPr/>
        </p:nvSpPr>
        <p:spPr bwMode="auto">
          <a:xfrm>
            <a:off x="1453794" y="3111686"/>
            <a:ext cx="124753" cy="114838"/>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65547" name="AutoShape 11"/>
          <p:cNvSpPr>
            <a:spLocks/>
          </p:cNvSpPr>
          <p:nvPr/>
        </p:nvSpPr>
        <p:spPr bwMode="auto">
          <a:xfrm>
            <a:off x="924894" y="1446531"/>
            <a:ext cx="249505" cy="3158053"/>
          </a:xfrm>
          <a:prstGeom prst="leftBrace">
            <a:avLst>
              <a:gd name="adj1" fmla="val 114583"/>
              <a:gd name="adj2" fmla="val 50000"/>
            </a:avLst>
          </a:prstGeom>
          <a:noFill/>
          <a:ln w="19050">
            <a:solidFill>
              <a:srgbClr val="0000FF"/>
            </a:solidFill>
            <a:round/>
            <a:headEnd/>
            <a:tailEnd/>
          </a:ln>
          <a:effectLst/>
        </p:spPr>
        <p:txBody>
          <a:bodyPr wrap="none" anchor="ctr"/>
          <a:lstStyle/>
          <a:p>
            <a:endParaRPr lang="en-US"/>
          </a:p>
        </p:txBody>
      </p:sp>
      <p:sp>
        <p:nvSpPr>
          <p:cNvPr id="65548" name="Text Box 12"/>
          <p:cNvSpPr txBox="1">
            <a:spLocks noChangeArrowheads="1"/>
          </p:cNvSpPr>
          <p:nvPr/>
        </p:nvSpPr>
        <p:spPr bwMode="auto">
          <a:xfrm>
            <a:off x="38630" y="2794000"/>
            <a:ext cx="1053558" cy="646331"/>
          </a:xfrm>
          <a:prstGeom prst="rect">
            <a:avLst/>
          </a:prstGeom>
          <a:noFill/>
          <a:ln w="9525">
            <a:noFill/>
            <a:miter lim="800000"/>
            <a:headEnd/>
            <a:tailEnd/>
          </a:ln>
          <a:effectLst/>
        </p:spPr>
        <p:txBody>
          <a:bodyPr wrap="none">
            <a:spAutoFit/>
          </a:bodyPr>
          <a:lstStyle/>
          <a:p>
            <a:r>
              <a:rPr lang="en-US" altLang="zh-CN" sz="2000" dirty="0" smtClean="0">
                <a:solidFill>
                  <a:srgbClr val="0000FF"/>
                </a:solidFill>
                <a:ea typeface="SimSun" pitchFamily="2" charset="-122"/>
              </a:rPr>
              <a:t>Entrées</a:t>
            </a:r>
          </a:p>
          <a:p>
            <a:r>
              <a:rPr lang="en-US" altLang="zh-CN" sz="1600" dirty="0" smtClean="0">
                <a:solidFill>
                  <a:schemeClr val="bg1">
                    <a:lumMod val="50000"/>
                  </a:schemeClr>
                </a:solidFill>
                <a:ea typeface="SimSun" pitchFamily="2" charset="-122"/>
              </a:rPr>
              <a:t>(synapses)</a:t>
            </a:r>
            <a:endParaRPr lang="en-US" altLang="zh-CN" sz="1600" dirty="0">
              <a:solidFill>
                <a:schemeClr val="bg1">
                  <a:lumMod val="50000"/>
                </a:schemeClr>
              </a:solidFill>
              <a:ea typeface="SimSun" pitchFamily="2" charset="-122"/>
            </a:endParaRPr>
          </a:p>
        </p:txBody>
      </p:sp>
      <p:sp>
        <p:nvSpPr>
          <p:cNvPr id="65549" name="Text Box 13"/>
          <p:cNvSpPr txBox="1">
            <a:spLocks noChangeArrowheads="1"/>
          </p:cNvSpPr>
          <p:nvPr/>
        </p:nvSpPr>
        <p:spPr bwMode="auto">
          <a:xfrm>
            <a:off x="1835143" y="3456201"/>
            <a:ext cx="1760767" cy="338554"/>
          </a:xfrm>
          <a:prstGeom prst="rect">
            <a:avLst/>
          </a:prstGeom>
          <a:noFill/>
          <a:ln w="9525">
            <a:noFill/>
            <a:miter lim="800000"/>
            <a:headEnd/>
            <a:tailEnd/>
          </a:ln>
          <a:effectLst/>
        </p:spPr>
        <p:txBody>
          <a:bodyPr wrap="square">
            <a:spAutoFit/>
          </a:bodyPr>
          <a:lstStyle/>
          <a:p>
            <a:r>
              <a:rPr lang="en-US" altLang="zh-CN" sz="1600" dirty="0" err="1" smtClean="0">
                <a:solidFill>
                  <a:srgbClr val="0000FF"/>
                </a:solidFill>
                <a:ea typeface="SimSun" pitchFamily="2" charset="-122"/>
              </a:rPr>
              <a:t>Poids</a:t>
            </a:r>
            <a:r>
              <a:rPr lang="en-US" altLang="zh-CN" sz="1600" dirty="0" smtClean="0">
                <a:solidFill>
                  <a:srgbClr val="0000FF"/>
                </a:solidFill>
                <a:ea typeface="SimSun" pitchFamily="2" charset="-122"/>
              </a:rPr>
              <a:t> </a:t>
            </a:r>
            <a:r>
              <a:rPr lang="en-US" altLang="zh-CN" sz="1600" dirty="0" err="1" smtClean="0">
                <a:solidFill>
                  <a:srgbClr val="0000FF"/>
                </a:solidFill>
                <a:ea typeface="SimSun" pitchFamily="2" charset="-122"/>
              </a:rPr>
              <a:t>synaptiques</a:t>
            </a:r>
            <a:endParaRPr lang="en-US" altLang="zh-CN" sz="1600" dirty="0">
              <a:ea typeface="SimSun" pitchFamily="2" charset="-122"/>
            </a:endParaRPr>
          </a:p>
        </p:txBody>
      </p:sp>
      <p:sp>
        <p:nvSpPr>
          <p:cNvPr id="65550" name="Text Box 14"/>
          <p:cNvSpPr txBox="1">
            <a:spLocks noChangeArrowheads="1"/>
          </p:cNvSpPr>
          <p:nvPr/>
        </p:nvSpPr>
        <p:spPr bwMode="auto">
          <a:xfrm>
            <a:off x="3963054" y="3685878"/>
            <a:ext cx="1159998" cy="338554"/>
          </a:xfrm>
          <a:prstGeom prst="rect">
            <a:avLst/>
          </a:prstGeom>
          <a:noFill/>
          <a:ln w="9525">
            <a:noFill/>
            <a:miter lim="800000"/>
            <a:headEnd/>
            <a:tailEnd/>
          </a:ln>
          <a:effectLst/>
        </p:spPr>
        <p:txBody>
          <a:bodyPr wrap="none">
            <a:spAutoFit/>
          </a:bodyPr>
          <a:lstStyle/>
          <a:p>
            <a:r>
              <a:rPr lang="en-US" altLang="zh-CN" sz="1600" dirty="0" err="1" smtClean="0">
                <a:solidFill>
                  <a:srgbClr val="0000FF"/>
                </a:solidFill>
                <a:ea typeface="SimSun" pitchFamily="2" charset="-122"/>
              </a:rPr>
              <a:t>Sommateur</a:t>
            </a:r>
            <a:endParaRPr lang="en-US" altLang="zh-CN" sz="1600" dirty="0" smtClean="0">
              <a:solidFill>
                <a:srgbClr val="0000FF"/>
              </a:solidFill>
              <a:ea typeface="SimSun" pitchFamily="2" charset="-122"/>
            </a:endParaRPr>
          </a:p>
        </p:txBody>
      </p:sp>
      <p:sp>
        <p:nvSpPr>
          <p:cNvPr id="65551" name="Text Box 15"/>
          <p:cNvSpPr txBox="1">
            <a:spLocks noChangeArrowheads="1"/>
          </p:cNvSpPr>
          <p:nvPr/>
        </p:nvSpPr>
        <p:spPr bwMode="auto">
          <a:xfrm>
            <a:off x="5555039" y="2100870"/>
            <a:ext cx="1575003" cy="584775"/>
          </a:xfrm>
          <a:prstGeom prst="rect">
            <a:avLst/>
          </a:prstGeom>
          <a:noFill/>
          <a:ln w="9525">
            <a:noFill/>
            <a:miter lim="800000"/>
            <a:headEnd/>
            <a:tailEnd/>
          </a:ln>
          <a:effectLst/>
        </p:spPr>
        <p:txBody>
          <a:bodyPr wrap="square">
            <a:spAutoFit/>
          </a:bodyPr>
          <a:lstStyle/>
          <a:p>
            <a:r>
              <a:rPr lang="en-US" altLang="zh-CN" sz="1600" dirty="0" err="1" smtClean="0">
                <a:solidFill>
                  <a:srgbClr val="0000FF"/>
                </a:solidFill>
                <a:ea typeface="SimSun" pitchFamily="2" charset="-122"/>
              </a:rPr>
              <a:t>Fonction</a:t>
            </a:r>
            <a:r>
              <a:rPr lang="en-US" altLang="zh-CN" sz="1600" dirty="0" smtClean="0">
                <a:solidFill>
                  <a:srgbClr val="0000FF"/>
                </a:solidFill>
                <a:ea typeface="SimSun" pitchFamily="2" charset="-122"/>
              </a:rPr>
              <a:t> </a:t>
            </a:r>
            <a:r>
              <a:rPr lang="en-US" altLang="zh-CN" sz="1600" dirty="0" err="1" smtClean="0">
                <a:solidFill>
                  <a:srgbClr val="0000FF"/>
                </a:solidFill>
                <a:ea typeface="SimSun" pitchFamily="2" charset="-122"/>
              </a:rPr>
              <a:t>d’activation</a:t>
            </a:r>
            <a:endParaRPr lang="en-US" altLang="zh-CN" sz="1600" dirty="0">
              <a:ea typeface="SimSun" pitchFamily="2" charset="-122"/>
            </a:endParaRPr>
          </a:p>
        </p:txBody>
      </p:sp>
      <p:sp>
        <p:nvSpPr>
          <p:cNvPr id="65552" name="Text Box 16"/>
          <p:cNvSpPr txBox="1">
            <a:spLocks noChangeArrowheads="1"/>
          </p:cNvSpPr>
          <p:nvPr/>
        </p:nvSpPr>
        <p:spPr bwMode="auto">
          <a:xfrm>
            <a:off x="4667175" y="2088907"/>
            <a:ext cx="788100" cy="584775"/>
          </a:xfrm>
          <a:prstGeom prst="rect">
            <a:avLst/>
          </a:prstGeom>
          <a:noFill/>
          <a:ln w="9525">
            <a:noFill/>
            <a:miter lim="800000"/>
            <a:headEnd/>
            <a:tailEnd/>
          </a:ln>
          <a:effectLst/>
        </p:spPr>
        <p:txBody>
          <a:bodyPr wrap="none">
            <a:spAutoFit/>
          </a:bodyPr>
          <a:lstStyle/>
          <a:p>
            <a:pPr algn="ctr"/>
            <a:r>
              <a:rPr lang="en-CA" altLang="zh-CN" sz="1600" dirty="0" err="1" smtClean="0">
                <a:solidFill>
                  <a:srgbClr val="0000FF"/>
                </a:solidFill>
                <a:ea typeface="SimSun" pitchFamily="2" charset="-122"/>
              </a:rPr>
              <a:t>État</a:t>
            </a:r>
            <a:endParaRPr lang="en-US" altLang="zh-CN" sz="1600" dirty="0">
              <a:solidFill>
                <a:srgbClr val="0000FF"/>
              </a:solidFill>
              <a:ea typeface="SimSun" pitchFamily="2" charset="-122"/>
            </a:endParaRPr>
          </a:p>
          <a:p>
            <a:pPr algn="ctr"/>
            <a:r>
              <a:rPr lang="en-CA" altLang="zh-CN" sz="1600" dirty="0" smtClean="0">
                <a:solidFill>
                  <a:srgbClr val="0000FF"/>
                </a:solidFill>
                <a:ea typeface="SimSun" pitchFamily="2" charset="-122"/>
              </a:rPr>
              <a:t>interne</a:t>
            </a:r>
            <a:endParaRPr lang="en-US" altLang="zh-CN" sz="1600" dirty="0">
              <a:solidFill>
                <a:srgbClr val="0000FF"/>
              </a:solidFill>
              <a:ea typeface="SimSun" pitchFamily="2" charset="-122"/>
            </a:endParaRPr>
          </a:p>
        </p:txBody>
      </p:sp>
      <p:sp>
        <p:nvSpPr>
          <p:cNvPr id="65553" name="Text Box 17"/>
          <p:cNvSpPr txBox="1">
            <a:spLocks noChangeArrowheads="1"/>
          </p:cNvSpPr>
          <p:nvPr/>
        </p:nvSpPr>
        <p:spPr bwMode="auto">
          <a:xfrm>
            <a:off x="7217912" y="2798273"/>
            <a:ext cx="1498102" cy="677108"/>
          </a:xfrm>
          <a:prstGeom prst="rect">
            <a:avLst/>
          </a:prstGeom>
          <a:noFill/>
          <a:ln w="9525">
            <a:noFill/>
            <a:miter lim="800000"/>
            <a:headEnd/>
            <a:tailEnd/>
          </a:ln>
          <a:effectLst/>
        </p:spPr>
        <p:txBody>
          <a:bodyPr wrap="none">
            <a:spAutoFit/>
          </a:bodyPr>
          <a:lstStyle/>
          <a:p>
            <a:pPr algn="ctr"/>
            <a:r>
              <a:rPr lang="en-US" altLang="zh-CN" sz="2000" dirty="0" smtClean="0">
                <a:solidFill>
                  <a:srgbClr val="0000FF"/>
                </a:solidFill>
                <a:ea typeface="SimSun" pitchFamily="2" charset="-122"/>
              </a:rPr>
              <a:t>Sortie </a:t>
            </a:r>
            <a:r>
              <a:rPr lang="en-US" altLang="zh-CN" sz="1600" dirty="0" smtClean="0">
                <a:solidFill>
                  <a:schemeClr val="bg1">
                    <a:lumMod val="50000"/>
                  </a:schemeClr>
                </a:solidFill>
                <a:ea typeface="SimSun" pitchFamily="2" charset="-122"/>
              </a:rPr>
              <a:t>(</a:t>
            </a:r>
            <a:r>
              <a:rPr lang="en-US" altLang="zh-CN" sz="1600" dirty="0" err="1" smtClean="0">
                <a:solidFill>
                  <a:schemeClr val="bg1">
                    <a:lumMod val="50000"/>
                  </a:schemeClr>
                </a:solidFill>
                <a:ea typeface="SimSun" pitchFamily="2" charset="-122"/>
              </a:rPr>
              <a:t>axone</a:t>
            </a:r>
            <a:r>
              <a:rPr lang="en-US" altLang="zh-CN" dirty="0" smtClean="0">
                <a:solidFill>
                  <a:schemeClr val="bg1">
                    <a:lumMod val="50000"/>
                  </a:schemeClr>
                </a:solidFill>
                <a:ea typeface="SimSun" pitchFamily="2" charset="-122"/>
              </a:rPr>
              <a:t>)</a:t>
            </a:r>
            <a:endParaRPr lang="en-US" altLang="zh-CN" sz="2000" dirty="0">
              <a:solidFill>
                <a:srgbClr val="0000FF"/>
              </a:solidFill>
              <a:ea typeface="SimSun" pitchFamily="2" charset="-122"/>
            </a:endParaRPr>
          </a:p>
          <a:p>
            <a:pPr algn="ctr"/>
            <a:r>
              <a:rPr lang="en-US" altLang="zh-CN" i="1" dirty="0" smtClean="0">
                <a:latin typeface="Times New Roman" panose="02020603050405020304" pitchFamily="18" charset="0"/>
                <a:ea typeface="SimSun" pitchFamily="2" charset="-122"/>
                <a:cs typeface="Times New Roman" panose="02020603050405020304" pitchFamily="18" charset="0"/>
              </a:rPr>
              <a:t>y=</a:t>
            </a:r>
            <a:r>
              <a:rPr lang="en-US" altLang="zh-CN" i="1" dirty="0" smtClean="0">
                <a:latin typeface="Times New Roman" panose="02020603050405020304" pitchFamily="18" charset="0"/>
                <a:ea typeface="SimSun" pitchFamily="2" charset="-122"/>
                <a:cs typeface="Times New Roman" panose="02020603050405020304" pitchFamily="18" charset="0"/>
                <a:sym typeface="Symbol" panose="05050102010706020507" pitchFamily="18" charset="2"/>
              </a:rPr>
              <a:t> </a:t>
            </a:r>
            <a:r>
              <a:rPr lang="en-US" altLang="zh-CN" dirty="0" smtClean="0">
                <a:latin typeface="Times New Roman" panose="02020603050405020304" pitchFamily="18" charset="0"/>
                <a:ea typeface="SimSun" pitchFamily="2" charset="-122"/>
                <a:cs typeface="Times New Roman" panose="02020603050405020304" pitchFamily="18" charset="0"/>
                <a:sym typeface="Symbol" panose="05050102010706020507" pitchFamily="18" charset="2"/>
              </a:rPr>
              <a:t>(</a:t>
            </a:r>
            <a:r>
              <a:rPr lang="en-US" altLang="zh-CN" i="1" dirty="0" smtClean="0">
                <a:latin typeface="Times New Roman" panose="02020603050405020304" pitchFamily="18" charset="0"/>
                <a:ea typeface="SimSun" pitchFamily="2" charset="-122"/>
                <a:cs typeface="Times New Roman" panose="02020603050405020304" pitchFamily="18" charset="0"/>
                <a:sym typeface="Symbol" panose="05050102010706020507" pitchFamily="18" charset="2"/>
              </a:rPr>
              <a:t></a:t>
            </a:r>
            <a:r>
              <a:rPr lang="en-US" altLang="zh-CN" dirty="0" smtClean="0">
                <a:latin typeface="Times New Roman" panose="02020603050405020304" pitchFamily="18" charset="0"/>
                <a:ea typeface="SimSun" pitchFamily="2" charset="-122"/>
                <a:cs typeface="Times New Roman" panose="02020603050405020304" pitchFamily="18" charset="0"/>
                <a:sym typeface="Symbol" panose="05050102010706020507" pitchFamily="18" charset="2"/>
              </a:rPr>
              <a:t>)</a:t>
            </a:r>
            <a:endParaRPr lang="en-US" altLang="zh-CN" sz="2000" dirty="0">
              <a:latin typeface="Times New Roman" panose="02020603050405020304" pitchFamily="18" charset="0"/>
              <a:ea typeface="SimSun" pitchFamily="2" charset="-122"/>
              <a:cs typeface="Times New Roman" panose="02020603050405020304" pitchFamily="18" charset="0"/>
            </a:endParaRPr>
          </a:p>
        </p:txBody>
      </p:sp>
      <p:sp>
        <p:nvSpPr>
          <p:cNvPr id="65554" name="Line 18"/>
          <p:cNvSpPr>
            <a:spLocks noChangeShapeType="1"/>
          </p:cNvSpPr>
          <p:nvPr/>
        </p:nvSpPr>
        <p:spPr bwMode="auto">
          <a:xfrm>
            <a:off x="6443902" y="3169105"/>
            <a:ext cx="686140" cy="0"/>
          </a:xfrm>
          <a:prstGeom prst="line">
            <a:avLst/>
          </a:prstGeom>
          <a:noFill/>
          <a:ln w="9525">
            <a:solidFill>
              <a:schemeClr val="tx1"/>
            </a:solidFill>
            <a:round/>
            <a:headEnd/>
            <a:tailEnd type="triangle" w="med" len="med"/>
          </a:ln>
          <a:effectLst/>
        </p:spPr>
        <p:txBody>
          <a:bodyPr wrap="none" anchor="ctr"/>
          <a:lstStyle/>
          <a:p>
            <a:endParaRPr lang="en-US"/>
          </a:p>
        </p:txBody>
      </p:sp>
      <p:sp>
        <p:nvSpPr>
          <p:cNvPr id="65555" name="Line 19"/>
          <p:cNvSpPr>
            <a:spLocks noChangeShapeType="1"/>
          </p:cNvSpPr>
          <p:nvPr/>
        </p:nvSpPr>
        <p:spPr bwMode="auto">
          <a:xfrm>
            <a:off x="1578546" y="3169105"/>
            <a:ext cx="935645" cy="0"/>
          </a:xfrm>
          <a:prstGeom prst="line">
            <a:avLst/>
          </a:prstGeom>
          <a:noFill/>
          <a:ln w="9525">
            <a:solidFill>
              <a:schemeClr val="tx1"/>
            </a:solidFill>
            <a:round/>
            <a:headEnd/>
            <a:tailEnd type="triangle" w="med" len="med"/>
          </a:ln>
          <a:effectLst/>
        </p:spPr>
        <p:txBody>
          <a:bodyPr wrap="none" anchor="ctr"/>
          <a:lstStyle/>
          <a:p>
            <a:endParaRPr lang="en-US"/>
          </a:p>
        </p:txBody>
      </p:sp>
      <p:sp>
        <p:nvSpPr>
          <p:cNvPr id="65556" name="Line 20"/>
          <p:cNvSpPr>
            <a:spLocks noChangeShapeType="1"/>
          </p:cNvSpPr>
          <p:nvPr/>
        </p:nvSpPr>
        <p:spPr bwMode="auto">
          <a:xfrm>
            <a:off x="1578546" y="4432327"/>
            <a:ext cx="935645" cy="1196"/>
          </a:xfrm>
          <a:prstGeom prst="line">
            <a:avLst/>
          </a:prstGeom>
          <a:noFill/>
          <a:ln w="9525">
            <a:solidFill>
              <a:schemeClr val="tx1"/>
            </a:solidFill>
            <a:round/>
            <a:headEnd/>
            <a:tailEnd type="triangle" w="med" len="med"/>
          </a:ln>
          <a:effectLst/>
        </p:spPr>
        <p:txBody>
          <a:bodyPr wrap="none" anchor="ctr"/>
          <a:lstStyle/>
          <a:p>
            <a:endParaRPr lang="en-US"/>
          </a:p>
        </p:txBody>
      </p:sp>
      <p:sp>
        <p:nvSpPr>
          <p:cNvPr id="65557" name="Line 21"/>
          <p:cNvSpPr>
            <a:spLocks noChangeShapeType="1"/>
          </p:cNvSpPr>
          <p:nvPr/>
        </p:nvSpPr>
        <p:spPr bwMode="auto">
          <a:xfrm flipV="1">
            <a:off x="2950826" y="3513620"/>
            <a:ext cx="1185151" cy="861287"/>
          </a:xfrm>
          <a:prstGeom prst="line">
            <a:avLst/>
          </a:prstGeom>
          <a:noFill/>
          <a:ln w="9525">
            <a:solidFill>
              <a:schemeClr val="tx1"/>
            </a:solidFill>
            <a:round/>
            <a:headEnd/>
            <a:tailEnd type="triangle" w="med" len="med"/>
          </a:ln>
          <a:effectLst/>
        </p:spPr>
        <p:txBody>
          <a:bodyPr wrap="none" anchor="ctr"/>
          <a:lstStyle/>
          <a:p>
            <a:endParaRPr lang="en-US"/>
          </a:p>
        </p:txBody>
      </p:sp>
      <p:sp>
        <p:nvSpPr>
          <p:cNvPr id="65558" name="Line 22"/>
          <p:cNvSpPr>
            <a:spLocks noChangeShapeType="1"/>
          </p:cNvSpPr>
          <p:nvPr/>
        </p:nvSpPr>
        <p:spPr bwMode="auto">
          <a:xfrm>
            <a:off x="2950826" y="3169105"/>
            <a:ext cx="935645" cy="0"/>
          </a:xfrm>
          <a:prstGeom prst="line">
            <a:avLst/>
          </a:prstGeom>
          <a:noFill/>
          <a:ln w="9525">
            <a:solidFill>
              <a:schemeClr val="tx1"/>
            </a:solidFill>
            <a:round/>
            <a:headEnd/>
            <a:tailEnd type="triangle" w="med" len="med"/>
          </a:ln>
          <a:effectLst/>
        </p:spPr>
        <p:txBody>
          <a:bodyPr wrap="none" anchor="ctr"/>
          <a:lstStyle/>
          <a:p>
            <a:endParaRPr lang="en-US"/>
          </a:p>
        </p:txBody>
      </p:sp>
      <p:sp>
        <p:nvSpPr>
          <p:cNvPr id="65559" name="Line 23"/>
          <p:cNvSpPr>
            <a:spLocks noChangeShapeType="1"/>
          </p:cNvSpPr>
          <p:nvPr/>
        </p:nvSpPr>
        <p:spPr bwMode="auto">
          <a:xfrm>
            <a:off x="2888450" y="2365237"/>
            <a:ext cx="1122774" cy="574192"/>
          </a:xfrm>
          <a:prstGeom prst="line">
            <a:avLst/>
          </a:prstGeom>
          <a:noFill/>
          <a:ln w="9525">
            <a:solidFill>
              <a:schemeClr val="tx1"/>
            </a:solidFill>
            <a:round/>
            <a:headEnd/>
            <a:tailEnd type="triangle" w="med" len="med"/>
          </a:ln>
          <a:effectLst/>
        </p:spPr>
        <p:txBody>
          <a:bodyPr wrap="none" anchor="ctr"/>
          <a:lstStyle/>
          <a:p>
            <a:endParaRPr lang="en-US"/>
          </a:p>
        </p:txBody>
      </p:sp>
      <p:sp>
        <p:nvSpPr>
          <p:cNvPr id="65560" name="Line 24"/>
          <p:cNvSpPr>
            <a:spLocks noChangeShapeType="1"/>
          </p:cNvSpPr>
          <p:nvPr/>
        </p:nvSpPr>
        <p:spPr bwMode="auto">
          <a:xfrm>
            <a:off x="4698084" y="3169105"/>
            <a:ext cx="997301" cy="0"/>
          </a:xfrm>
          <a:prstGeom prst="line">
            <a:avLst/>
          </a:prstGeom>
          <a:noFill/>
          <a:ln w="9525">
            <a:solidFill>
              <a:schemeClr val="tx1"/>
            </a:solidFill>
            <a:round/>
            <a:headEnd/>
            <a:tailEnd type="triangle" w="med" len="med"/>
          </a:ln>
          <a:effectLst/>
        </p:spPr>
        <p:txBody>
          <a:bodyPr wrap="none" anchor="ctr"/>
          <a:lstStyle/>
          <a:p>
            <a:endParaRPr lang="en-US"/>
          </a:p>
        </p:txBody>
      </p:sp>
      <p:sp>
        <p:nvSpPr>
          <p:cNvPr id="65561" name="Text Box 25"/>
          <p:cNvSpPr txBox="1">
            <a:spLocks noChangeArrowheads="1"/>
          </p:cNvSpPr>
          <p:nvPr/>
        </p:nvSpPr>
        <p:spPr bwMode="auto">
          <a:xfrm>
            <a:off x="1079536" y="2134364"/>
            <a:ext cx="367761" cy="344515"/>
          </a:xfrm>
          <a:prstGeom prst="rect">
            <a:avLst/>
          </a:prstGeom>
          <a:noFill/>
          <a:ln w="9525">
            <a:noFill/>
            <a:miter lim="800000"/>
            <a:headEnd/>
            <a:tailEnd/>
          </a:ln>
          <a:effectLst/>
        </p:spPr>
        <p:txBody>
          <a:bodyPr wrap="none">
            <a:spAutoFit/>
          </a:bodyPr>
          <a:lstStyle/>
          <a:p>
            <a:r>
              <a:rPr lang="en-US" altLang="zh-CN" i="1">
                <a:ea typeface="SimSun" pitchFamily="2" charset="-122"/>
              </a:rPr>
              <a:t>x</a:t>
            </a:r>
            <a:r>
              <a:rPr lang="en-US" altLang="zh-CN" i="1" baseline="-25000">
                <a:ea typeface="SimSun" pitchFamily="2" charset="-122"/>
              </a:rPr>
              <a:t>1</a:t>
            </a:r>
            <a:endParaRPr lang="en-US" altLang="zh-CN">
              <a:ea typeface="SimSun" pitchFamily="2" charset="-122"/>
            </a:endParaRPr>
          </a:p>
        </p:txBody>
      </p:sp>
      <p:sp>
        <p:nvSpPr>
          <p:cNvPr id="65562" name="Text Box 26"/>
          <p:cNvSpPr txBox="1">
            <a:spLocks noChangeArrowheads="1"/>
          </p:cNvSpPr>
          <p:nvPr/>
        </p:nvSpPr>
        <p:spPr bwMode="auto">
          <a:xfrm>
            <a:off x="1079536" y="2995651"/>
            <a:ext cx="367761" cy="344515"/>
          </a:xfrm>
          <a:prstGeom prst="rect">
            <a:avLst/>
          </a:prstGeom>
          <a:noFill/>
          <a:ln w="9525">
            <a:noFill/>
            <a:miter lim="800000"/>
            <a:headEnd/>
            <a:tailEnd/>
          </a:ln>
          <a:effectLst/>
        </p:spPr>
        <p:txBody>
          <a:bodyPr wrap="none">
            <a:spAutoFit/>
          </a:bodyPr>
          <a:lstStyle/>
          <a:p>
            <a:r>
              <a:rPr lang="en-US" altLang="zh-CN" i="1">
                <a:ea typeface="SimSun" pitchFamily="2" charset="-122"/>
              </a:rPr>
              <a:t>x</a:t>
            </a:r>
            <a:r>
              <a:rPr lang="en-US" altLang="zh-CN" i="1" baseline="-25000">
                <a:ea typeface="SimSun" pitchFamily="2" charset="-122"/>
              </a:rPr>
              <a:t>2</a:t>
            </a:r>
            <a:endParaRPr lang="en-US" altLang="zh-CN">
              <a:ea typeface="SimSun" pitchFamily="2" charset="-122"/>
            </a:endParaRPr>
          </a:p>
        </p:txBody>
      </p:sp>
      <p:sp>
        <p:nvSpPr>
          <p:cNvPr id="65563" name="Text Box 27"/>
          <p:cNvSpPr txBox="1">
            <a:spLocks noChangeArrowheads="1"/>
          </p:cNvSpPr>
          <p:nvPr/>
        </p:nvSpPr>
        <p:spPr bwMode="auto">
          <a:xfrm>
            <a:off x="1079536" y="4258873"/>
            <a:ext cx="414543" cy="344515"/>
          </a:xfrm>
          <a:prstGeom prst="rect">
            <a:avLst/>
          </a:prstGeom>
          <a:noFill/>
          <a:ln w="9525">
            <a:noFill/>
            <a:miter lim="800000"/>
            <a:headEnd/>
            <a:tailEnd/>
          </a:ln>
          <a:effectLst/>
        </p:spPr>
        <p:txBody>
          <a:bodyPr wrap="none">
            <a:spAutoFit/>
          </a:bodyPr>
          <a:lstStyle/>
          <a:p>
            <a:r>
              <a:rPr lang="en-US" altLang="zh-CN" i="1">
                <a:ea typeface="SimSun" pitchFamily="2" charset="-122"/>
              </a:rPr>
              <a:t>x</a:t>
            </a:r>
            <a:r>
              <a:rPr lang="en-US" altLang="zh-CN" i="1" baseline="-25000">
                <a:ea typeface="SimSun" pitchFamily="2" charset="-122"/>
              </a:rPr>
              <a:t>m</a:t>
            </a:r>
            <a:endParaRPr lang="en-US" altLang="zh-CN">
              <a:ea typeface="SimSun" pitchFamily="2" charset="-122"/>
            </a:endParaRPr>
          </a:p>
        </p:txBody>
      </p:sp>
      <p:sp>
        <p:nvSpPr>
          <p:cNvPr id="65564" name="Text Box 28"/>
          <p:cNvSpPr txBox="1">
            <a:spLocks noChangeArrowheads="1"/>
          </p:cNvSpPr>
          <p:nvPr/>
        </p:nvSpPr>
        <p:spPr bwMode="auto">
          <a:xfrm>
            <a:off x="2514192" y="2996848"/>
            <a:ext cx="423639" cy="344515"/>
          </a:xfrm>
          <a:prstGeom prst="rect">
            <a:avLst/>
          </a:prstGeom>
          <a:solidFill>
            <a:schemeClr val="accent1">
              <a:alpha val="20000"/>
            </a:schemeClr>
          </a:solidFill>
          <a:ln w="9525">
            <a:solidFill>
              <a:schemeClr val="accent1">
                <a:lumMod val="60000"/>
                <a:lumOff val="40000"/>
              </a:schemeClr>
            </a:solidFill>
            <a:miter lim="800000"/>
            <a:headEnd/>
            <a:tailEnd/>
          </a:ln>
          <a:effectLst/>
        </p:spPr>
        <p:txBody>
          <a:bodyPr wrap="none">
            <a:spAutoFit/>
          </a:bodyPr>
          <a:lstStyle/>
          <a:p>
            <a:r>
              <a:rPr lang="en-US" altLang="zh-CN" i="1">
                <a:ea typeface="SimSun" pitchFamily="2" charset="-122"/>
              </a:rPr>
              <a:t>w</a:t>
            </a:r>
            <a:r>
              <a:rPr lang="en-US" altLang="zh-CN" i="1" baseline="-25000">
                <a:ea typeface="SimSun" pitchFamily="2" charset="-122"/>
              </a:rPr>
              <a:t>2</a:t>
            </a:r>
            <a:endParaRPr lang="en-US" altLang="zh-CN">
              <a:ea typeface="SimSun" pitchFamily="2" charset="-122"/>
            </a:endParaRPr>
          </a:p>
        </p:txBody>
      </p:sp>
      <p:sp>
        <p:nvSpPr>
          <p:cNvPr id="65565" name="Text Box 29"/>
          <p:cNvSpPr txBox="1">
            <a:spLocks noChangeArrowheads="1"/>
          </p:cNvSpPr>
          <p:nvPr/>
        </p:nvSpPr>
        <p:spPr bwMode="auto">
          <a:xfrm>
            <a:off x="2514192" y="4260069"/>
            <a:ext cx="470422" cy="344515"/>
          </a:xfrm>
          <a:prstGeom prst="rect">
            <a:avLst/>
          </a:prstGeom>
          <a:solidFill>
            <a:schemeClr val="accent1">
              <a:alpha val="20000"/>
            </a:schemeClr>
          </a:solidFill>
          <a:ln w="9525">
            <a:solidFill>
              <a:schemeClr val="accent1">
                <a:lumMod val="60000"/>
                <a:lumOff val="40000"/>
              </a:schemeClr>
            </a:solidFill>
            <a:miter lim="800000"/>
            <a:headEnd/>
            <a:tailEnd/>
          </a:ln>
          <a:effectLst/>
        </p:spPr>
        <p:txBody>
          <a:bodyPr wrap="none">
            <a:spAutoFit/>
          </a:bodyPr>
          <a:lstStyle/>
          <a:p>
            <a:r>
              <a:rPr lang="en-US" altLang="zh-CN" i="1">
                <a:ea typeface="SimSun" pitchFamily="2" charset="-122"/>
              </a:rPr>
              <a:t>w</a:t>
            </a:r>
            <a:r>
              <a:rPr lang="en-US" altLang="zh-CN" i="1" baseline="-25000">
                <a:ea typeface="SimSun" pitchFamily="2" charset="-122"/>
              </a:rPr>
              <a:t>m</a:t>
            </a:r>
            <a:endParaRPr lang="en-US" altLang="zh-CN">
              <a:ea typeface="SimSun" pitchFamily="2" charset="-122"/>
            </a:endParaRPr>
          </a:p>
        </p:txBody>
      </p:sp>
      <p:sp>
        <p:nvSpPr>
          <p:cNvPr id="65566" name="Text Box 30"/>
          <p:cNvSpPr txBox="1">
            <a:spLocks noChangeArrowheads="1"/>
          </p:cNvSpPr>
          <p:nvPr/>
        </p:nvSpPr>
        <p:spPr bwMode="auto">
          <a:xfrm>
            <a:off x="2451815" y="2192980"/>
            <a:ext cx="436634" cy="344515"/>
          </a:xfrm>
          <a:prstGeom prst="rect">
            <a:avLst/>
          </a:prstGeom>
          <a:solidFill>
            <a:schemeClr val="accent1">
              <a:alpha val="20000"/>
            </a:schemeClr>
          </a:solidFill>
          <a:ln w="9525">
            <a:solidFill>
              <a:schemeClr val="accent1">
                <a:lumMod val="60000"/>
                <a:lumOff val="40000"/>
              </a:schemeClr>
            </a:solidFill>
            <a:miter lim="800000"/>
            <a:headEnd/>
            <a:tailEnd/>
          </a:ln>
          <a:effectLst/>
        </p:spPr>
        <p:txBody>
          <a:bodyPr>
            <a:spAutoFit/>
          </a:bodyPr>
          <a:lstStyle/>
          <a:p>
            <a:r>
              <a:rPr lang="en-US" altLang="zh-CN" i="1" dirty="0">
                <a:ea typeface="SimSun" pitchFamily="2" charset="-122"/>
              </a:rPr>
              <a:t>w</a:t>
            </a:r>
            <a:r>
              <a:rPr lang="en-US" altLang="zh-CN" i="1" baseline="-25000" dirty="0">
                <a:ea typeface="SimSun" pitchFamily="2" charset="-122"/>
              </a:rPr>
              <a:t>1</a:t>
            </a:r>
            <a:endParaRPr lang="en-US" altLang="zh-CN" dirty="0">
              <a:ea typeface="SimSun" pitchFamily="2" charset="-122"/>
            </a:endParaRPr>
          </a:p>
        </p:txBody>
      </p:sp>
      <p:sp>
        <p:nvSpPr>
          <p:cNvPr id="65567" name="Line 31"/>
          <p:cNvSpPr>
            <a:spLocks noChangeShapeType="1"/>
          </p:cNvSpPr>
          <p:nvPr/>
        </p:nvSpPr>
        <p:spPr bwMode="auto">
          <a:xfrm>
            <a:off x="4198353" y="2078141"/>
            <a:ext cx="0" cy="746449"/>
          </a:xfrm>
          <a:prstGeom prst="line">
            <a:avLst/>
          </a:prstGeom>
          <a:noFill/>
          <a:ln w="28575">
            <a:solidFill>
              <a:schemeClr val="tx2"/>
            </a:solidFill>
            <a:round/>
            <a:headEnd/>
            <a:tailEnd type="triangle" w="med" len="med"/>
          </a:ln>
          <a:effectLst/>
        </p:spPr>
        <p:txBody>
          <a:bodyPr wrap="none" anchor="ctr"/>
          <a:lstStyle/>
          <a:p>
            <a:endParaRPr lang="en-US"/>
          </a:p>
        </p:txBody>
      </p:sp>
      <p:graphicFrame>
        <p:nvGraphicFramePr>
          <p:cNvPr id="65568" name="Object 32"/>
          <p:cNvGraphicFramePr>
            <a:graphicFrameLocks noChangeAspect="1"/>
          </p:cNvGraphicFramePr>
          <p:nvPr/>
        </p:nvGraphicFramePr>
        <p:xfrm>
          <a:off x="1391417" y="3456201"/>
          <a:ext cx="298887" cy="703385"/>
        </p:xfrm>
        <a:graphic>
          <a:graphicData uri="http://schemas.openxmlformats.org/presentationml/2006/ole">
            <mc:AlternateContent xmlns:mc="http://schemas.openxmlformats.org/markup-compatibility/2006">
              <mc:Choice xmlns:v="urn:schemas-microsoft-com:vml" Requires="v">
                <p:oleObj spid="_x0000_s3163" name="Equation" r:id="rId4" imgW="75960" imgH="190440" progId="Equation.3">
                  <p:embed/>
                </p:oleObj>
              </mc:Choice>
              <mc:Fallback>
                <p:oleObj name="Equation" r:id="rId4" imgW="75960" imgH="190440" progId="Equation.3">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1417" y="3456201"/>
                        <a:ext cx="298887" cy="70338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5570" name="Object 34"/>
          <p:cNvGraphicFramePr>
            <a:graphicFrameLocks noChangeAspect="1"/>
          </p:cNvGraphicFramePr>
          <p:nvPr>
            <p:extLst>
              <p:ext uri="{D42A27DB-BD31-4B8C-83A1-F6EECF244321}">
                <p14:modId xmlns:p14="http://schemas.microsoft.com/office/powerpoint/2010/main" val="3197497974"/>
              </p:ext>
            </p:extLst>
          </p:nvPr>
        </p:nvGraphicFramePr>
        <p:xfrm>
          <a:off x="4096968" y="2903641"/>
          <a:ext cx="748516" cy="598116"/>
        </p:xfrm>
        <a:graphic>
          <a:graphicData uri="http://schemas.openxmlformats.org/presentationml/2006/ole">
            <mc:AlternateContent xmlns:mc="http://schemas.openxmlformats.org/markup-compatibility/2006">
              <mc:Choice xmlns:v="urn:schemas-microsoft-com:vml" Requires="v">
                <p:oleObj spid="_x0000_s3164" name="Equation" r:id="rId6" imgW="291960" imgH="253800" progId="Equation.3">
                  <p:embed/>
                </p:oleObj>
              </mc:Choice>
              <mc:Fallback>
                <p:oleObj name="Equation" r:id="rId6" imgW="291960" imgH="253800" progId="Equation.3">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96968" y="2903641"/>
                        <a:ext cx="748516" cy="5981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5571" name="Object 35"/>
          <p:cNvGraphicFramePr>
            <a:graphicFrameLocks noChangeAspect="1"/>
          </p:cNvGraphicFramePr>
          <p:nvPr>
            <p:extLst>
              <p:ext uri="{D42A27DB-BD31-4B8C-83A1-F6EECF244321}">
                <p14:modId xmlns:p14="http://schemas.microsoft.com/office/powerpoint/2010/main" val="2321926623"/>
              </p:ext>
            </p:extLst>
          </p:nvPr>
        </p:nvGraphicFramePr>
        <p:xfrm>
          <a:off x="5710620" y="2888991"/>
          <a:ext cx="748516" cy="495240"/>
        </p:xfrm>
        <a:graphic>
          <a:graphicData uri="http://schemas.openxmlformats.org/presentationml/2006/ole">
            <mc:AlternateContent xmlns:mc="http://schemas.openxmlformats.org/markup-compatibility/2006">
              <mc:Choice xmlns:v="urn:schemas-microsoft-com:vml" Requires="v">
                <p:oleObj spid="_x0000_s3165" name="Equation" r:id="rId8" imgW="342720" imgH="203040" progId="Equation.3">
                  <p:embed/>
                </p:oleObj>
              </mc:Choice>
              <mc:Fallback>
                <p:oleObj name="Equation" r:id="rId8" imgW="342720" imgH="203040" progId="Equation.3">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10620" y="2888991"/>
                        <a:ext cx="748516" cy="4952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5572" name="Line 36"/>
          <p:cNvSpPr>
            <a:spLocks noChangeShapeType="1"/>
          </p:cNvSpPr>
          <p:nvPr/>
        </p:nvSpPr>
        <p:spPr bwMode="auto">
          <a:xfrm flipH="1" flipV="1">
            <a:off x="3262708" y="1561369"/>
            <a:ext cx="935645" cy="516772"/>
          </a:xfrm>
          <a:prstGeom prst="line">
            <a:avLst/>
          </a:prstGeom>
          <a:noFill/>
          <a:ln w="28575">
            <a:solidFill>
              <a:schemeClr val="tx2"/>
            </a:solidFill>
            <a:round/>
            <a:headEnd/>
            <a:tailEnd/>
          </a:ln>
          <a:effectLst/>
        </p:spPr>
        <p:txBody>
          <a:bodyPr wrap="none" anchor="ctr"/>
          <a:lstStyle/>
          <a:p>
            <a:endParaRPr lang="en-US"/>
          </a:p>
        </p:txBody>
      </p:sp>
      <p:sp>
        <p:nvSpPr>
          <p:cNvPr id="65573" name="Text Box 37"/>
          <p:cNvSpPr txBox="1">
            <a:spLocks noChangeArrowheads="1"/>
          </p:cNvSpPr>
          <p:nvPr/>
        </p:nvSpPr>
        <p:spPr bwMode="auto">
          <a:xfrm>
            <a:off x="2451815" y="1389111"/>
            <a:ext cx="423639" cy="344515"/>
          </a:xfrm>
          <a:prstGeom prst="rect">
            <a:avLst/>
          </a:prstGeom>
          <a:solidFill>
            <a:schemeClr val="accent1">
              <a:alpha val="20000"/>
            </a:schemeClr>
          </a:solidFill>
          <a:ln w="9525">
            <a:solidFill>
              <a:schemeClr val="accent1">
                <a:lumMod val="60000"/>
                <a:lumOff val="40000"/>
              </a:schemeClr>
            </a:solidFill>
            <a:miter lim="800000"/>
            <a:headEnd/>
            <a:tailEnd/>
          </a:ln>
          <a:effectLst/>
        </p:spPr>
        <p:txBody>
          <a:bodyPr wrap="none">
            <a:spAutoFit/>
          </a:bodyPr>
          <a:lstStyle/>
          <a:p>
            <a:r>
              <a:rPr lang="en-US" altLang="zh-CN" i="1" dirty="0">
                <a:solidFill>
                  <a:schemeClr val="tx2"/>
                </a:solidFill>
                <a:ea typeface="SimSun" pitchFamily="2" charset="-122"/>
              </a:rPr>
              <a:t>w</a:t>
            </a:r>
            <a:r>
              <a:rPr lang="en-US" altLang="zh-CN" i="1" baseline="-25000" dirty="0">
                <a:solidFill>
                  <a:schemeClr val="tx2"/>
                </a:solidFill>
                <a:ea typeface="SimSun" pitchFamily="2" charset="-122"/>
              </a:rPr>
              <a:t>0</a:t>
            </a:r>
            <a:endParaRPr lang="en-US" altLang="zh-CN" dirty="0">
              <a:ea typeface="SimSun" pitchFamily="2" charset="-122"/>
            </a:endParaRPr>
          </a:p>
        </p:txBody>
      </p:sp>
      <p:sp>
        <p:nvSpPr>
          <p:cNvPr id="65574" name="Line 38"/>
          <p:cNvSpPr>
            <a:spLocks noChangeShapeType="1"/>
          </p:cNvSpPr>
          <p:nvPr/>
        </p:nvSpPr>
        <p:spPr bwMode="auto">
          <a:xfrm flipH="1">
            <a:off x="2888450" y="1561369"/>
            <a:ext cx="374258" cy="1196"/>
          </a:xfrm>
          <a:prstGeom prst="line">
            <a:avLst/>
          </a:prstGeom>
          <a:noFill/>
          <a:ln w="28575">
            <a:solidFill>
              <a:schemeClr val="tx2"/>
            </a:solidFill>
            <a:round/>
            <a:headEnd/>
            <a:tailEnd/>
          </a:ln>
          <a:effectLst/>
        </p:spPr>
        <p:txBody>
          <a:bodyPr wrap="none" anchor="ctr"/>
          <a:lstStyle/>
          <a:p>
            <a:endParaRPr lang="en-US"/>
          </a:p>
        </p:txBody>
      </p:sp>
      <p:sp>
        <p:nvSpPr>
          <p:cNvPr id="65575" name="Oval 39"/>
          <p:cNvSpPr>
            <a:spLocks noChangeArrowheads="1"/>
          </p:cNvSpPr>
          <p:nvPr/>
        </p:nvSpPr>
        <p:spPr bwMode="auto">
          <a:xfrm>
            <a:off x="1453794" y="1503950"/>
            <a:ext cx="124753" cy="114838"/>
          </a:xfrm>
          <a:prstGeom prst="ellipse">
            <a:avLst/>
          </a:prstGeom>
          <a:solidFill>
            <a:schemeClr val="bg1"/>
          </a:solidFill>
          <a:ln w="28575">
            <a:solidFill>
              <a:schemeClr val="tx2"/>
            </a:solidFill>
            <a:round/>
            <a:headEnd/>
            <a:tailEnd/>
          </a:ln>
          <a:effectLst/>
        </p:spPr>
        <p:txBody>
          <a:bodyPr wrap="none" anchor="ctr"/>
          <a:lstStyle/>
          <a:p>
            <a:endParaRPr lang="en-US"/>
          </a:p>
        </p:txBody>
      </p:sp>
      <p:sp>
        <p:nvSpPr>
          <p:cNvPr id="65576" name="Line 40"/>
          <p:cNvSpPr>
            <a:spLocks noChangeShapeType="1"/>
          </p:cNvSpPr>
          <p:nvPr/>
        </p:nvSpPr>
        <p:spPr bwMode="auto">
          <a:xfrm>
            <a:off x="1578546" y="1561369"/>
            <a:ext cx="873269" cy="1196"/>
          </a:xfrm>
          <a:prstGeom prst="line">
            <a:avLst/>
          </a:prstGeom>
          <a:noFill/>
          <a:ln w="28575">
            <a:solidFill>
              <a:schemeClr val="tx2"/>
            </a:solidFill>
            <a:round/>
            <a:headEnd/>
            <a:tailEnd type="triangle" w="med" len="med"/>
          </a:ln>
          <a:effectLst/>
        </p:spPr>
        <p:txBody>
          <a:bodyPr wrap="none" anchor="ctr"/>
          <a:lstStyle/>
          <a:p>
            <a:endParaRPr lang="en-US"/>
          </a:p>
        </p:txBody>
      </p:sp>
      <p:sp>
        <p:nvSpPr>
          <p:cNvPr id="65577" name="Rectangle 41"/>
          <p:cNvSpPr>
            <a:spLocks noChangeArrowheads="1"/>
          </p:cNvSpPr>
          <p:nvPr/>
        </p:nvSpPr>
        <p:spPr bwMode="auto">
          <a:xfrm>
            <a:off x="1295254" y="1124744"/>
            <a:ext cx="798617" cy="369332"/>
          </a:xfrm>
          <a:prstGeom prst="rect">
            <a:avLst/>
          </a:prstGeom>
          <a:noFill/>
          <a:ln w="9525">
            <a:noFill/>
            <a:miter lim="800000"/>
            <a:headEnd/>
            <a:tailEnd/>
          </a:ln>
          <a:effectLst/>
        </p:spPr>
        <p:txBody>
          <a:bodyPr wrap="none">
            <a:spAutoFit/>
          </a:bodyPr>
          <a:lstStyle/>
          <a:p>
            <a:r>
              <a:rPr lang="en-US" altLang="zh-CN" i="1" dirty="0">
                <a:solidFill>
                  <a:srgbClr val="FF0000"/>
                </a:solidFill>
                <a:ea typeface="SimSun" pitchFamily="2" charset="-122"/>
              </a:rPr>
              <a:t>x</a:t>
            </a:r>
            <a:r>
              <a:rPr lang="en-US" altLang="zh-CN" i="1" baseline="-25000" dirty="0">
                <a:solidFill>
                  <a:srgbClr val="FF0000"/>
                </a:solidFill>
                <a:ea typeface="SimSun" pitchFamily="2" charset="-122"/>
              </a:rPr>
              <a:t>0 </a:t>
            </a:r>
            <a:r>
              <a:rPr lang="en-US" altLang="zh-CN" sz="1800" i="1" dirty="0">
                <a:solidFill>
                  <a:srgbClr val="FF0000"/>
                </a:solidFill>
                <a:ea typeface="SimSun" pitchFamily="2" charset="-122"/>
              </a:rPr>
              <a:t>= +1</a:t>
            </a:r>
            <a:endParaRPr lang="en-US" altLang="zh-CN" sz="1800" i="1" baseline="-25000" dirty="0">
              <a:solidFill>
                <a:srgbClr val="FF0000"/>
              </a:solidFill>
              <a:ea typeface="SimSun" pitchFamily="2" charset="-122"/>
            </a:endParaRPr>
          </a:p>
        </p:txBody>
      </p:sp>
      <p:sp>
        <p:nvSpPr>
          <p:cNvPr id="65578" name="Text Box 42"/>
          <p:cNvSpPr txBox="1">
            <a:spLocks noChangeArrowheads="1"/>
          </p:cNvSpPr>
          <p:nvPr/>
        </p:nvSpPr>
        <p:spPr bwMode="auto">
          <a:xfrm>
            <a:off x="1813428" y="1539471"/>
            <a:ext cx="709458" cy="369332"/>
          </a:xfrm>
          <a:prstGeom prst="rect">
            <a:avLst/>
          </a:prstGeom>
          <a:noFill/>
          <a:ln w="9525">
            <a:noFill/>
            <a:miter lim="800000"/>
            <a:headEnd/>
            <a:tailEnd/>
          </a:ln>
          <a:effectLst/>
        </p:spPr>
        <p:txBody>
          <a:bodyPr wrap="square">
            <a:spAutoFit/>
          </a:bodyPr>
          <a:lstStyle/>
          <a:p>
            <a:r>
              <a:rPr lang="zh-CN" altLang="en-US" dirty="0">
                <a:effectLst>
                  <a:outerShdw blurRad="38100" dist="38100" dir="2700000" algn="tl">
                    <a:srgbClr val="C0C0C0"/>
                  </a:outerShdw>
                </a:effectLst>
                <a:ea typeface="SimSun" pitchFamily="2" charset="-122"/>
              </a:rPr>
              <a:t> </a:t>
            </a:r>
            <a:r>
              <a:rPr lang="en-US" altLang="zh-CN" sz="1600" dirty="0" err="1" smtClean="0">
                <a:solidFill>
                  <a:srgbClr val="FF0000"/>
                </a:solidFill>
                <a:ea typeface="SimSun" pitchFamily="2" charset="-122"/>
              </a:rPr>
              <a:t>Biais</a:t>
            </a:r>
            <a:endParaRPr lang="en-US" altLang="zh-CN" dirty="0">
              <a:solidFill>
                <a:srgbClr val="FF0000"/>
              </a:solidFill>
              <a:ea typeface="SimSun" pitchFamily="2" charset="-122"/>
            </a:endParaRPr>
          </a:p>
        </p:txBody>
      </p:sp>
      <p:graphicFrame>
        <p:nvGraphicFramePr>
          <p:cNvPr id="65579" name="Object 43"/>
          <p:cNvGraphicFramePr>
            <a:graphicFrameLocks noChangeAspect="1"/>
          </p:cNvGraphicFramePr>
          <p:nvPr>
            <p:extLst>
              <p:ext uri="{D42A27DB-BD31-4B8C-83A1-F6EECF244321}">
                <p14:modId xmlns:p14="http://schemas.microsoft.com/office/powerpoint/2010/main" val="2616374615"/>
              </p:ext>
            </p:extLst>
          </p:nvPr>
        </p:nvGraphicFramePr>
        <p:xfrm>
          <a:off x="4698085" y="2686010"/>
          <a:ext cx="934204" cy="691422"/>
        </p:xfrm>
        <a:graphic>
          <a:graphicData uri="http://schemas.openxmlformats.org/presentationml/2006/ole">
            <mc:AlternateContent xmlns:mc="http://schemas.openxmlformats.org/markup-compatibility/2006">
              <mc:Choice xmlns:v="urn:schemas-microsoft-com:vml" Requires="v">
                <p:oleObj spid="_x0000_s3166" name="Equation" r:id="rId10" imgW="685800" imgH="634680" progId="Equation.3">
                  <p:embed/>
                </p:oleObj>
              </mc:Choice>
              <mc:Fallback>
                <p:oleObj name="Equation" r:id="rId10" imgW="685800" imgH="634680" progId="Equation.3">
                  <p:embed/>
                  <p:pic>
                    <p:nvPicPr>
                      <p:cNvPr id="0"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98085" y="2686010"/>
                        <a:ext cx="934204" cy="691422"/>
                      </a:xfrm>
                      <a:prstGeom prst="rect">
                        <a:avLst/>
                      </a:prstGeom>
                      <a:noFill/>
                      <a:extLst/>
                    </p:spPr>
                  </p:pic>
                </p:oleObj>
              </mc:Fallback>
            </mc:AlternateContent>
          </a:graphicData>
        </a:graphic>
      </p:graphicFrame>
      <p:sp>
        <p:nvSpPr>
          <p:cNvPr id="43" name="Text Box 6"/>
          <p:cNvSpPr txBox="1">
            <a:spLocks noChangeArrowheads="1"/>
          </p:cNvSpPr>
          <p:nvPr/>
        </p:nvSpPr>
        <p:spPr bwMode="auto">
          <a:xfrm>
            <a:off x="797816" y="4869160"/>
            <a:ext cx="2626907" cy="1446550"/>
          </a:xfrm>
          <a:prstGeom prst="rect">
            <a:avLst/>
          </a:prstGeom>
          <a:noFill/>
          <a:ln w="9525">
            <a:noFill/>
            <a:miter lim="800000"/>
            <a:headEnd/>
            <a:tailEnd/>
          </a:ln>
          <a:effectLst/>
        </p:spPr>
        <p:txBody>
          <a:bodyPr wrap="square">
            <a:spAutoFit/>
          </a:bodyPr>
          <a:lstStyle/>
          <a:p>
            <a:pPr algn="l"/>
            <a:r>
              <a:rPr lang="fr-CA" sz="2400" dirty="0" smtClean="0"/>
              <a:t>Hypothèses :</a:t>
            </a:r>
          </a:p>
          <a:p>
            <a:pPr algn="l">
              <a:buFont typeface="Arial" pitchFamily="34" charset="0"/>
              <a:buChar char="•"/>
            </a:pPr>
            <a:r>
              <a:rPr lang="fr-CA" sz="2400" dirty="0" smtClean="0"/>
              <a:t>  </a:t>
            </a:r>
            <a:r>
              <a:rPr lang="fr-CA" sz="2000" dirty="0" smtClean="0"/>
              <a:t>Synapses synchrones</a:t>
            </a:r>
          </a:p>
          <a:p>
            <a:pPr algn="l">
              <a:buFont typeface="Arial" pitchFamily="34" charset="0"/>
              <a:buChar char="•"/>
            </a:pPr>
            <a:r>
              <a:rPr lang="fr-CA" sz="2000" dirty="0" smtClean="0"/>
              <a:t>  Pas de pertes</a:t>
            </a:r>
          </a:p>
          <a:p>
            <a:pPr algn="l">
              <a:buFont typeface="Arial" pitchFamily="34" charset="0"/>
              <a:buChar char="•"/>
            </a:pPr>
            <a:r>
              <a:rPr lang="fr-CA" sz="2000" dirty="0" smtClean="0"/>
              <a:t>  Sortie non impulsive</a:t>
            </a:r>
          </a:p>
        </p:txBody>
      </p:sp>
      <p:sp>
        <p:nvSpPr>
          <p:cNvPr id="44" name="Rectangle 3"/>
          <p:cNvSpPr txBox="1">
            <a:spLocks noChangeArrowheads="1"/>
          </p:cNvSpPr>
          <p:nvPr/>
        </p:nvSpPr>
        <p:spPr>
          <a:xfrm>
            <a:off x="3635896" y="5301208"/>
            <a:ext cx="5124264" cy="1296144"/>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fr-CA" altLang="zh-CN" sz="2000" noProof="0" dirty="0" smtClean="0">
                <a:ea typeface="SimSun" pitchFamily="2" charset="-122"/>
              </a:rPr>
              <a:t>Remplacement des séquences d’impulsions par leurs fréquences (</a:t>
            </a:r>
            <a:r>
              <a:rPr lang="fr-CA" altLang="zh-CN" sz="2000" i="1" noProof="0" dirty="0" smtClean="0">
                <a:ea typeface="SimSun" pitchFamily="2" charset="-122"/>
              </a:rPr>
              <a:t>rate </a:t>
            </a:r>
            <a:r>
              <a:rPr lang="fr-CA" altLang="zh-CN" sz="2000" i="1" noProof="0" dirty="0" err="1" smtClean="0">
                <a:ea typeface="SimSun" pitchFamily="2" charset="-122"/>
              </a:rPr>
              <a:t>coding</a:t>
            </a:r>
            <a:r>
              <a:rPr lang="fr-CA" altLang="zh-CN" sz="2000" noProof="0" dirty="0" smtClean="0">
                <a:ea typeface="SimSun" pitchFamily="2" charset="-122"/>
              </a:rPr>
              <a:t>)</a:t>
            </a:r>
          </a:p>
          <a:p>
            <a:pPr marL="800100" lvl="1" indent="-342900">
              <a:buFont typeface="Arial" panose="020B0604020202020204" pitchFamily="34" charset="0"/>
              <a:buChar char="•"/>
            </a:pPr>
            <a:r>
              <a:rPr lang="fr-CA" altLang="zh-CN" dirty="0">
                <a:ea typeface="SimSun" pitchFamily="2" charset="-122"/>
              </a:rPr>
              <a:t>L’information de phase est </a:t>
            </a:r>
            <a:r>
              <a:rPr lang="fr-CA" altLang="zh-CN" dirty="0" smtClean="0">
                <a:ea typeface="SimSun" pitchFamily="2" charset="-122"/>
              </a:rPr>
              <a:t>perdue!</a:t>
            </a:r>
            <a:endParaRPr lang="fr-CA" altLang="zh-CN" dirty="0">
              <a:ea typeface="SimSun" pitchFamily="2" charset="-122"/>
            </a:endParaRPr>
          </a:p>
        </p:txBody>
      </p:sp>
      <p:sp>
        <p:nvSpPr>
          <p:cNvPr id="45" name="Text Box 12"/>
          <p:cNvSpPr txBox="1">
            <a:spLocks noChangeArrowheads="1"/>
          </p:cNvSpPr>
          <p:nvPr/>
        </p:nvSpPr>
        <p:spPr bwMode="auto">
          <a:xfrm>
            <a:off x="3262708" y="1176048"/>
            <a:ext cx="996811" cy="338554"/>
          </a:xfrm>
          <a:prstGeom prst="rect">
            <a:avLst/>
          </a:prstGeom>
          <a:noFill/>
          <a:ln w="9525">
            <a:noFill/>
            <a:miter lim="800000"/>
            <a:headEnd/>
            <a:tailEnd/>
          </a:ln>
          <a:effectLst/>
        </p:spPr>
        <p:txBody>
          <a:bodyPr wrap="none">
            <a:spAutoFit/>
          </a:bodyPr>
          <a:lstStyle/>
          <a:p>
            <a:r>
              <a:rPr lang="en-US" altLang="zh-CN" sz="1600" dirty="0" smtClean="0">
                <a:solidFill>
                  <a:schemeClr val="bg1">
                    <a:lumMod val="50000"/>
                  </a:schemeClr>
                </a:solidFill>
                <a:ea typeface="SimSun" pitchFamily="2" charset="-122"/>
              </a:rPr>
              <a:t>Dendrites</a:t>
            </a:r>
            <a:endParaRPr lang="en-US" altLang="zh-CN" sz="1600" dirty="0">
              <a:solidFill>
                <a:schemeClr val="bg1">
                  <a:lumMod val="50000"/>
                </a:schemeClr>
              </a:solidFill>
              <a:ea typeface="SimSun"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slide(fromBottom)">
                                      <p:cBhvr>
                                        <p:cTn id="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050"/>
          <p:cNvSpPr>
            <a:spLocks noGrp="1" noChangeArrowheads="1"/>
          </p:cNvSpPr>
          <p:nvPr>
            <p:ph type="title"/>
          </p:nvPr>
        </p:nvSpPr>
        <p:spPr>
          <a:xfrm>
            <a:off x="467544" y="412750"/>
            <a:ext cx="8280920" cy="1144042"/>
          </a:xfrm>
        </p:spPr>
        <p:txBody>
          <a:bodyPr>
            <a:normAutofit/>
          </a:bodyPr>
          <a:lstStyle/>
          <a:p>
            <a:pPr algn="l"/>
            <a:r>
              <a:rPr lang="fr-CA" altLang="zh-CN" sz="3600" dirty="0">
                <a:solidFill>
                  <a:srgbClr val="00B050"/>
                </a:solidFill>
              </a:rPr>
              <a:t>Fréquence des impulsions biologiques</a:t>
            </a:r>
          </a:p>
        </p:txBody>
      </p:sp>
      <p:sp>
        <p:nvSpPr>
          <p:cNvPr id="122883" name="Rectangle 2051"/>
          <p:cNvSpPr>
            <a:spLocks noGrp="1" noChangeArrowheads="1"/>
          </p:cNvSpPr>
          <p:nvPr>
            <p:ph type="body" sz="half" idx="2"/>
          </p:nvPr>
        </p:nvSpPr>
        <p:spPr>
          <a:xfrm>
            <a:off x="457200" y="4648200"/>
            <a:ext cx="7315200" cy="1828800"/>
          </a:xfrm>
        </p:spPr>
        <p:txBody>
          <a:bodyPr>
            <a:normAutofit fontScale="92500"/>
          </a:bodyPr>
          <a:lstStyle/>
          <a:p>
            <a:r>
              <a:rPr lang="fr-CA" altLang="zh-CN" sz="2800" dirty="0" smtClean="0">
                <a:ea typeface="SimSun" pitchFamily="2" charset="-122"/>
              </a:rPr>
              <a:t>La valeur moyenne dépend de plusieurs facteurs</a:t>
            </a:r>
          </a:p>
          <a:p>
            <a:pPr lvl="1"/>
            <a:r>
              <a:rPr lang="fr-CA" altLang="zh-CN" sz="2400" dirty="0" smtClean="0">
                <a:ea typeface="SimSun" pitchFamily="2" charset="-122"/>
              </a:rPr>
              <a:t>Pertes (</a:t>
            </a:r>
            <a:r>
              <a:rPr lang="fr-CA" altLang="zh-CN" sz="2400" i="1" dirty="0" err="1" smtClean="0">
                <a:ea typeface="SimSun" pitchFamily="2" charset="-122"/>
              </a:rPr>
              <a:t>leakage</a:t>
            </a:r>
            <a:r>
              <a:rPr lang="fr-CA" altLang="zh-CN" sz="2400" dirty="0" smtClean="0">
                <a:ea typeface="SimSun" pitchFamily="2" charset="-122"/>
              </a:rPr>
              <a:t>), saturation, sources de bruit</a:t>
            </a:r>
          </a:p>
          <a:p>
            <a:r>
              <a:rPr lang="fr-CA" altLang="zh-CN" sz="2800" dirty="0" smtClean="0">
                <a:ea typeface="SimSun" pitchFamily="2" charset="-122"/>
              </a:rPr>
              <a:t>Généralement modelé avec une fonction sigmoïde</a:t>
            </a:r>
          </a:p>
          <a:p>
            <a:pPr lvl="1">
              <a:buNone/>
            </a:pPr>
            <a:endParaRPr lang="fr-CA" altLang="zh-CN" sz="2400" dirty="0">
              <a:ea typeface="SimSun" pitchFamily="2" charset="-122"/>
            </a:endParaRPr>
          </a:p>
        </p:txBody>
      </p:sp>
      <p:pic>
        <p:nvPicPr>
          <p:cNvPr id="122884" name="Picture 2052" descr="curves"/>
          <p:cNvPicPr>
            <a:picLocks noChangeAspect="1" noChangeArrowheads="1"/>
          </p:cNvPicPr>
          <p:nvPr/>
        </p:nvPicPr>
        <p:blipFill>
          <a:blip r:embed="rId3" cstate="print"/>
          <a:srcRect/>
          <a:stretch>
            <a:fillRect/>
          </a:stretch>
        </p:blipFill>
        <p:spPr bwMode="auto">
          <a:xfrm>
            <a:off x="2202941" y="1916832"/>
            <a:ext cx="4810125" cy="26289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5C5ADF20-7D44-4078-9B31-CD18EDD546C4}" type="slidenum">
              <a:rPr lang="fr-CA" altLang="zh-CN" smtClean="0"/>
              <a:pPr/>
              <a:t>15</a:t>
            </a:fld>
            <a:endParaRPr lang="fr-CA" altLang="zh-CN" dirty="0"/>
          </a:p>
        </p:txBody>
      </p:sp>
      <p:sp>
        <p:nvSpPr>
          <p:cNvPr id="120834" name="Rectangle 2"/>
          <p:cNvSpPr>
            <a:spLocks noGrp="1" noChangeArrowheads="1"/>
          </p:cNvSpPr>
          <p:nvPr>
            <p:ph type="title"/>
          </p:nvPr>
        </p:nvSpPr>
        <p:spPr>
          <a:xfrm>
            <a:off x="684213" y="534988"/>
            <a:ext cx="7772400" cy="608012"/>
          </a:xfrm>
        </p:spPr>
        <p:txBody>
          <a:bodyPr>
            <a:noAutofit/>
          </a:bodyPr>
          <a:lstStyle/>
          <a:p>
            <a:pPr algn="l"/>
            <a:r>
              <a:rPr lang="fr-CA" altLang="zh-CN" sz="3600" dirty="0">
                <a:solidFill>
                  <a:srgbClr val="00B050"/>
                </a:solidFill>
              </a:rPr>
              <a:t>Fonctions d’activation communes</a:t>
            </a:r>
          </a:p>
        </p:txBody>
      </p:sp>
      <p:pic>
        <p:nvPicPr>
          <p:cNvPr id="120836" name="Picture 4" descr="ActivationFunctions"/>
          <p:cNvPicPr>
            <a:picLocks noChangeAspect="1" noChangeArrowheads="1"/>
          </p:cNvPicPr>
          <p:nvPr/>
        </p:nvPicPr>
        <p:blipFill>
          <a:blip r:embed="rId3" cstate="print"/>
          <a:srcRect l="7031" t="7249" r="9070" b="5763"/>
          <a:stretch>
            <a:fillRect/>
          </a:stretch>
        </p:blipFill>
        <p:spPr bwMode="auto">
          <a:xfrm>
            <a:off x="2051720" y="2738264"/>
            <a:ext cx="5328592" cy="3456384"/>
          </a:xfrm>
          <a:prstGeom prst="rect">
            <a:avLst/>
          </a:prstGeom>
          <a:noFill/>
        </p:spPr>
      </p:pic>
      <p:sp>
        <p:nvSpPr>
          <p:cNvPr id="8" name="Rectangle 3"/>
          <p:cNvSpPr txBox="1">
            <a:spLocks noChangeArrowheads="1"/>
          </p:cNvSpPr>
          <p:nvPr/>
        </p:nvSpPr>
        <p:spPr>
          <a:xfrm>
            <a:off x="971600" y="1628800"/>
            <a:ext cx="7632848" cy="1296144"/>
          </a:xfrm>
          <a:prstGeom prst="rect">
            <a:avLst/>
          </a:prstGeom>
        </p:spPr>
        <p:txBody>
          <a:bodyPr vert="horz" lIns="91440" tIns="45720" rIns="91440" bIns="45720" rtlCol="0">
            <a:noAutofit/>
          </a:bodyPr>
          <a:lstStyle/>
          <a:p>
            <a:pPr marL="342900" indent="-342900">
              <a:spcBef>
                <a:spcPct val="20000"/>
              </a:spcBef>
              <a:buFont typeface="Arial" pitchFamily="34" charset="0"/>
              <a:buChar char="•"/>
              <a:defRPr/>
            </a:pPr>
            <a:r>
              <a:rPr lang="fr-CA" altLang="zh-CN" sz="2400" dirty="0">
                <a:ea typeface="SimSun" pitchFamily="2" charset="-122"/>
              </a:rPr>
              <a:t>Plusieurs fonctions </a:t>
            </a:r>
            <a:r>
              <a:rPr lang="fr-CA" altLang="zh-CN" sz="2400" dirty="0" smtClean="0">
                <a:ea typeface="SimSun" pitchFamily="2" charset="-122"/>
              </a:rPr>
              <a:t>existent</a:t>
            </a:r>
          </a:p>
          <a:p>
            <a:pPr marL="342900" indent="-342900">
              <a:spcBef>
                <a:spcPct val="20000"/>
              </a:spcBef>
              <a:buFont typeface="Arial" pitchFamily="34" charset="0"/>
              <a:buChar char="•"/>
              <a:defRPr/>
            </a:pPr>
            <a:r>
              <a:rPr lang="fr-CA" altLang="zh-CN" sz="2400" dirty="0" smtClean="0">
                <a:ea typeface="SimSun" pitchFamily="2" charset="-122"/>
              </a:rPr>
              <a:t>L’efficacité </a:t>
            </a:r>
            <a:r>
              <a:rPr lang="fr-CA" altLang="zh-CN" sz="2400" dirty="0">
                <a:ea typeface="SimSun" pitchFamily="2" charset="-122"/>
              </a:rPr>
              <a:t>dépend de l’application</a:t>
            </a:r>
          </a:p>
        </p:txBody>
      </p:sp>
      <p:cxnSp>
        <p:nvCxnSpPr>
          <p:cNvPr id="3" name="Connecteur droit 2"/>
          <p:cNvCxnSpPr/>
          <p:nvPr/>
        </p:nvCxnSpPr>
        <p:spPr>
          <a:xfrm>
            <a:off x="2339752" y="3429000"/>
            <a:ext cx="0" cy="576064"/>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6" name="Connecteur droit 5"/>
          <p:cNvCxnSpPr/>
          <p:nvPr/>
        </p:nvCxnSpPr>
        <p:spPr>
          <a:xfrm>
            <a:off x="2339752" y="4005064"/>
            <a:ext cx="648072"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fr-CA" sz="3600" dirty="0">
                <a:solidFill>
                  <a:srgbClr val="00B050"/>
                </a:solidFill>
              </a:rPr>
              <a:t>Topologies de base</a:t>
            </a:r>
            <a:endParaRPr lang="en-US" sz="3600" dirty="0">
              <a:solidFill>
                <a:srgbClr val="00B050"/>
              </a:solidFill>
            </a:endParaRPr>
          </a:p>
        </p:txBody>
      </p:sp>
      <p:sp>
        <p:nvSpPr>
          <p:cNvPr id="3" name="Content Placeholder 2"/>
          <p:cNvSpPr>
            <a:spLocks noGrp="1"/>
          </p:cNvSpPr>
          <p:nvPr>
            <p:ph idx="1"/>
          </p:nvPr>
        </p:nvSpPr>
        <p:spPr>
          <a:xfrm>
            <a:off x="467544" y="5517232"/>
            <a:ext cx="8424936" cy="1224136"/>
          </a:xfrm>
        </p:spPr>
        <p:txBody>
          <a:bodyPr>
            <a:noAutofit/>
          </a:bodyPr>
          <a:lstStyle/>
          <a:p>
            <a:r>
              <a:rPr lang="fr-CA" sz="2200" dirty="0" smtClean="0"/>
              <a:t>En général, les réseaux récurrents utilisent des règles d’apprentissage d’inspiration biologique et les réseaux multicouches des règles tirées de l’ingénierie</a:t>
            </a:r>
            <a:endParaRPr lang="fr-CA" sz="2200" dirty="0"/>
          </a:p>
        </p:txBody>
      </p:sp>
      <p:pic>
        <p:nvPicPr>
          <p:cNvPr id="4098" name="Picture 2"/>
          <p:cNvPicPr>
            <a:picLocks noChangeAspect="1" noChangeArrowheads="1"/>
          </p:cNvPicPr>
          <p:nvPr/>
        </p:nvPicPr>
        <p:blipFill>
          <a:blip r:embed="rId4" cstate="print"/>
          <a:srcRect l="-111" t="-372" r="-111" b="-372"/>
          <a:stretch>
            <a:fillRect/>
          </a:stretch>
        </p:blipFill>
        <p:spPr bwMode="auto">
          <a:xfrm>
            <a:off x="1280256" y="1340768"/>
            <a:ext cx="6367463" cy="4273550"/>
          </a:xfrm>
          <a:prstGeom prst="rect">
            <a:avLst/>
          </a:prstGeom>
          <a:noFill/>
          <a:ln w="9525">
            <a:noFill/>
            <a:miter lim="800000"/>
            <a:headEnd/>
            <a:tailEnd/>
          </a:ln>
        </p:spPr>
      </p:pic>
      <p:sp>
        <p:nvSpPr>
          <p:cNvPr id="5" name="TextBox 4"/>
          <p:cNvSpPr txBox="1"/>
          <p:nvPr/>
        </p:nvSpPr>
        <p:spPr>
          <a:xfrm>
            <a:off x="107504" y="1988840"/>
            <a:ext cx="1501758" cy="1451679"/>
          </a:xfrm>
          <a:prstGeom prst="rect">
            <a:avLst/>
          </a:prstGeom>
          <a:noFill/>
        </p:spPr>
        <p:txBody>
          <a:bodyPr wrap="none" rtlCol="0">
            <a:spAutoFit/>
          </a:bodyPr>
          <a:lstStyle/>
          <a:p>
            <a:r>
              <a:rPr lang="en-CA" sz="1600" dirty="0" err="1" smtClean="0"/>
              <a:t>Unités</a:t>
            </a:r>
            <a:r>
              <a:rPr lang="en-CA" sz="1600" dirty="0" smtClean="0"/>
              <a:t> de sortie</a:t>
            </a:r>
          </a:p>
          <a:p>
            <a:pPr>
              <a:spcAft>
                <a:spcPts val="400"/>
              </a:spcAft>
            </a:pPr>
            <a:endParaRPr lang="en-CA" sz="1600" dirty="0" smtClean="0"/>
          </a:p>
          <a:p>
            <a:r>
              <a:rPr lang="en-CA" sz="1600" dirty="0" err="1" smtClean="0"/>
              <a:t>Unités</a:t>
            </a:r>
            <a:r>
              <a:rPr lang="en-CA" sz="1600" dirty="0" smtClean="0"/>
              <a:t> </a:t>
            </a:r>
            <a:r>
              <a:rPr lang="en-CA" sz="1600" dirty="0" err="1" smtClean="0"/>
              <a:t>cachées</a:t>
            </a:r>
            <a:endParaRPr lang="en-CA" sz="1600" dirty="0" smtClean="0"/>
          </a:p>
          <a:p>
            <a:pPr>
              <a:spcAft>
                <a:spcPts val="600"/>
              </a:spcAft>
            </a:pPr>
            <a:endParaRPr lang="en-CA" sz="1600" dirty="0" smtClean="0"/>
          </a:p>
          <a:p>
            <a:r>
              <a:rPr lang="en-CA" sz="1600" dirty="0" err="1" smtClean="0"/>
              <a:t>Unités</a:t>
            </a:r>
            <a:r>
              <a:rPr lang="en-CA" sz="1600" dirty="0" smtClean="0"/>
              <a:t> </a:t>
            </a:r>
            <a:r>
              <a:rPr lang="en-CA" sz="1600" dirty="0" err="1" smtClean="0"/>
              <a:t>d’entrée</a:t>
            </a:r>
            <a:endParaRPr lang="en-US" sz="1600" dirty="0"/>
          </a:p>
        </p:txBody>
      </p:sp>
      <p:sp>
        <p:nvSpPr>
          <p:cNvPr id="6" name="TextBox 5"/>
          <p:cNvSpPr txBox="1"/>
          <p:nvPr/>
        </p:nvSpPr>
        <p:spPr>
          <a:xfrm>
            <a:off x="1547664" y="1484784"/>
            <a:ext cx="3024336" cy="369332"/>
          </a:xfrm>
          <a:prstGeom prst="rect">
            <a:avLst/>
          </a:prstGeom>
          <a:solidFill>
            <a:schemeClr val="bg1"/>
          </a:solidFill>
        </p:spPr>
        <p:txBody>
          <a:bodyPr wrap="square" rtlCol="0">
            <a:spAutoFit/>
          </a:bodyPr>
          <a:lstStyle/>
          <a:p>
            <a:r>
              <a:rPr lang="fr-CA" b="1" dirty="0" smtClean="0"/>
              <a:t>Réseau multicouche</a:t>
            </a:r>
            <a:endParaRPr lang="fr-CA" b="1" dirty="0"/>
          </a:p>
        </p:txBody>
      </p:sp>
      <p:sp>
        <p:nvSpPr>
          <p:cNvPr id="7" name="TextBox 6"/>
          <p:cNvSpPr txBox="1"/>
          <p:nvPr/>
        </p:nvSpPr>
        <p:spPr>
          <a:xfrm>
            <a:off x="3563888" y="2420888"/>
            <a:ext cx="1224136" cy="646331"/>
          </a:xfrm>
          <a:prstGeom prst="rect">
            <a:avLst/>
          </a:prstGeom>
          <a:solidFill>
            <a:schemeClr val="bg1"/>
          </a:solidFill>
        </p:spPr>
        <p:txBody>
          <a:bodyPr wrap="square" rtlCol="0">
            <a:spAutoFit/>
          </a:bodyPr>
          <a:lstStyle/>
          <a:p>
            <a:endParaRPr lang="en-CA" dirty="0" smtClean="0"/>
          </a:p>
          <a:p>
            <a:endParaRPr lang="en-US" dirty="0"/>
          </a:p>
        </p:txBody>
      </p:sp>
      <p:sp>
        <p:nvSpPr>
          <p:cNvPr id="8" name="TextBox 7"/>
          <p:cNvSpPr txBox="1"/>
          <p:nvPr/>
        </p:nvSpPr>
        <p:spPr>
          <a:xfrm>
            <a:off x="1763688" y="3573017"/>
            <a:ext cx="1800200" cy="369332"/>
          </a:xfrm>
          <a:prstGeom prst="rect">
            <a:avLst/>
          </a:prstGeom>
          <a:solidFill>
            <a:schemeClr val="bg1"/>
          </a:solidFill>
        </p:spPr>
        <p:txBody>
          <a:bodyPr wrap="square" rtlCol="0">
            <a:spAutoFit/>
          </a:bodyPr>
          <a:lstStyle/>
          <a:p>
            <a:endParaRPr lang="en-CA" dirty="0" smtClean="0"/>
          </a:p>
        </p:txBody>
      </p:sp>
      <p:sp>
        <p:nvSpPr>
          <p:cNvPr id="9" name="TextBox 8"/>
          <p:cNvSpPr txBox="1"/>
          <p:nvPr/>
        </p:nvSpPr>
        <p:spPr>
          <a:xfrm>
            <a:off x="5148064" y="3501008"/>
            <a:ext cx="1800200" cy="369332"/>
          </a:xfrm>
          <a:prstGeom prst="rect">
            <a:avLst/>
          </a:prstGeom>
          <a:solidFill>
            <a:schemeClr val="bg1"/>
          </a:solidFill>
        </p:spPr>
        <p:txBody>
          <a:bodyPr wrap="square" rtlCol="0">
            <a:spAutoFit/>
          </a:bodyPr>
          <a:lstStyle/>
          <a:p>
            <a:endParaRPr lang="en-CA" dirty="0" smtClean="0"/>
          </a:p>
        </p:txBody>
      </p:sp>
      <p:sp>
        <p:nvSpPr>
          <p:cNvPr id="10" name="TextBox 9"/>
          <p:cNvSpPr txBox="1"/>
          <p:nvPr/>
        </p:nvSpPr>
        <p:spPr>
          <a:xfrm>
            <a:off x="5148064" y="1484784"/>
            <a:ext cx="2160240" cy="369332"/>
          </a:xfrm>
          <a:prstGeom prst="rect">
            <a:avLst/>
          </a:prstGeom>
          <a:solidFill>
            <a:schemeClr val="bg1"/>
          </a:solidFill>
        </p:spPr>
        <p:txBody>
          <a:bodyPr wrap="square" rtlCol="0">
            <a:spAutoFit/>
          </a:bodyPr>
          <a:lstStyle/>
          <a:p>
            <a:r>
              <a:rPr lang="fr-CA" b="1" dirty="0" smtClean="0"/>
              <a:t>Réseau récurrent</a:t>
            </a:r>
            <a:endParaRPr lang="fr-CA" b="1" dirty="0"/>
          </a:p>
        </p:txBody>
      </p:sp>
      <p:sp>
        <p:nvSpPr>
          <p:cNvPr id="11" name="TextBox 10"/>
          <p:cNvSpPr txBox="1"/>
          <p:nvPr/>
        </p:nvSpPr>
        <p:spPr>
          <a:xfrm>
            <a:off x="7020816" y="2593067"/>
            <a:ext cx="2015680" cy="907941"/>
          </a:xfrm>
          <a:prstGeom prst="rect">
            <a:avLst/>
          </a:prstGeom>
          <a:noFill/>
        </p:spPr>
        <p:txBody>
          <a:bodyPr wrap="none" rtlCol="0">
            <a:spAutoFit/>
          </a:bodyPr>
          <a:lstStyle/>
          <a:p>
            <a:r>
              <a:rPr lang="en-CA" sz="1600" dirty="0" err="1" smtClean="0"/>
              <a:t>Unités</a:t>
            </a:r>
            <a:r>
              <a:rPr lang="en-CA" sz="1600" dirty="0" smtClean="0"/>
              <a:t> </a:t>
            </a:r>
            <a:r>
              <a:rPr lang="en-CA" sz="1600" dirty="0" err="1" smtClean="0"/>
              <a:t>cachées</a:t>
            </a:r>
            <a:endParaRPr lang="en-CA" sz="1600" dirty="0" smtClean="0"/>
          </a:p>
          <a:p>
            <a:pPr>
              <a:spcAft>
                <a:spcPts val="600"/>
              </a:spcAft>
            </a:pPr>
            <a:endParaRPr lang="en-CA" sz="1600" dirty="0" smtClean="0"/>
          </a:p>
          <a:p>
            <a:r>
              <a:rPr lang="en-CA" sz="1600" dirty="0" err="1" smtClean="0"/>
              <a:t>Unités</a:t>
            </a:r>
            <a:r>
              <a:rPr lang="en-CA" sz="1600" dirty="0" smtClean="0"/>
              <a:t> </a:t>
            </a:r>
            <a:r>
              <a:rPr lang="en-CA" sz="1600" dirty="0" err="1" smtClean="0"/>
              <a:t>d’entrée</a:t>
            </a:r>
            <a:r>
              <a:rPr lang="en-CA" sz="1600" dirty="0" smtClean="0"/>
              <a:t>/sortie</a:t>
            </a:r>
            <a:endParaRPr lang="en-US" sz="1600" dirty="0"/>
          </a:p>
        </p:txBody>
      </p:sp>
      <p:graphicFrame>
        <p:nvGraphicFramePr>
          <p:cNvPr id="12" name="Object 34"/>
          <p:cNvGraphicFramePr>
            <a:graphicFrameLocks noChangeAspect="1"/>
          </p:cNvGraphicFramePr>
          <p:nvPr>
            <p:extLst>
              <p:ext uri="{D42A27DB-BD31-4B8C-83A1-F6EECF244321}">
                <p14:modId xmlns:p14="http://schemas.microsoft.com/office/powerpoint/2010/main" val="778706195"/>
              </p:ext>
            </p:extLst>
          </p:nvPr>
        </p:nvGraphicFramePr>
        <p:xfrm>
          <a:off x="4427538" y="4103688"/>
          <a:ext cx="153987" cy="169862"/>
        </p:xfrm>
        <a:graphic>
          <a:graphicData uri="http://schemas.openxmlformats.org/presentationml/2006/ole">
            <mc:AlternateContent xmlns:mc="http://schemas.openxmlformats.org/markup-compatibility/2006">
              <mc:Choice xmlns:v="urn:schemas-microsoft-com:vml" Requires="v">
                <p:oleObj spid="_x0000_s39953" name="Équation" r:id="rId5" imgW="291960" imgH="253800" progId="Equation.3">
                  <p:embed/>
                </p:oleObj>
              </mc:Choice>
              <mc:Fallback>
                <p:oleObj name="Équation" r:id="rId5" imgW="291960" imgH="253800" progId="Equation.3">
                  <p:embed/>
                  <p:pic>
                    <p:nvPicPr>
                      <p:cNvPr id="0" name=""/>
                      <p:cNvPicPr>
                        <a:picLocks noChangeAspect="1" noChangeArrowheads="1"/>
                      </p:cNvPicPr>
                      <p:nvPr/>
                    </p:nvPicPr>
                    <p:blipFill>
                      <a:blip r:embed="rId6"/>
                      <a:srcRect/>
                      <a:stretch>
                        <a:fillRect/>
                      </a:stretch>
                    </p:blipFill>
                    <p:spPr bwMode="auto">
                      <a:xfrm>
                        <a:off x="4427538" y="4103688"/>
                        <a:ext cx="153987" cy="169862"/>
                      </a:xfrm>
                      <a:prstGeom prst="rect">
                        <a:avLst/>
                      </a:prstGeom>
                      <a:solidFill>
                        <a:schemeClr val="bg1"/>
                      </a:solidFill>
                      <a:extLst/>
                    </p:spPr>
                  </p:pic>
                </p:oleObj>
              </mc:Fallback>
            </mc:AlternateContent>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CA" sz="3600" dirty="0" err="1">
                <a:solidFill>
                  <a:srgbClr val="00B050"/>
                </a:solidFill>
              </a:rPr>
              <a:t>Taxonomie</a:t>
            </a:r>
            <a:endParaRPr lang="en-US" sz="3600" dirty="0">
              <a:solidFill>
                <a:srgbClr val="00B050"/>
              </a:solidFill>
            </a:endParaRPr>
          </a:p>
        </p:txBody>
      </p:sp>
      <p:pic>
        <p:nvPicPr>
          <p:cNvPr id="38914" name="Picture 2" descr="C:\Documents and Settings\boukadoum_m\My Documents\My Pictures\ControlCenter3\Scan\CCF10022012_00001.jpg"/>
          <p:cNvPicPr>
            <a:picLocks noChangeAspect="1" noChangeArrowheads="1"/>
          </p:cNvPicPr>
          <p:nvPr/>
        </p:nvPicPr>
        <p:blipFill>
          <a:blip r:embed="rId2" cstate="print"/>
          <a:srcRect l="24431" t="9701" r="22205" b="3600"/>
          <a:stretch>
            <a:fillRect/>
          </a:stretch>
        </p:blipFill>
        <p:spPr bwMode="auto">
          <a:xfrm rot="5400000">
            <a:off x="2681536" y="-549696"/>
            <a:ext cx="4032448" cy="8533456"/>
          </a:xfrm>
          <a:prstGeom prst="rect">
            <a:avLst/>
          </a:prstGeom>
          <a:noFill/>
        </p:spPr>
      </p:pic>
      <p:sp>
        <p:nvSpPr>
          <p:cNvPr id="5" name="TextBox 4"/>
          <p:cNvSpPr txBox="1"/>
          <p:nvPr/>
        </p:nvSpPr>
        <p:spPr>
          <a:xfrm>
            <a:off x="5580112" y="5445224"/>
            <a:ext cx="2952328" cy="369332"/>
          </a:xfrm>
          <a:prstGeom prst="rect">
            <a:avLst/>
          </a:prstGeom>
          <a:noFill/>
        </p:spPr>
        <p:txBody>
          <a:bodyPr wrap="square" rtlCol="0">
            <a:spAutoFit/>
          </a:bodyPr>
          <a:lstStyle/>
          <a:p>
            <a:r>
              <a:rPr lang="en-CA" dirty="0" smtClean="0"/>
              <a:t>+BSB, BAM, etc.</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body" idx="1"/>
          </p:nvPr>
        </p:nvSpPr>
        <p:spPr>
          <a:xfrm>
            <a:off x="685800" y="2065312"/>
            <a:ext cx="7414592" cy="3163888"/>
          </a:xfrm>
        </p:spPr>
        <p:txBody>
          <a:bodyPr>
            <a:normAutofit fontScale="70000" lnSpcReduction="20000"/>
          </a:bodyPr>
          <a:lstStyle/>
          <a:p>
            <a:r>
              <a:rPr lang="fr-CA" sz="4400" dirty="0" smtClean="0"/>
              <a:t>Réside </a:t>
            </a:r>
            <a:r>
              <a:rPr lang="fr-CA" sz="4400" dirty="0"/>
              <a:t>dans la présence et </a:t>
            </a:r>
            <a:r>
              <a:rPr lang="fr-CA" sz="4400" dirty="0" smtClean="0"/>
              <a:t>force de </a:t>
            </a:r>
            <a:r>
              <a:rPr lang="fr-CA" sz="4400" dirty="0"/>
              <a:t>connexions </a:t>
            </a:r>
            <a:r>
              <a:rPr lang="fr-CA" sz="4400" dirty="0" smtClean="0"/>
              <a:t>inter-neuronales (synapses)</a:t>
            </a:r>
          </a:p>
          <a:p>
            <a:r>
              <a:rPr lang="fr-CA" sz="4400" dirty="0" smtClean="0"/>
              <a:t>M</a:t>
            </a:r>
            <a:r>
              <a:rPr lang="fr-CA" sz="4500" dirty="0" smtClean="0"/>
              <a:t>ais :</a:t>
            </a:r>
            <a:endParaRPr lang="fr-CA" altLang="zh-CN" sz="4600" dirty="0" smtClean="0">
              <a:ea typeface="SimSun" pitchFamily="2" charset="-122"/>
            </a:endParaRPr>
          </a:p>
          <a:p>
            <a:pPr lvl="1">
              <a:buClr>
                <a:schemeClr val="tx1"/>
              </a:buClr>
            </a:pPr>
            <a:r>
              <a:rPr lang="fr-CA" altLang="zh-CN" sz="4200" dirty="0" smtClean="0">
                <a:ea typeface="SimSun" pitchFamily="2" charset="-122"/>
              </a:rPr>
              <a:t>Différents types de neurones</a:t>
            </a:r>
          </a:p>
          <a:p>
            <a:pPr lvl="1">
              <a:buClr>
                <a:schemeClr val="tx1"/>
              </a:buClr>
            </a:pPr>
            <a:r>
              <a:rPr lang="fr-CA" altLang="zh-CN" sz="4200" dirty="0" smtClean="0">
                <a:ea typeface="SimSun" pitchFamily="2" charset="-122"/>
              </a:rPr>
              <a:t>Différents types de topologies de réseaux</a:t>
            </a:r>
            <a:endParaRPr lang="fr-CA" dirty="0" smtClean="0"/>
          </a:p>
          <a:p>
            <a:endParaRPr lang="fr-CA" dirty="0" smtClean="0"/>
          </a:p>
          <a:p>
            <a:pPr>
              <a:buFontTx/>
              <a:buNone/>
            </a:pPr>
            <a:r>
              <a:rPr lang="fr-CA" dirty="0" smtClean="0"/>
              <a:t>	</a:t>
            </a:r>
            <a:r>
              <a:rPr lang="fr-CA" sz="4600" dirty="0" smtClean="0">
                <a:sym typeface="Wingdings" pitchFamily="2" charset="2"/>
              </a:rPr>
              <a:t> Comment trouver les bons poids?</a:t>
            </a:r>
            <a:endParaRPr lang="fr-CA" dirty="0">
              <a:sym typeface="Wingdings" pitchFamily="2" charset="2"/>
            </a:endParaRPr>
          </a:p>
        </p:txBody>
      </p:sp>
      <p:sp>
        <p:nvSpPr>
          <p:cNvPr id="3" name="Rectangle 2050"/>
          <p:cNvSpPr>
            <a:spLocks noGrp="1" noChangeArrowheads="1"/>
          </p:cNvSpPr>
          <p:nvPr>
            <p:ph type="title"/>
          </p:nvPr>
        </p:nvSpPr>
        <p:spPr>
          <a:xfrm>
            <a:off x="467544" y="412750"/>
            <a:ext cx="8280920" cy="1144042"/>
          </a:xfrm>
        </p:spPr>
        <p:txBody>
          <a:bodyPr>
            <a:normAutofit/>
          </a:bodyPr>
          <a:lstStyle/>
          <a:p>
            <a:pPr algn="l"/>
            <a:r>
              <a:rPr lang="fr-CA" sz="3600" dirty="0">
                <a:solidFill>
                  <a:srgbClr val="00B050"/>
                </a:solidFill>
              </a:rPr>
              <a:t>Savoir du RNA</a:t>
            </a:r>
            <a:endParaRPr lang="fr-CA" altLang="zh-CN" sz="3600" dirty="0">
              <a:solidFill>
                <a:srgbClr val="00B05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CA" sz="3600" dirty="0" err="1">
                <a:solidFill>
                  <a:srgbClr val="00B050"/>
                </a:solidFill>
              </a:rPr>
              <a:t>Plasticité</a:t>
            </a:r>
            <a:r>
              <a:rPr lang="en-CA" sz="3600" dirty="0">
                <a:solidFill>
                  <a:srgbClr val="00B050"/>
                </a:solidFill>
              </a:rPr>
              <a:t> </a:t>
            </a:r>
            <a:r>
              <a:rPr lang="en-CA" sz="3600" dirty="0" err="1">
                <a:solidFill>
                  <a:srgbClr val="00B050"/>
                </a:solidFill>
              </a:rPr>
              <a:t>synaptique</a:t>
            </a:r>
            <a:r>
              <a:rPr lang="en-CA" sz="3600" dirty="0">
                <a:solidFill>
                  <a:srgbClr val="00B050"/>
                </a:solidFill>
              </a:rPr>
              <a:t> </a:t>
            </a:r>
            <a:r>
              <a:rPr lang="en-CA" sz="3600" dirty="0" err="1">
                <a:solidFill>
                  <a:srgbClr val="00B050"/>
                </a:solidFill>
              </a:rPr>
              <a:t>biologique</a:t>
            </a:r>
            <a:endParaRPr lang="en-US" sz="3600" dirty="0">
              <a:solidFill>
                <a:srgbClr val="00B050"/>
              </a:solidFill>
            </a:endParaRPr>
          </a:p>
        </p:txBody>
      </p:sp>
      <p:pic>
        <p:nvPicPr>
          <p:cNvPr id="49155" name="Picture 3"/>
          <p:cNvPicPr>
            <a:picLocks noChangeAspect="1" noChangeArrowheads="1"/>
          </p:cNvPicPr>
          <p:nvPr/>
        </p:nvPicPr>
        <p:blipFill>
          <a:blip r:embed="rId2" cstate="print"/>
          <a:srcRect/>
          <a:stretch>
            <a:fillRect/>
          </a:stretch>
        </p:blipFill>
        <p:spPr bwMode="auto">
          <a:xfrm>
            <a:off x="251520" y="1748755"/>
            <a:ext cx="8620125" cy="4200525"/>
          </a:xfrm>
          <a:prstGeom prst="rect">
            <a:avLst/>
          </a:prstGeom>
          <a:noFill/>
          <a:ln w="9525">
            <a:noFill/>
            <a:miter lim="800000"/>
            <a:headEnd/>
            <a:tailEnd/>
          </a:ln>
        </p:spPr>
      </p:pic>
      <p:sp>
        <p:nvSpPr>
          <p:cNvPr id="4" name="Content Placeholder 2"/>
          <p:cNvSpPr>
            <a:spLocks noGrp="1"/>
          </p:cNvSpPr>
          <p:nvPr>
            <p:ph idx="1"/>
          </p:nvPr>
        </p:nvSpPr>
        <p:spPr>
          <a:xfrm>
            <a:off x="2267744" y="5517232"/>
            <a:ext cx="6768752" cy="1224136"/>
          </a:xfrm>
        </p:spPr>
        <p:txBody>
          <a:bodyPr>
            <a:noAutofit/>
          </a:bodyPr>
          <a:lstStyle/>
          <a:p>
            <a:r>
              <a:rPr lang="fr-CA" sz="2400" dirty="0" smtClean="0"/>
              <a:t>Mène à un apprentissage par corrélation temporelle de sorties </a:t>
            </a:r>
            <a:endParaRPr lang="fr-CA"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a:bodyPr>
          <a:lstStyle/>
          <a:p>
            <a:pPr algn="l"/>
            <a:r>
              <a:rPr lang="en-GB" sz="3600" dirty="0">
                <a:solidFill>
                  <a:srgbClr val="00B050"/>
                </a:solidFill>
              </a:rPr>
              <a:t>Réseau de neurones </a:t>
            </a:r>
            <a:r>
              <a:rPr lang="en-GB" sz="3600" dirty="0" err="1">
                <a:solidFill>
                  <a:srgbClr val="00B050"/>
                </a:solidFill>
              </a:rPr>
              <a:t>artificiel</a:t>
            </a:r>
            <a:endParaRPr lang="en-GB" sz="3600" dirty="0">
              <a:solidFill>
                <a:srgbClr val="00B050"/>
              </a:solidFill>
            </a:endParaRPr>
          </a:p>
        </p:txBody>
      </p:sp>
      <p:sp>
        <p:nvSpPr>
          <p:cNvPr id="9219" name="Rectangle 3"/>
          <p:cNvSpPr>
            <a:spLocks noGrp="1" noChangeArrowheads="1"/>
          </p:cNvSpPr>
          <p:nvPr>
            <p:ph type="body" idx="1"/>
          </p:nvPr>
        </p:nvSpPr>
        <p:spPr>
          <a:xfrm>
            <a:off x="685800" y="1340768"/>
            <a:ext cx="7772400" cy="4953000"/>
          </a:xfrm>
        </p:spPr>
        <p:txBody>
          <a:bodyPr>
            <a:noAutofit/>
          </a:bodyPr>
          <a:lstStyle/>
          <a:p>
            <a:pPr>
              <a:spcBef>
                <a:spcPts val="600"/>
              </a:spcBef>
            </a:pPr>
            <a:r>
              <a:rPr lang="fr-CA" sz="2800" dirty="0" smtClean="0"/>
              <a:t>Métaphore du système nerveux central animal</a:t>
            </a:r>
          </a:p>
          <a:p>
            <a:pPr lvl="1">
              <a:spcBef>
                <a:spcPts val="600"/>
              </a:spcBef>
            </a:pPr>
            <a:r>
              <a:rPr lang="fr-CA" sz="2400" dirty="0"/>
              <a:t>Capacité d’apprentissage et d’adaptation</a:t>
            </a:r>
          </a:p>
          <a:p>
            <a:pPr lvl="1">
              <a:spcBef>
                <a:spcPts val="600"/>
              </a:spcBef>
            </a:pPr>
            <a:r>
              <a:rPr lang="fr-CA" sz="2400" dirty="0" smtClean="0"/>
              <a:t>Traitement de l’information parallèle et souvent hiérarchique </a:t>
            </a:r>
          </a:p>
          <a:p>
            <a:pPr lvl="1">
              <a:spcBef>
                <a:spcPts val="600"/>
              </a:spcBef>
            </a:pPr>
            <a:r>
              <a:rPr lang="fr-CA" sz="2400" dirty="0" smtClean="0"/>
              <a:t>Traitement simple et  identique par les neurones individuels, mais comportement global émergent!</a:t>
            </a:r>
          </a:p>
          <a:p>
            <a:pPr>
              <a:spcBef>
                <a:spcPts val="600"/>
              </a:spcBef>
            </a:pPr>
            <a:r>
              <a:rPr lang="fr-CA" sz="2800" dirty="0" smtClean="0"/>
              <a:t>Permet d’aborder des problèmes complexes et difficiles à définir</a:t>
            </a:r>
          </a:p>
          <a:p>
            <a:pPr lvl="1">
              <a:spcBef>
                <a:spcPts val="600"/>
              </a:spcBef>
            </a:pPr>
            <a:r>
              <a:rPr lang="fr-CA" sz="2400" dirty="0" smtClean="0"/>
              <a:t>Problèmes de classification difficiles </a:t>
            </a:r>
          </a:p>
          <a:p>
            <a:pPr lvl="1">
              <a:spcBef>
                <a:spcPts val="600"/>
              </a:spcBef>
            </a:pPr>
            <a:r>
              <a:rPr lang="fr-CA" sz="2400" dirty="0" smtClean="0"/>
              <a:t>Modélisation de données fragmentaire ou bruitées</a:t>
            </a:r>
          </a:p>
          <a:p>
            <a:pPr lvl="1">
              <a:spcBef>
                <a:spcPts val="600"/>
              </a:spcBef>
            </a:pPr>
            <a:r>
              <a:rPr lang="en-CA" sz="2400" dirty="0" err="1" smtClean="0"/>
              <a:t>Étude</a:t>
            </a:r>
            <a:r>
              <a:rPr lang="en-CA" sz="2400" dirty="0" smtClean="0"/>
              <a:t> de </a:t>
            </a:r>
            <a:r>
              <a:rPr lang="en-CA" sz="2400" dirty="0" err="1" smtClean="0"/>
              <a:t>processus</a:t>
            </a:r>
            <a:r>
              <a:rPr lang="en-CA" sz="2400" dirty="0" smtClean="0"/>
              <a:t> </a:t>
            </a:r>
            <a:r>
              <a:rPr lang="en-CA" sz="2400" dirty="0" err="1" smtClean="0"/>
              <a:t>cognitifs</a:t>
            </a:r>
            <a:endParaRPr lang="fr-CA"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Bi"/>
          <p:cNvPicPr>
            <a:picLocks noChangeAspect="1" noChangeArrowheads="1"/>
          </p:cNvPicPr>
          <p:nvPr/>
        </p:nvPicPr>
        <p:blipFill>
          <a:blip r:embed="rId3" cstate="print"/>
          <a:srcRect/>
          <a:stretch>
            <a:fillRect/>
          </a:stretch>
        </p:blipFill>
        <p:spPr bwMode="auto">
          <a:xfrm>
            <a:off x="457200" y="2517589"/>
            <a:ext cx="2746648" cy="2400000"/>
          </a:xfrm>
          <a:prstGeom prst="rect">
            <a:avLst/>
          </a:prstGeom>
          <a:noFill/>
          <a:ln w="9525">
            <a:noFill/>
            <a:miter lim="800000"/>
            <a:headEnd/>
            <a:tailEnd/>
          </a:ln>
        </p:spPr>
      </p:pic>
      <p:sp>
        <p:nvSpPr>
          <p:cNvPr id="62467" name="Text Box 3"/>
          <p:cNvSpPr txBox="1">
            <a:spLocks noChangeArrowheads="1"/>
          </p:cNvSpPr>
          <p:nvPr/>
        </p:nvSpPr>
        <p:spPr bwMode="auto">
          <a:xfrm>
            <a:off x="539552" y="228600"/>
            <a:ext cx="8280920" cy="1200329"/>
          </a:xfrm>
          <a:prstGeom prst="rect">
            <a:avLst/>
          </a:prstGeom>
          <a:noFill/>
          <a:ln w="9525">
            <a:noFill/>
            <a:miter lim="800000"/>
            <a:headEnd/>
            <a:tailEnd/>
          </a:ln>
        </p:spPr>
        <p:txBody>
          <a:bodyPr wrap="square">
            <a:spAutoFit/>
          </a:bodyPr>
          <a:lstStyle/>
          <a:p>
            <a:pPr>
              <a:spcBef>
                <a:spcPct val="0"/>
              </a:spcBef>
            </a:pPr>
            <a:r>
              <a:rPr lang="en-US" sz="3600" dirty="0">
                <a:solidFill>
                  <a:srgbClr val="00B050"/>
                </a:solidFill>
                <a:latin typeface="+mj-lt"/>
                <a:ea typeface="+mj-ea"/>
                <a:cs typeface="+mj-cs"/>
              </a:rPr>
              <a:t>Spike-timing Dependent Synaptic Plasticity (STDP)</a:t>
            </a:r>
          </a:p>
        </p:txBody>
      </p:sp>
      <p:sp>
        <p:nvSpPr>
          <p:cNvPr id="62468" name="Text Box 4"/>
          <p:cNvSpPr txBox="1">
            <a:spLocks noChangeArrowheads="1"/>
          </p:cNvSpPr>
          <p:nvPr/>
        </p:nvSpPr>
        <p:spPr bwMode="auto">
          <a:xfrm>
            <a:off x="599829" y="5066020"/>
            <a:ext cx="2520280" cy="523220"/>
          </a:xfrm>
          <a:prstGeom prst="rect">
            <a:avLst/>
          </a:prstGeom>
          <a:noFill/>
          <a:ln w="9525">
            <a:noFill/>
            <a:miter lim="800000"/>
            <a:headEnd/>
            <a:tailEnd/>
          </a:ln>
        </p:spPr>
        <p:txBody>
          <a:bodyPr wrap="square">
            <a:spAutoFit/>
          </a:bodyPr>
          <a:lstStyle/>
          <a:p>
            <a:pPr>
              <a:spcBef>
                <a:spcPct val="50000"/>
              </a:spcBef>
            </a:pPr>
            <a:r>
              <a:rPr lang="en-US" sz="1400" dirty="0" smtClean="0">
                <a:solidFill>
                  <a:schemeClr val="bg1">
                    <a:lumMod val="50000"/>
                  </a:schemeClr>
                </a:solidFill>
                <a:latin typeface="Times New Roman" pitchFamily="18" charset="0"/>
              </a:rPr>
              <a:t>Bi </a:t>
            </a:r>
            <a:r>
              <a:rPr lang="en-US" sz="1400" dirty="0">
                <a:solidFill>
                  <a:schemeClr val="bg1">
                    <a:lumMod val="50000"/>
                  </a:schemeClr>
                </a:solidFill>
                <a:latin typeface="Times New Roman" pitchFamily="18" charset="0"/>
              </a:rPr>
              <a:t>and Poo J. </a:t>
            </a:r>
            <a:r>
              <a:rPr lang="en-US" sz="1400" dirty="0" err="1">
                <a:solidFill>
                  <a:schemeClr val="bg1">
                    <a:lumMod val="50000"/>
                  </a:schemeClr>
                </a:solidFill>
                <a:latin typeface="Times New Roman" pitchFamily="18" charset="0"/>
              </a:rPr>
              <a:t>Neurosci</a:t>
            </a:r>
            <a:r>
              <a:rPr lang="en-US" sz="1400" dirty="0">
                <a:solidFill>
                  <a:schemeClr val="bg1">
                    <a:lumMod val="50000"/>
                  </a:schemeClr>
                </a:solidFill>
                <a:latin typeface="Times New Roman" pitchFamily="18" charset="0"/>
              </a:rPr>
              <a:t>. 18, 10464 (1998)</a:t>
            </a:r>
          </a:p>
        </p:txBody>
      </p:sp>
      <p:pic>
        <p:nvPicPr>
          <p:cNvPr id="51202" name="Picture 2"/>
          <p:cNvPicPr>
            <a:picLocks noChangeAspect="1" noChangeArrowheads="1"/>
          </p:cNvPicPr>
          <p:nvPr/>
        </p:nvPicPr>
        <p:blipFill>
          <a:blip r:embed="rId4" cstate="print"/>
          <a:srcRect t="28577"/>
          <a:stretch>
            <a:fillRect/>
          </a:stretch>
        </p:blipFill>
        <p:spPr bwMode="auto">
          <a:xfrm>
            <a:off x="5148064" y="2931604"/>
            <a:ext cx="1689745" cy="1388137"/>
          </a:xfrm>
          <a:prstGeom prst="rect">
            <a:avLst/>
          </a:prstGeom>
          <a:noFill/>
          <a:ln w="9525">
            <a:noFill/>
            <a:miter lim="800000"/>
            <a:headEnd/>
            <a:tailEnd/>
          </a:ln>
        </p:spPr>
      </p:pic>
      <p:sp>
        <p:nvSpPr>
          <p:cNvPr id="8" name="Text Box 3"/>
          <p:cNvSpPr txBox="1">
            <a:spLocks noChangeArrowheads="1"/>
          </p:cNvSpPr>
          <p:nvPr/>
        </p:nvSpPr>
        <p:spPr bwMode="auto">
          <a:xfrm>
            <a:off x="611560" y="1628800"/>
            <a:ext cx="7776864" cy="830997"/>
          </a:xfrm>
          <a:prstGeom prst="rect">
            <a:avLst/>
          </a:prstGeom>
          <a:noFill/>
          <a:ln w="9525">
            <a:noFill/>
            <a:miter lim="800000"/>
            <a:headEnd/>
            <a:tailEnd/>
          </a:ln>
          <a:effectLst/>
        </p:spPr>
        <p:txBody>
          <a:bodyPr wrap="square">
            <a:spAutoFit/>
          </a:bodyPr>
          <a:lstStyle/>
          <a:p>
            <a:pPr marL="271463" indent="-271463" eaLnBrk="1" hangingPunct="1">
              <a:buFont typeface="Arial" pitchFamily="34" charset="0"/>
              <a:buChar char="•"/>
            </a:pPr>
            <a:r>
              <a:rPr lang="fr-CA" sz="2400" dirty="0" smtClean="0"/>
              <a:t>La précédence des impulsions pré et post synaptiques influe sur la plasticité synaptique.</a:t>
            </a:r>
            <a:endParaRPr lang="fr-CA" sz="2400" dirty="0"/>
          </a:p>
        </p:txBody>
      </p:sp>
      <p:sp>
        <p:nvSpPr>
          <p:cNvPr id="9" name="Text Box 3"/>
          <p:cNvSpPr txBox="1">
            <a:spLocks noChangeArrowheads="1"/>
          </p:cNvSpPr>
          <p:nvPr/>
        </p:nvSpPr>
        <p:spPr bwMode="auto">
          <a:xfrm>
            <a:off x="3779912" y="2470537"/>
            <a:ext cx="5040560" cy="400110"/>
          </a:xfrm>
          <a:prstGeom prst="rect">
            <a:avLst/>
          </a:prstGeom>
          <a:noFill/>
          <a:ln w="9525">
            <a:noFill/>
            <a:miter lim="800000"/>
            <a:headEnd/>
            <a:tailEnd/>
          </a:ln>
          <a:effectLst/>
        </p:spPr>
        <p:txBody>
          <a:bodyPr wrap="square">
            <a:spAutoFit/>
          </a:bodyPr>
          <a:lstStyle/>
          <a:p>
            <a:pPr marL="271463" indent="-271463" eaLnBrk="1" hangingPunct="1">
              <a:buFont typeface="Arial" pitchFamily="34" charset="0"/>
              <a:buChar char="•"/>
            </a:pPr>
            <a:r>
              <a:rPr lang="fr-CA" sz="2000" dirty="0" smtClean="0"/>
              <a:t>Ajoute  la causalité temporelle</a:t>
            </a:r>
            <a:endParaRPr lang="fr-CA" sz="2000" dirty="0"/>
          </a:p>
        </p:txBody>
      </p:sp>
      <p:sp>
        <p:nvSpPr>
          <p:cNvPr id="10" name="Text Box 3"/>
          <p:cNvSpPr txBox="1">
            <a:spLocks noChangeArrowheads="1"/>
          </p:cNvSpPr>
          <p:nvPr/>
        </p:nvSpPr>
        <p:spPr bwMode="auto">
          <a:xfrm>
            <a:off x="3779912" y="4342745"/>
            <a:ext cx="5184576" cy="707886"/>
          </a:xfrm>
          <a:prstGeom prst="rect">
            <a:avLst/>
          </a:prstGeom>
          <a:noFill/>
          <a:ln w="9525">
            <a:noFill/>
            <a:miter lim="800000"/>
            <a:headEnd/>
            <a:tailEnd/>
          </a:ln>
          <a:effectLst/>
        </p:spPr>
        <p:txBody>
          <a:bodyPr wrap="square">
            <a:spAutoFit/>
          </a:bodyPr>
          <a:lstStyle/>
          <a:p>
            <a:pPr marL="271463" indent="-271463" eaLnBrk="1" hangingPunct="1">
              <a:buFont typeface="Arial" pitchFamily="34" charset="0"/>
              <a:buChar char="•"/>
            </a:pPr>
            <a:r>
              <a:rPr lang="fr-CA" sz="2000" dirty="0" smtClean="0"/>
              <a:t>Populaire dans les réseaux de neurones à impulsions</a:t>
            </a:r>
            <a:r>
              <a:rPr lang="fr-CA" sz="2000" dirty="0" smtClean="0">
                <a:solidFill>
                  <a:schemeClr val="bg1">
                    <a:lumMod val="75000"/>
                  </a:schemeClr>
                </a:solidFill>
              </a:rPr>
              <a:t>/décharges (</a:t>
            </a:r>
            <a:r>
              <a:rPr lang="fr-CA" sz="2000" dirty="0" err="1" smtClean="0">
                <a:solidFill>
                  <a:schemeClr val="bg1">
                    <a:lumMod val="75000"/>
                  </a:schemeClr>
                </a:solidFill>
              </a:rPr>
              <a:t>spiking</a:t>
            </a:r>
            <a:r>
              <a:rPr lang="fr-CA" sz="2000" dirty="0" smtClean="0">
                <a:solidFill>
                  <a:schemeClr val="bg1">
                    <a:lumMod val="75000"/>
                  </a:schemeClr>
                </a:solidFill>
              </a:rPr>
              <a:t> NN)</a:t>
            </a:r>
          </a:p>
        </p:txBody>
      </p:sp>
      <p:sp>
        <p:nvSpPr>
          <p:cNvPr id="2" name="Rectangle 1"/>
          <p:cNvSpPr/>
          <p:nvPr/>
        </p:nvSpPr>
        <p:spPr>
          <a:xfrm>
            <a:off x="2987824" y="5150802"/>
            <a:ext cx="5976664" cy="1446550"/>
          </a:xfrm>
          <a:prstGeom prst="rect">
            <a:avLst/>
          </a:prstGeom>
        </p:spPr>
        <p:txBody>
          <a:bodyPr wrap="square">
            <a:spAutoFit/>
          </a:bodyPr>
          <a:lstStyle/>
          <a:p>
            <a:pPr marL="271463" indent="-271463">
              <a:buFont typeface="Arial" pitchFamily="34" charset="0"/>
              <a:buChar char="•"/>
            </a:pPr>
            <a:r>
              <a:rPr lang="fr-CA" sz="2400" dirty="0"/>
              <a:t>Les réseaux à </a:t>
            </a:r>
            <a:r>
              <a:rPr lang="fr-CA" sz="2400" dirty="0" smtClean="0"/>
              <a:t>taux de décharge </a:t>
            </a:r>
            <a:r>
              <a:rPr lang="fr-CA" sz="2400" dirty="0"/>
              <a:t>gèrent la plasticité </a:t>
            </a:r>
            <a:r>
              <a:rPr lang="fr-CA" sz="2400" dirty="0" smtClean="0"/>
              <a:t>synaptique différemment :</a:t>
            </a:r>
          </a:p>
          <a:p>
            <a:pPr marL="728663" lvl="1" indent="-271463">
              <a:buFont typeface="Arial" pitchFamily="34" charset="0"/>
              <a:buChar char="•"/>
            </a:pPr>
            <a:r>
              <a:rPr lang="fr-CA" sz="2000" dirty="0" smtClean="0"/>
              <a:t>Corrélation de taux (règle de </a:t>
            </a:r>
            <a:r>
              <a:rPr lang="fr-CA" sz="2000" dirty="0" err="1" smtClean="0"/>
              <a:t>Hebb</a:t>
            </a:r>
            <a:r>
              <a:rPr lang="fr-CA" sz="2000" dirty="0" smtClean="0"/>
              <a:t>)</a:t>
            </a:r>
          </a:p>
          <a:p>
            <a:pPr marL="728663" lvl="1" indent="-271463">
              <a:buFont typeface="Arial" pitchFamily="34" charset="0"/>
              <a:buChar char="•"/>
            </a:pPr>
            <a:r>
              <a:rPr lang="fr-CA" sz="2000" dirty="0" smtClean="0"/>
              <a:t>Minimisation de l’erreur d’apprentissage</a:t>
            </a:r>
            <a:endParaRPr lang="fr-CA" sz="20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70339" y="754251"/>
            <a:ext cx="8229600" cy="813963"/>
          </a:xfrm>
          <a:prstGeom prst="rect">
            <a:avLst/>
          </a:prstGeom>
        </p:spPr>
        <p:txBody>
          <a:bodyPr vert="horz" wrap="square" lIns="0" tIns="257451" rIns="0" bIns="0" rtlCol="0" anchor="ctr">
            <a:spAutoFit/>
          </a:bodyPr>
          <a:lstStyle/>
          <a:p>
            <a:pPr marL="12700" algn="l"/>
            <a:r>
              <a:rPr lang="fr-CA" sz="3600" dirty="0">
                <a:solidFill>
                  <a:srgbClr val="00B050"/>
                </a:solidFill>
              </a:rPr>
              <a:t>Apprentissage machine</a:t>
            </a:r>
            <a:endParaRPr sz="3600" dirty="0">
              <a:solidFill>
                <a:srgbClr val="00B050"/>
              </a:solidFill>
            </a:endParaRPr>
          </a:p>
        </p:txBody>
      </p:sp>
      <p:sp>
        <p:nvSpPr>
          <p:cNvPr id="3" name="object 3"/>
          <p:cNvSpPr txBox="1"/>
          <p:nvPr/>
        </p:nvSpPr>
        <p:spPr>
          <a:xfrm>
            <a:off x="395634" y="2069015"/>
            <a:ext cx="8136152" cy="3462486"/>
          </a:xfrm>
          <a:prstGeom prst="rect">
            <a:avLst/>
          </a:prstGeom>
        </p:spPr>
        <p:txBody>
          <a:bodyPr vert="horz" wrap="square" lIns="0" tIns="0" rIns="0" bIns="0" rtlCol="0">
            <a:spAutoFit/>
          </a:bodyPr>
          <a:lstStyle/>
          <a:p>
            <a:pPr marL="357188" marR="26034" indent="-325438">
              <a:spcAft>
                <a:spcPts val="600"/>
              </a:spcAft>
              <a:buFont typeface="Arial" panose="020B0604020202020204" pitchFamily="34" charset="0"/>
              <a:buChar char="•"/>
            </a:pPr>
            <a:r>
              <a:rPr lang="fr-CA" sz="2000" spc="85" dirty="0" smtClean="0">
                <a:solidFill>
                  <a:srgbClr val="FF0000"/>
                </a:solidFill>
                <a:cs typeface="Arial" panose="020B0604020202020204" pitchFamily="34" charset="0"/>
              </a:rPr>
              <a:t>La définition d’origine </a:t>
            </a:r>
            <a:r>
              <a:rPr lang="fr-CA" sz="2000" spc="85" dirty="0" smtClean="0">
                <a:solidFill>
                  <a:srgbClr val="2E2E22"/>
                </a:solidFill>
                <a:cs typeface="Arial" panose="020B0604020202020204" pitchFamily="34" charset="0"/>
              </a:rPr>
              <a:t>: </a:t>
            </a:r>
            <a:r>
              <a:rPr sz="2000" spc="85" dirty="0" smtClean="0">
                <a:solidFill>
                  <a:srgbClr val="2E2E22"/>
                </a:solidFill>
                <a:cs typeface="Arial" panose="020B0604020202020204" pitchFamily="34" charset="0"/>
              </a:rPr>
              <a:t>“Field </a:t>
            </a:r>
            <a:r>
              <a:rPr sz="2000" spc="65" dirty="0">
                <a:solidFill>
                  <a:srgbClr val="2E2E22"/>
                </a:solidFill>
                <a:cs typeface="Arial" panose="020B0604020202020204" pitchFamily="34" charset="0"/>
              </a:rPr>
              <a:t>of study </a:t>
            </a:r>
            <a:r>
              <a:rPr sz="2000" spc="40" dirty="0">
                <a:solidFill>
                  <a:srgbClr val="2E2E22"/>
                </a:solidFill>
                <a:cs typeface="Arial" panose="020B0604020202020204" pitchFamily="34" charset="0"/>
              </a:rPr>
              <a:t>that </a:t>
            </a:r>
            <a:r>
              <a:rPr sz="2000" spc="-15" dirty="0">
                <a:solidFill>
                  <a:srgbClr val="2E2E22"/>
                </a:solidFill>
                <a:cs typeface="Arial" panose="020B0604020202020204" pitchFamily="34" charset="0"/>
              </a:rPr>
              <a:t>gives </a:t>
            </a:r>
            <a:r>
              <a:rPr sz="2000" spc="10" dirty="0">
                <a:solidFill>
                  <a:srgbClr val="2E2E22"/>
                </a:solidFill>
                <a:cs typeface="Arial" panose="020B0604020202020204" pitchFamily="34" charset="0"/>
              </a:rPr>
              <a:t>computers </a:t>
            </a:r>
            <a:r>
              <a:rPr sz="2000" spc="35" dirty="0">
                <a:solidFill>
                  <a:srgbClr val="2E2E22"/>
                </a:solidFill>
                <a:cs typeface="Arial" panose="020B0604020202020204" pitchFamily="34" charset="0"/>
              </a:rPr>
              <a:t>the ability </a:t>
            </a:r>
            <a:r>
              <a:rPr sz="2000" spc="105" dirty="0">
                <a:solidFill>
                  <a:srgbClr val="2E2E22"/>
                </a:solidFill>
                <a:cs typeface="Arial" panose="020B0604020202020204" pitchFamily="34" charset="0"/>
              </a:rPr>
              <a:t>to</a:t>
            </a:r>
            <a:r>
              <a:rPr sz="2000" spc="70" dirty="0">
                <a:solidFill>
                  <a:srgbClr val="2E2E22"/>
                </a:solidFill>
                <a:cs typeface="Arial" panose="020B0604020202020204" pitchFamily="34" charset="0"/>
              </a:rPr>
              <a:t> </a:t>
            </a:r>
            <a:r>
              <a:rPr sz="2000" spc="-25" dirty="0">
                <a:cs typeface="Arial" panose="020B0604020202020204" pitchFamily="34" charset="0"/>
              </a:rPr>
              <a:t>lea</a:t>
            </a:r>
            <a:r>
              <a:rPr sz="2000" spc="25" dirty="0">
                <a:cs typeface="Arial" panose="020B0604020202020204" pitchFamily="34" charset="0"/>
              </a:rPr>
              <a:t>r</a:t>
            </a:r>
            <a:r>
              <a:rPr sz="2000" dirty="0">
                <a:cs typeface="Arial" panose="020B0604020202020204" pitchFamily="34" charset="0"/>
              </a:rPr>
              <a:t>n </a:t>
            </a:r>
            <a:r>
              <a:rPr sz="2000" spc="55" dirty="0">
                <a:solidFill>
                  <a:srgbClr val="2E2E22"/>
                </a:solidFill>
                <a:cs typeface="Arial" panose="020B0604020202020204" pitchFamily="34" charset="0"/>
              </a:rPr>
              <a:t>without</a:t>
            </a:r>
            <a:r>
              <a:rPr sz="2000" dirty="0">
                <a:solidFill>
                  <a:srgbClr val="2E2E22"/>
                </a:solidFill>
                <a:cs typeface="Arial" panose="020B0604020202020204" pitchFamily="34" charset="0"/>
              </a:rPr>
              <a:t> </a:t>
            </a:r>
            <a:r>
              <a:rPr sz="2000" spc="60" dirty="0">
                <a:solidFill>
                  <a:srgbClr val="2E2E22"/>
                </a:solidFill>
                <a:cs typeface="Arial" panose="020B0604020202020204" pitchFamily="34" charset="0"/>
              </a:rPr>
              <a:t>being</a:t>
            </a:r>
            <a:r>
              <a:rPr sz="2000" dirty="0">
                <a:solidFill>
                  <a:srgbClr val="2E2E22"/>
                </a:solidFill>
                <a:cs typeface="Arial" panose="020B0604020202020204" pitchFamily="34" charset="0"/>
              </a:rPr>
              <a:t> </a:t>
            </a:r>
            <a:r>
              <a:rPr sz="2000" spc="25" dirty="0">
                <a:solidFill>
                  <a:srgbClr val="2E2E22"/>
                </a:solidFill>
                <a:cs typeface="Arial" panose="020B0604020202020204" pitchFamily="34" charset="0"/>
              </a:rPr>
              <a:t>explicitly</a:t>
            </a:r>
            <a:r>
              <a:rPr sz="2000" dirty="0">
                <a:solidFill>
                  <a:srgbClr val="2E2E22"/>
                </a:solidFill>
                <a:cs typeface="Arial" panose="020B0604020202020204" pitchFamily="34" charset="0"/>
              </a:rPr>
              <a:t> </a:t>
            </a:r>
            <a:r>
              <a:rPr sz="2000" spc="85" dirty="0">
                <a:solidFill>
                  <a:srgbClr val="2E2E22"/>
                </a:solidFill>
                <a:cs typeface="Arial" panose="020B0604020202020204" pitchFamily="34" charset="0"/>
              </a:rPr>
              <a:t>p</a:t>
            </a:r>
            <a:r>
              <a:rPr sz="2000" dirty="0">
                <a:solidFill>
                  <a:srgbClr val="2E2E22"/>
                </a:solidFill>
                <a:cs typeface="Arial" panose="020B0604020202020204" pitchFamily="34" charset="0"/>
              </a:rPr>
              <a:t>r</a:t>
            </a:r>
            <a:r>
              <a:rPr sz="2000" spc="85" dirty="0">
                <a:solidFill>
                  <a:srgbClr val="2E2E22"/>
                </a:solidFill>
                <a:cs typeface="Arial" panose="020B0604020202020204" pitchFamily="34" charset="0"/>
              </a:rPr>
              <a:t>ogrammed”</a:t>
            </a:r>
            <a:r>
              <a:rPr lang="fr-CA" sz="2000" spc="85" dirty="0">
                <a:solidFill>
                  <a:srgbClr val="2E2E22"/>
                </a:solidFill>
                <a:cs typeface="Arial" panose="020B0604020202020204" pitchFamily="34" charset="0"/>
              </a:rPr>
              <a:t> </a:t>
            </a:r>
            <a:r>
              <a:rPr spc="20" dirty="0">
                <a:solidFill>
                  <a:schemeClr val="bg1">
                    <a:lumMod val="50000"/>
                  </a:schemeClr>
                </a:solidFill>
                <a:cs typeface="Arial" panose="020B0604020202020204" pitchFamily="34" charset="0"/>
              </a:rPr>
              <a:t>A</a:t>
            </a:r>
            <a:r>
              <a:rPr lang="fr-CA" spc="20" dirty="0" err="1">
                <a:solidFill>
                  <a:schemeClr val="bg1">
                    <a:lumMod val="50000"/>
                  </a:schemeClr>
                </a:solidFill>
                <a:cs typeface="Arial" panose="020B0604020202020204" pitchFamily="34" charset="0"/>
              </a:rPr>
              <a:t>rthur</a:t>
            </a:r>
            <a:r>
              <a:rPr spc="20" dirty="0">
                <a:solidFill>
                  <a:schemeClr val="bg1">
                    <a:lumMod val="50000"/>
                  </a:schemeClr>
                </a:solidFill>
                <a:cs typeface="Arial" panose="020B0604020202020204" pitchFamily="34" charset="0"/>
              </a:rPr>
              <a:t> </a:t>
            </a:r>
            <a:r>
              <a:rPr spc="-50" dirty="0">
                <a:solidFill>
                  <a:schemeClr val="bg1">
                    <a:lumMod val="50000"/>
                  </a:schemeClr>
                </a:solidFill>
                <a:cs typeface="Arial" panose="020B0604020202020204" pitchFamily="34" charset="0"/>
              </a:rPr>
              <a:t>Samuel, 1959</a:t>
            </a:r>
            <a:endParaRPr sz="2000" dirty="0">
              <a:solidFill>
                <a:schemeClr val="bg1">
                  <a:lumMod val="50000"/>
                </a:schemeClr>
              </a:solidFill>
              <a:cs typeface="Arial" panose="020B0604020202020204" pitchFamily="34" charset="0"/>
            </a:endParaRPr>
          </a:p>
          <a:p>
            <a:pPr marL="342900" indent="-342900">
              <a:spcAft>
                <a:spcPts val="600"/>
              </a:spcAft>
              <a:buFont typeface="Arial" panose="020B0604020202020204" pitchFamily="34" charset="0"/>
              <a:buChar char="•"/>
            </a:pPr>
            <a:r>
              <a:rPr lang="fr-CA" sz="2000" spc="85" dirty="0" smtClean="0">
                <a:solidFill>
                  <a:srgbClr val="FF0000"/>
                </a:solidFill>
                <a:cs typeface="Arial" panose="020B0604020202020204" pitchFamily="34" charset="0"/>
              </a:rPr>
              <a:t>Une définition plus abstraite</a:t>
            </a:r>
            <a:r>
              <a:rPr lang="fr-CA" sz="2000" spc="85" dirty="0" smtClean="0">
                <a:solidFill>
                  <a:srgbClr val="2E2E22"/>
                </a:solidFill>
                <a:cs typeface="Arial" panose="020B0604020202020204" pitchFamily="34" charset="0"/>
              </a:rPr>
              <a:t> :</a:t>
            </a:r>
          </a:p>
          <a:p>
            <a:pPr marL="360363">
              <a:spcAft>
                <a:spcPts val="600"/>
              </a:spcAft>
            </a:pPr>
            <a:r>
              <a:rPr lang="fr-CA" sz="2000" spc="85" dirty="0" smtClean="0">
                <a:solidFill>
                  <a:srgbClr val="2E2E22"/>
                </a:solidFill>
                <a:cs typeface="Arial" panose="020B0604020202020204" pitchFamily="34" charset="0"/>
              </a:rPr>
              <a:t>“ </a:t>
            </a:r>
            <a:r>
              <a:rPr lang="en-US" sz="2000" dirty="0" smtClean="0">
                <a:cs typeface="Arial" panose="020B0604020202020204" pitchFamily="34" charset="0"/>
              </a:rPr>
              <a:t>A </a:t>
            </a:r>
            <a:r>
              <a:rPr lang="en-US" sz="2000" dirty="0">
                <a:cs typeface="Arial" panose="020B0604020202020204" pitchFamily="34" charset="0"/>
              </a:rPr>
              <a:t>computer program is said to learn from experience E with respect to some task T and some performance measure P, if its performance on T, as measured by P, improves with E.” </a:t>
            </a:r>
            <a:r>
              <a:rPr lang="fr-CA" spc="85" dirty="0">
                <a:solidFill>
                  <a:schemeClr val="bg1">
                    <a:lumMod val="50000"/>
                  </a:schemeClr>
                </a:solidFill>
                <a:cs typeface="Arial" panose="020B0604020202020204" pitchFamily="34" charset="0"/>
              </a:rPr>
              <a:t>Tom </a:t>
            </a:r>
            <a:r>
              <a:rPr lang="fr-CA" spc="85" dirty="0" smtClean="0">
                <a:solidFill>
                  <a:schemeClr val="bg1">
                    <a:lumMod val="50000"/>
                  </a:schemeClr>
                </a:solidFill>
                <a:cs typeface="Arial" panose="020B0604020202020204" pitchFamily="34" charset="0"/>
              </a:rPr>
              <a:t>Mitchell, 1997 </a:t>
            </a:r>
            <a:endParaRPr lang="en-US" sz="2000" dirty="0">
              <a:solidFill>
                <a:schemeClr val="bg1">
                  <a:lumMod val="50000"/>
                </a:schemeClr>
              </a:solidFill>
              <a:cs typeface="Arial" panose="020B0604020202020204" pitchFamily="34" charset="0"/>
            </a:endParaRPr>
          </a:p>
          <a:p>
            <a:pPr marL="342900" indent="-342900">
              <a:spcAft>
                <a:spcPts val="600"/>
              </a:spcAft>
              <a:buFont typeface="Arial" panose="020B0604020202020204" pitchFamily="34" charset="0"/>
              <a:buChar char="•"/>
            </a:pPr>
            <a:r>
              <a:rPr lang="en-US" sz="2000" spc="85" dirty="0" smtClean="0">
                <a:solidFill>
                  <a:srgbClr val="FF0000"/>
                </a:solidFill>
                <a:cs typeface="Arial" panose="020B0604020202020204" pitchFamily="34" charset="0"/>
              </a:rPr>
              <a:t>Et </a:t>
            </a:r>
            <a:r>
              <a:rPr lang="en-US" sz="2000" spc="85" dirty="0" err="1" smtClean="0">
                <a:solidFill>
                  <a:srgbClr val="FF0000"/>
                </a:solidFill>
                <a:cs typeface="Arial" panose="020B0604020202020204" pitchFamily="34" charset="0"/>
              </a:rPr>
              <a:t>une</a:t>
            </a:r>
            <a:r>
              <a:rPr lang="en-US" sz="2000" spc="85" dirty="0" smtClean="0">
                <a:solidFill>
                  <a:srgbClr val="FF0000"/>
                </a:solidFill>
                <a:cs typeface="Arial" panose="020B0604020202020204" pitchFamily="34" charset="0"/>
              </a:rPr>
              <a:t> </a:t>
            </a:r>
            <a:r>
              <a:rPr lang="en-US" sz="2000" spc="85" dirty="0" err="1" smtClean="0">
                <a:solidFill>
                  <a:srgbClr val="FF0000"/>
                </a:solidFill>
                <a:cs typeface="Arial" panose="020B0604020202020204" pitchFamily="34" charset="0"/>
              </a:rPr>
              <a:t>orientée</a:t>
            </a:r>
            <a:r>
              <a:rPr lang="en-US" sz="2000" spc="85" dirty="0" smtClean="0">
                <a:solidFill>
                  <a:srgbClr val="FF0000"/>
                </a:solidFill>
                <a:cs typeface="Arial" panose="020B0604020202020204" pitchFamily="34" charset="0"/>
              </a:rPr>
              <a:t> </a:t>
            </a:r>
            <a:r>
              <a:rPr lang="en-US" sz="2000" spc="85" dirty="0" err="1" smtClean="0">
                <a:solidFill>
                  <a:srgbClr val="FF0000"/>
                </a:solidFill>
                <a:cs typeface="Arial" panose="020B0604020202020204" pitchFamily="34" charset="0"/>
              </a:rPr>
              <a:t>prédiction</a:t>
            </a:r>
            <a:r>
              <a:rPr lang="en-US" sz="2000" spc="85" dirty="0" smtClean="0">
                <a:solidFill>
                  <a:srgbClr val="2E2E22"/>
                </a:solidFill>
                <a:cs typeface="Arial" panose="020B0604020202020204" pitchFamily="34" charset="0"/>
              </a:rPr>
              <a:t> :</a:t>
            </a:r>
          </a:p>
          <a:p>
            <a:pPr marL="360363">
              <a:spcAft>
                <a:spcPts val="600"/>
              </a:spcAft>
            </a:pPr>
            <a:r>
              <a:rPr lang="en-US" sz="2000" spc="85" dirty="0" smtClean="0">
                <a:solidFill>
                  <a:srgbClr val="2E2E22"/>
                </a:solidFill>
                <a:cs typeface="Arial" panose="020B0604020202020204" pitchFamily="34" charset="0"/>
              </a:rPr>
              <a:t>Field </a:t>
            </a:r>
            <a:r>
              <a:rPr lang="en-US" sz="2000" spc="65" dirty="0">
                <a:solidFill>
                  <a:srgbClr val="2E2E22"/>
                </a:solidFill>
                <a:cs typeface="Arial" panose="020B0604020202020204" pitchFamily="34" charset="0"/>
              </a:rPr>
              <a:t>of study </a:t>
            </a:r>
            <a:r>
              <a:rPr lang="en-US" sz="2000" spc="40" dirty="0">
                <a:solidFill>
                  <a:srgbClr val="2E2E22"/>
                </a:solidFill>
                <a:cs typeface="Arial" panose="020B0604020202020204" pitchFamily="34" charset="0"/>
              </a:rPr>
              <a:t>where </a:t>
            </a:r>
            <a:r>
              <a:rPr lang="en-US" sz="2000" spc="10" dirty="0">
                <a:solidFill>
                  <a:srgbClr val="2E2E22"/>
                </a:solidFill>
                <a:cs typeface="Arial" panose="020B0604020202020204" pitchFamily="34" charset="0"/>
              </a:rPr>
              <a:t>computers </a:t>
            </a:r>
            <a:r>
              <a:rPr lang="en-US" sz="2000" spc="10" dirty="0" smtClean="0">
                <a:solidFill>
                  <a:srgbClr val="2E2E22"/>
                </a:solidFill>
                <a:cs typeface="Arial" panose="020B0604020202020204" pitchFamily="34" charset="0"/>
              </a:rPr>
              <a:t>use </a:t>
            </a:r>
            <a:r>
              <a:rPr lang="en-US" sz="2000" spc="10" dirty="0">
                <a:solidFill>
                  <a:srgbClr val="2E2E22"/>
                </a:solidFill>
                <a:cs typeface="Arial" panose="020B0604020202020204" pitchFamily="34" charset="0"/>
              </a:rPr>
              <a:t>available data </a:t>
            </a:r>
            <a:r>
              <a:rPr lang="en-US" sz="2000" spc="10" dirty="0" smtClean="0">
                <a:solidFill>
                  <a:srgbClr val="2E2E22"/>
                </a:solidFill>
                <a:cs typeface="Arial" panose="020B0604020202020204" pitchFamily="34" charset="0"/>
              </a:rPr>
              <a:t>to develop </a:t>
            </a:r>
            <a:r>
              <a:rPr lang="en-US" sz="2000" dirty="0" smtClean="0">
                <a:cs typeface="Arial" panose="020B0604020202020204" pitchFamily="34" charset="0"/>
              </a:rPr>
              <a:t>the </a:t>
            </a:r>
            <a:r>
              <a:rPr lang="en-US" sz="2000" dirty="0">
                <a:cs typeface="Arial" panose="020B0604020202020204" pitchFamily="34" charset="0"/>
              </a:rPr>
              <a:t>ability to make predictions </a:t>
            </a:r>
            <a:r>
              <a:rPr lang="en-US" sz="2000" dirty="0" smtClean="0">
                <a:cs typeface="Arial" panose="020B0604020202020204" pitchFamily="34" charset="0"/>
              </a:rPr>
              <a:t>about </a:t>
            </a:r>
            <a:r>
              <a:rPr lang="en-US" sz="2000" dirty="0">
                <a:cs typeface="Arial" panose="020B0604020202020204" pitchFamily="34" charset="0"/>
              </a:rPr>
              <a:t>any element in its enclosing </a:t>
            </a:r>
            <a:r>
              <a:rPr lang="en-US" sz="2000" dirty="0" smtClean="0">
                <a:cs typeface="Arial" panose="020B0604020202020204" pitchFamily="34" charset="0"/>
              </a:rPr>
              <a:t>set</a:t>
            </a:r>
            <a:endParaRPr lang="en-US" sz="2000" dirty="0">
              <a:cs typeface="Arial" panose="020B0604020202020204" pitchFamily="34" charset="0"/>
            </a:endParaRPr>
          </a:p>
          <a:p>
            <a:pPr>
              <a:spcAft>
                <a:spcPts val="600"/>
              </a:spcAft>
            </a:pPr>
            <a:endParaRPr sz="2000" dirty="0">
              <a:cs typeface="Arial" panose="020B0604020202020204" pitchFamily="34" charset="0"/>
            </a:endParaRPr>
          </a:p>
        </p:txBody>
      </p:sp>
      <p:sp>
        <p:nvSpPr>
          <p:cNvPr id="6" name="object 6"/>
          <p:cNvSpPr/>
          <p:nvPr/>
        </p:nvSpPr>
        <p:spPr>
          <a:xfrm>
            <a:off x="8531786" y="5095691"/>
            <a:ext cx="53340" cy="295910"/>
          </a:xfrm>
          <a:custGeom>
            <a:avLst/>
            <a:gdLst/>
            <a:ahLst/>
            <a:cxnLst/>
            <a:rect l="l" t="t" r="r" b="b"/>
            <a:pathLst>
              <a:path w="53340" h="295910">
                <a:moveTo>
                  <a:pt x="53340" y="295458"/>
                </a:moveTo>
                <a:lnTo>
                  <a:pt x="15330" y="279541"/>
                </a:lnTo>
                <a:lnTo>
                  <a:pt x="0" y="51619"/>
                </a:lnTo>
                <a:lnTo>
                  <a:pt x="1943" y="37302"/>
                </a:lnTo>
                <a:lnTo>
                  <a:pt x="7423" y="24457"/>
                </a:lnTo>
                <a:lnTo>
                  <a:pt x="15917" y="13609"/>
                </a:lnTo>
                <a:lnTo>
                  <a:pt x="26900" y="5282"/>
                </a:lnTo>
                <a:lnTo>
                  <a:pt x="39848" y="0"/>
                </a:lnTo>
              </a:path>
            </a:pathLst>
          </a:custGeom>
          <a:ln w="19049">
            <a:solidFill>
              <a:srgbClr val="FFFFFF"/>
            </a:solidFill>
          </a:ln>
        </p:spPr>
        <p:txBody>
          <a:bodyPr wrap="square" lIns="0" tIns="0" rIns="0" bIns="0" rtlCol="0"/>
          <a:lstStyle/>
          <a:p>
            <a:endParaRPr/>
          </a:p>
        </p:txBody>
      </p:sp>
      <p:sp>
        <p:nvSpPr>
          <p:cNvPr id="7" name="object 7"/>
          <p:cNvSpPr/>
          <p:nvPr/>
        </p:nvSpPr>
        <p:spPr>
          <a:xfrm>
            <a:off x="9027084" y="5093970"/>
            <a:ext cx="53340" cy="295910"/>
          </a:xfrm>
          <a:custGeom>
            <a:avLst/>
            <a:gdLst/>
            <a:ahLst/>
            <a:cxnLst/>
            <a:rect l="l" t="t" r="r" b="b"/>
            <a:pathLst>
              <a:path w="53340" h="295910">
                <a:moveTo>
                  <a:pt x="0" y="0"/>
                </a:moveTo>
                <a:lnTo>
                  <a:pt x="38010" y="15917"/>
                </a:lnTo>
                <a:lnTo>
                  <a:pt x="53340" y="243838"/>
                </a:lnTo>
                <a:lnTo>
                  <a:pt x="51397" y="258156"/>
                </a:lnTo>
                <a:lnTo>
                  <a:pt x="45917" y="271000"/>
                </a:lnTo>
                <a:lnTo>
                  <a:pt x="37423" y="281849"/>
                </a:lnTo>
                <a:lnTo>
                  <a:pt x="26440" y="290176"/>
                </a:lnTo>
                <a:lnTo>
                  <a:pt x="13491" y="295458"/>
                </a:lnTo>
              </a:path>
            </a:pathLst>
          </a:custGeom>
          <a:ln w="19049">
            <a:solidFill>
              <a:srgbClr val="FFFFFF"/>
            </a:solidFill>
          </a:ln>
        </p:spPr>
        <p:txBody>
          <a:bodyPr wrap="square" lIns="0" tIns="0" rIns="0" bIns="0" rtlCol="0"/>
          <a:lstStyle/>
          <a:p>
            <a:endParaRPr/>
          </a:p>
        </p:txBody>
      </p:sp>
      <p:sp>
        <p:nvSpPr>
          <p:cNvPr id="8" name="object 8"/>
          <p:cNvSpPr txBox="1"/>
          <p:nvPr/>
        </p:nvSpPr>
        <p:spPr>
          <a:xfrm>
            <a:off x="8737922" y="5142993"/>
            <a:ext cx="141605" cy="276999"/>
          </a:xfrm>
          <a:prstGeom prst="rect">
            <a:avLst/>
          </a:prstGeom>
        </p:spPr>
        <p:txBody>
          <a:bodyPr vert="horz" wrap="square" lIns="0" tIns="0" rIns="0" bIns="0" rtlCol="0">
            <a:spAutoFit/>
          </a:bodyPr>
          <a:lstStyle/>
          <a:p>
            <a:pPr marL="12700"/>
            <a:r>
              <a:rPr spc="-10" dirty="0">
                <a:solidFill>
                  <a:srgbClr val="FFFFFF"/>
                </a:solidFill>
                <a:cs typeface="Calibri"/>
              </a:rPr>
              <a:t>5</a:t>
            </a:r>
            <a:endParaRPr>
              <a:cs typeface="Calibri"/>
            </a:endParaRPr>
          </a:p>
        </p:txBody>
      </p:sp>
    </p:spTree>
    <p:extLst>
      <p:ext uri="{BB962C8B-B14F-4D97-AF65-F5344CB8AC3E}">
        <p14:creationId xmlns:p14="http://schemas.microsoft.com/office/powerpoint/2010/main" val="42582222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5939" y="1065716"/>
            <a:ext cx="8072120" cy="615553"/>
          </a:xfrm>
        </p:spPr>
        <p:txBody>
          <a:bodyPr>
            <a:noAutofit/>
          </a:bodyPr>
          <a:lstStyle/>
          <a:p>
            <a:pPr algn="l"/>
            <a:r>
              <a:rPr lang="fr-CA" sz="3600" dirty="0">
                <a:solidFill>
                  <a:srgbClr val="00B050"/>
                </a:solidFill>
              </a:rPr>
              <a:t>Types d’apprentissage machine</a:t>
            </a:r>
          </a:p>
        </p:txBody>
      </p:sp>
      <p:sp>
        <p:nvSpPr>
          <p:cNvPr id="4" name="object 4"/>
          <p:cNvSpPr txBox="1">
            <a:spLocks noGrp="1"/>
          </p:cNvSpPr>
          <p:nvPr>
            <p:ph type="body" idx="1"/>
          </p:nvPr>
        </p:nvSpPr>
        <p:spPr>
          <a:xfrm>
            <a:off x="611560" y="1988840"/>
            <a:ext cx="7822008" cy="4084195"/>
          </a:xfrm>
          <a:prstGeom prst="rect">
            <a:avLst/>
          </a:prstGeom>
        </p:spPr>
        <p:txBody>
          <a:bodyPr vert="horz" wrap="square" lIns="0" tIns="0" rIns="0" bIns="0" rtlCol="0">
            <a:spAutoFit/>
          </a:bodyPr>
          <a:lstStyle/>
          <a:p>
            <a:pPr marL="241300" marR="5080" indent="-228600">
              <a:spcAft>
                <a:spcPts val="600"/>
              </a:spcAft>
              <a:buClr>
                <a:srgbClr val="94C600"/>
              </a:buClr>
              <a:buFont typeface="Arial"/>
              <a:buChar char="•"/>
              <a:tabLst>
                <a:tab pos="241300" algn="l"/>
              </a:tabLst>
            </a:pPr>
            <a:r>
              <a:rPr lang="fr-CA" sz="2300" spc="35" dirty="0" smtClean="0">
                <a:solidFill>
                  <a:srgbClr val="2E2E22"/>
                </a:solidFill>
              </a:rPr>
              <a:t>Peuvent être divisés en trois classes</a:t>
            </a:r>
            <a:r>
              <a:rPr lang="fr-CA" sz="2300" dirty="0" smtClean="0">
                <a:solidFill>
                  <a:srgbClr val="2E2E22"/>
                </a:solidFill>
              </a:rPr>
              <a:t> </a:t>
            </a:r>
            <a:r>
              <a:rPr lang="fr-CA" sz="2300" dirty="0" err="1" smtClean="0">
                <a:solidFill>
                  <a:srgbClr val="2E2E22"/>
                </a:solidFill>
              </a:rPr>
              <a:t>dependant</a:t>
            </a:r>
            <a:r>
              <a:rPr lang="fr-CA" sz="2300" dirty="0" smtClean="0">
                <a:solidFill>
                  <a:srgbClr val="2E2E22"/>
                </a:solidFill>
              </a:rPr>
              <a:t> des </a:t>
            </a:r>
            <a:r>
              <a:rPr lang="fr-CA" sz="2300" dirty="0" err="1" smtClean="0">
                <a:solidFill>
                  <a:srgbClr val="2E2E22"/>
                </a:solidFill>
              </a:rPr>
              <a:t>proprétés</a:t>
            </a:r>
            <a:r>
              <a:rPr lang="fr-CA" sz="2300" dirty="0" smtClean="0">
                <a:solidFill>
                  <a:srgbClr val="2E2E22"/>
                </a:solidFill>
              </a:rPr>
              <a:t> des données d’entraînement :</a:t>
            </a:r>
            <a:endParaRPr lang="fr-CA" sz="2300" dirty="0" smtClean="0"/>
          </a:p>
          <a:p>
            <a:pPr marL="533400" lvl="1" indent="-228600">
              <a:spcAft>
                <a:spcPts val="600"/>
              </a:spcAft>
              <a:buClr>
                <a:srgbClr val="71685A"/>
              </a:buClr>
              <a:buFont typeface="Arial"/>
              <a:buChar char="•"/>
              <a:tabLst>
                <a:tab pos="533400" algn="l"/>
              </a:tabLst>
            </a:pPr>
            <a:r>
              <a:rPr lang="fr-CA" sz="1900" spc="-20" dirty="0" smtClean="0">
                <a:solidFill>
                  <a:srgbClr val="FF0000"/>
                </a:solidFill>
                <a:cs typeface="Arial"/>
              </a:rPr>
              <a:t>Apprentissage supervisé </a:t>
            </a:r>
            <a:r>
              <a:rPr lang="fr-CA" sz="1900" dirty="0" smtClean="0">
                <a:solidFill>
                  <a:srgbClr val="2E2E22"/>
                </a:solidFill>
                <a:cs typeface="Arial"/>
              </a:rPr>
              <a:t>: Les données sont étiquetées </a:t>
            </a:r>
            <a:r>
              <a:rPr lang="fr-CA" sz="2000" dirty="0" smtClean="0"/>
              <a:t>; les paires (</a:t>
            </a:r>
            <a:r>
              <a:rPr lang="fr-CA" sz="2000" dirty="0" err="1" smtClean="0"/>
              <a:t>x,y</a:t>
            </a:r>
            <a:r>
              <a:rPr lang="fr-CA" sz="2000" dirty="0" smtClean="0"/>
              <a:t>) sont connues au </a:t>
            </a:r>
            <a:r>
              <a:rPr lang="fr-CA" sz="2000" dirty="0" err="1" smtClean="0"/>
              <a:t>depart</a:t>
            </a:r>
            <a:r>
              <a:rPr lang="fr-CA" sz="2000" dirty="0" smtClean="0"/>
              <a:t>  </a:t>
            </a:r>
            <a:endParaRPr lang="fr-CA" sz="1900" dirty="0" smtClean="0">
              <a:cs typeface="Arial"/>
            </a:endParaRPr>
          </a:p>
          <a:p>
            <a:pPr marL="533400" lvl="1" indent="-228600">
              <a:spcAft>
                <a:spcPts val="600"/>
              </a:spcAft>
              <a:buClr>
                <a:srgbClr val="71685A"/>
              </a:buClr>
              <a:buFont typeface="Arial"/>
              <a:buChar char="•"/>
              <a:tabLst>
                <a:tab pos="533400" algn="l"/>
              </a:tabLst>
            </a:pPr>
            <a:r>
              <a:rPr lang="fr-CA" sz="1900" spc="-20" dirty="0" err="1" smtClean="0">
                <a:solidFill>
                  <a:srgbClr val="FF0000"/>
                </a:solidFill>
                <a:cs typeface="Arial"/>
              </a:rPr>
              <a:t>Appprentissage</a:t>
            </a:r>
            <a:r>
              <a:rPr lang="fr-CA" sz="1900" spc="-20" dirty="0" smtClean="0">
                <a:solidFill>
                  <a:srgbClr val="FF0000"/>
                </a:solidFill>
                <a:cs typeface="Arial"/>
              </a:rPr>
              <a:t> non supervisé</a:t>
            </a:r>
            <a:r>
              <a:rPr lang="fr-CA" sz="1900" spc="-5" dirty="0" smtClean="0">
                <a:solidFill>
                  <a:srgbClr val="74A510"/>
                </a:solidFill>
                <a:cs typeface="Arial"/>
              </a:rPr>
              <a:t> </a:t>
            </a:r>
            <a:r>
              <a:rPr lang="fr-CA" sz="1900" dirty="0" smtClean="0">
                <a:solidFill>
                  <a:srgbClr val="2E2E22"/>
                </a:solidFill>
                <a:cs typeface="Arial"/>
              </a:rPr>
              <a:t>: Les données sont à étiqueter</a:t>
            </a:r>
            <a:r>
              <a:rPr lang="fr-CA" sz="2000" dirty="0" smtClean="0"/>
              <a:t>; seuls les x sont connus à l’origine</a:t>
            </a:r>
            <a:endParaRPr lang="fr-CA" sz="1900" spc="15" dirty="0" smtClean="0">
              <a:solidFill>
                <a:srgbClr val="2E2E22"/>
              </a:solidFill>
              <a:cs typeface="Arial"/>
            </a:endParaRPr>
          </a:p>
          <a:p>
            <a:pPr marL="533400" lvl="1" indent="-228600">
              <a:spcAft>
                <a:spcPts val="600"/>
              </a:spcAft>
              <a:buClr>
                <a:srgbClr val="71685A"/>
              </a:buClr>
              <a:buFont typeface="Arial"/>
              <a:buChar char="•"/>
              <a:tabLst>
                <a:tab pos="533400" algn="l"/>
              </a:tabLst>
            </a:pPr>
            <a:r>
              <a:rPr lang="fr-CA" sz="1900" spc="-20" dirty="0" smtClean="0">
                <a:solidFill>
                  <a:srgbClr val="FF0000"/>
                </a:solidFill>
                <a:cs typeface="Arial"/>
              </a:rPr>
              <a:t>Apprentissage par renforcement </a:t>
            </a:r>
            <a:r>
              <a:rPr lang="fr-CA" sz="1900" spc="15" dirty="0" smtClean="0">
                <a:solidFill>
                  <a:srgbClr val="2E2E22"/>
                </a:solidFill>
                <a:cs typeface="Arial"/>
              </a:rPr>
              <a:t>: un étiquetage creux des données est effectué à l’usage, en maximisant des attentes réalisées (“</a:t>
            </a:r>
            <a:r>
              <a:rPr lang="fr-CA" sz="1900" spc="15" dirty="0" err="1" smtClean="0">
                <a:solidFill>
                  <a:srgbClr val="2E2E22"/>
                </a:solidFill>
                <a:cs typeface="Arial"/>
              </a:rPr>
              <a:t>rewards</a:t>
            </a:r>
            <a:r>
              <a:rPr lang="fr-CA" sz="1900" spc="15" dirty="0" smtClean="0">
                <a:solidFill>
                  <a:srgbClr val="2E2E22"/>
                </a:solidFill>
                <a:cs typeface="Arial"/>
              </a:rPr>
              <a:t>”) par rapport aux différentes alternatives</a:t>
            </a:r>
          </a:p>
          <a:p>
            <a:pPr marL="133350" indent="-228600">
              <a:spcAft>
                <a:spcPts val="600"/>
              </a:spcAft>
              <a:buClr>
                <a:srgbClr val="71685A"/>
              </a:buClr>
              <a:buFont typeface="Arial"/>
              <a:buChar char="•"/>
              <a:tabLst>
                <a:tab pos="533400" algn="l"/>
              </a:tabLst>
            </a:pPr>
            <a:r>
              <a:rPr lang="fr-CA" sz="2300" spc="15" dirty="0" smtClean="0">
                <a:solidFill>
                  <a:srgbClr val="2E2E22"/>
                </a:solidFill>
                <a:cs typeface="Arial"/>
              </a:rPr>
              <a:t>Des variantes existent, par ex. apprentissage semi-supervisé, apprentissage extrême, états liquides, </a:t>
            </a:r>
            <a:r>
              <a:rPr lang="fr-CA" sz="2300" i="1" spc="15" dirty="0" smtClean="0">
                <a:solidFill>
                  <a:srgbClr val="2E2E22"/>
                </a:solidFill>
                <a:cs typeface="Arial"/>
              </a:rPr>
              <a:t>apprentissage profond</a:t>
            </a:r>
            <a:endParaRPr lang="fr-CA" sz="2300" i="1" spc="15" dirty="0">
              <a:solidFill>
                <a:srgbClr val="2E2E22"/>
              </a:solidFill>
              <a:cs typeface="Arial"/>
            </a:endParaRPr>
          </a:p>
        </p:txBody>
      </p:sp>
    </p:spTree>
    <p:extLst>
      <p:ext uri="{BB962C8B-B14F-4D97-AF65-F5344CB8AC3E}">
        <p14:creationId xmlns:p14="http://schemas.microsoft.com/office/powerpoint/2010/main" val="5597565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err="1" smtClean="0">
                <a:solidFill>
                  <a:srgbClr val="00B050"/>
                </a:solidFill>
              </a:rPr>
              <a:t>Pourquoi</a:t>
            </a:r>
            <a:r>
              <a:rPr lang="en-US" sz="3600" dirty="0" smtClean="0">
                <a:solidFill>
                  <a:srgbClr val="00B050"/>
                </a:solidFill>
              </a:rPr>
              <a:t> </a:t>
            </a:r>
            <a:r>
              <a:rPr lang="en-US" sz="3600" dirty="0" err="1">
                <a:solidFill>
                  <a:srgbClr val="00B050"/>
                </a:solidFill>
              </a:rPr>
              <a:t>aller</a:t>
            </a:r>
            <a:r>
              <a:rPr lang="en-US" sz="3600" dirty="0">
                <a:solidFill>
                  <a:srgbClr val="00B050"/>
                </a:solidFill>
              </a:rPr>
              <a:t> </a:t>
            </a:r>
            <a:r>
              <a:rPr lang="en-US" sz="3600" dirty="0" err="1">
                <a:solidFill>
                  <a:srgbClr val="00B050"/>
                </a:solidFill>
              </a:rPr>
              <a:t>si</a:t>
            </a:r>
            <a:r>
              <a:rPr lang="en-US" sz="3600" dirty="0">
                <a:solidFill>
                  <a:srgbClr val="00B050"/>
                </a:solidFill>
              </a:rPr>
              <a:t> loin ? </a:t>
            </a:r>
          </a:p>
        </p:txBody>
      </p:sp>
      <p:sp>
        <p:nvSpPr>
          <p:cNvPr id="3" name="Content Placeholder 2"/>
          <p:cNvSpPr>
            <a:spLocks noGrp="1"/>
          </p:cNvSpPr>
          <p:nvPr>
            <p:ph idx="1"/>
          </p:nvPr>
        </p:nvSpPr>
        <p:spPr>
          <a:xfrm>
            <a:off x="457200" y="1600200"/>
            <a:ext cx="8363272" cy="4853136"/>
          </a:xfrm>
        </p:spPr>
        <p:txBody>
          <a:bodyPr>
            <a:normAutofit fontScale="92500" lnSpcReduction="10000"/>
          </a:bodyPr>
          <a:lstStyle/>
          <a:p>
            <a:r>
              <a:rPr lang="en-CA" sz="3000" dirty="0" err="1" smtClean="0"/>
              <a:t>Modèle</a:t>
            </a:r>
            <a:r>
              <a:rPr lang="en-CA" sz="3000" dirty="0" smtClean="0"/>
              <a:t> simple de </a:t>
            </a:r>
            <a:r>
              <a:rPr lang="en-CA" sz="3000" dirty="0" err="1" smtClean="0"/>
              <a:t>mémoire</a:t>
            </a:r>
            <a:r>
              <a:rPr lang="en-CA" sz="3000" dirty="0" smtClean="0"/>
              <a:t> associative :</a:t>
            </a:r>
          </a:p>
          <a:p>
            <a:pPr marL="914400" lvl="1" indent="-514350">
              <a:buFont typeface="+mj-lt"/>
              <a:buAutoNum type="arabicPeriod"/>
              <a:tabLst>
                <a:tab pos="1255713" algn="l"/>
              </a:tabLst>
            </a:pPr>
            <a:r>
              <a:rPr lang="fr-CA" dirty="0" smtClean="0"/>
              <a:t>On crée un ensemble {    } </a:t>
            </a:r>
            <a:r>
              <a:rPr lang="fr-CA" dirty="0"/>
              <a:t>de vecteurs orthogonaux à </a:t>
            </a:r>
            <a:r>
              <a:rPr lang="fr-CA" dirty="0" smtClean="0"/>
              <a:t>partir des </a:t>
            </a:r>
            <a:r>
              <a:rPr lang="fr-CA" i="1" dirty="0" smtClean="0"/>
              <a:t>N</a:t>
            </a:r>
            <a:r>
              <a:rPr lang="fr-CA" dirty="0" smtClean="0"/>
              <a:t> vecteurs à mémoriser</a:t>
            </a:r>
            <a:endParaRPr lang="en-US" dirty="0"/>
          </a:p>
          <a:p>
            <a:pPr marL="914400" lvl="1" indent="-514350">
              <a:buFont typeface="+mj-lt"/>
              <a:buAutoNum type="arabicPeriod"/>
            </a:pPr>
            <a:r>
              <a:rPr lang="fr-CA" dirty="0" smtClean="0"/>
              <a:t>On considère </a:t>
            </a:r>
            <a:r>
              <a:rPr lang="fr-CA" dirty="0"/>
              <a:t>l’ensemble </a:t>
            </a:r>
            <a:r>
              <a:rPr lang="fr-CA" dirty="0" smtClean="0"/>
              <a:t>{    } des </a:t>
            </a:r>
            <a:r>
              <a:rPr lang="fr-CA" i="1" dirty="0" smtClean="0"/>
              <a:t>N</a:t>
            </a:r>
            <a:r>
              <a:rPr lang="fr-CA" dirty="0" smtClean="0"/>
              <a:t> vecteurs-réponses désirés       	         </a:t>
            </a:r>
            <a:r>
              <a:rPr lang="fr-CA" dirty="0"/>
              <a:t> </a:t>
            </a:r>
            <a:endParaRPr lang="en-US" dirty="0"/>
          </a:p>
          <a:p>
            <a:pPr marL="914400" lvl="1" indent="-514350">
              <a:spcAft>
                <a:spcPts val="600"/>
              </a:spcAft>
              <a:buFont typeface="+mj-lt"/>
              <a:buAutoNum type="arabicPeriod"/>
            </a:pPr>
            <a:r>
              <a:rPr lang="fr-CA" dirty="0" smtClean="0"/>
              <a:t>On calcule la matrice                       </a:t>
            </a:r>
            <a:endParaRPr lang="en-US" dirty="0"/>
          </a:p>
          <a:p>
            <a:pPr marL="914400" lvl="1" indent="-514350">
              <a:buFont typeface="+mj-lt"/>
              <a:buAutoNum type="arabicPeriod"/>
            </a:pPr>
            <a:r>
              <a:rPr lang="fr-CA" dirty="0" smtClean="0"/>
              <a:t>La </a:t>
            </a:r>
            <a:r>
              <a:rPr lang="fr-CA" dirty="0"/>
              <a:t>fonction de rappel </a:t>
            </a:r>
            <a:r>
              <a:rPr lang="fr-CA" dirty="0" smtClean="0"/>
              <a:t>d’un </a:t>
            </a:r>
            <a:r>
              <a:rPr lang="fr-CA" dirty="0"/>
              <a:t>stimulus quelconque </a:t>
            </a:r>
            <a:r>
              <a:rPr lang="fr-CA" dirty="0" smtClean="0"/>
              <a:t>    est alors </a:t>
            </a:r>
            <a:endParaRPr lang="en-US" dirty="0" smtClean="0"/>
          </a:p>
          <a:p>
            <a:r>
              <a:rPr lang="fr-CA" sz="2900" i="1" dirty="0" smtClean="0"/>
              <a:t>Ça fonctionne, non? </a:t>
            </a:r>
          </a:p>
          <a:p>
            <a:r>
              <a:rPr lang="fr-CA" sz="2900" i="1" dirty="0" smtClean="0"/>
              <a:t>Mais que se passe-t-il </a:t>
            </a:r>
            <a:r>
              <a:rPr lang="fr-CA" sz="2900" i="1" dirty="0"/>
              <a:t>lorsque les entrées sont </a:t>
            </a:r>
            <a:r>
              <a:rPr lang="fr-CA" sz="2900" i="1" dirty="0" smtClean="0"/>
              <a:t>corrélées, bruitées ou non linéairement séparables</a:t>
            </a:r>
            <a:r>
              <a:rPr lang="fr-CA" sz="2900" i="1" dirty="0"/>
              <a:t> ?</a:t>
            </a:r>
            <a:endParaRPr lang="en-US" sz="2900" dirty="0"/>
          </a:p>
        </p:txBody>
      </p:sp>
      <p:graphicFrame>
        <p:nvGraphicFramePr>
          <p:cNvPr id="6" name="Object 5"/>
          <p:cNvGraphicFramePr>
            <a:graphicFrameLocks noChangeAspect="1"/>
          </p:cNvGraphicFramePr>
          <p:nvPr>
            <p:extLst>
              <p:ext uri="{D42A27DB-BD31-4B8C-83A1-F6EECF244321}">
                <p14:modId xmlns:p14="http://schemas.microsoft.com/office/powerpoint/2010/main" val="82579940"/>
              </p:ext>
            </p:extLst>
          </p:nvPr>
        </p:nvGraphicFramePr>
        <p:xfrm>
          <a:off x="4470561" y="2060848"/>
          <a:ext cx="336550" cy="503237"/>
        </p:xfrm>
        <a:graphic>
          <a:graphicData uri="http://schemas.openxmlformats.org/presentationml/2006/ole">
            <mc:AlternateContent xmlns:mc="http://schemas.openxmlformats.org/markup-compatibility/2006">
              <mc:Choice xmlns:v="urn:schemas-microsoft-com:vml" Requires="v">
                <p:oleObj spid="_x0000_s39009" name="Equation" r:id="rId4" imgW="152280" imgH="228600" progId="Equation.3">
                  <p:embed/>
                </p:oleObj>
              </mc:Choice>
              <mc:Fallback>
                <p:oleObj name="Equation" r:id="rId4" imgW="152280" imgH="2286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0561" y="2060848"/>
                        <a:ext cx="336550" cy="503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669088894"/>
              </p:ext>
            </p:extLst>
          </p:nvPr>
        </p:nvGraphicFramePr>
        <p:xfrm>
          <a:off x="4932040" y="2830720"/>
          <a:ext cx="365125" cy="506413"/>
        </p:xfrm>
        <a:graphic>
          <a:graphicData uri="http://schemas.openxmlformats.org/presentationml/2006/ole">
            <mc:AlternateContent xmlns:mc="http://schemas.openxmlformats.org/markup-compatibility/2006">
              <mc:Choice xmlns:v="urn:schemas-microsoft-com:vml" Requires="v">
                <p:oleObj spid="_x0000_s39010" name="Equation" r:id="rId6" imgW="164880" imgH="228600" progId="Equation.3">
                  <p:embed/>
                </p:oleObj>
              </mc:Choice>
              <mc:Fallback>
                <p:oleObj name="Equation" r:id="rId6" imgW="164880" imgH="228600" progId="Equation.3">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32040" y="2830720"/>
                        <a:ext cx="365125" cy="506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767700362"/>
              </p:ext>
            </p:extLst>
          </p:nvPr>
        </p:nvGraphicFramePr>
        <p:xfrm>
          <a:off x="4283968" y="3519695"/>
          <a:ext cx="1550863" cy="840225"/>
        </p:xfrm>
        <a:graphic>
          <a:graphicData uri="http://schemas.openxmlformats.org/presentationml/2006/ole">
            <mc:AlternateContent xmlns:mc="http://schemas.openxmlformats.org/markup-compatibility/2006">
              <mc:Choice xmlns:v="urn:schemas-microsoft-com:vml" Requires="v">
                <p:oleObj spid="_x0000_s39011" name="Equation" r:id="rId8" imgW="799920" imgH="431640" progId="Equation.3">
                  <p:embed/>
                </p:oleObj>
              </mc:Choice>
              <mc:Fallback>
                <p:oleObj name="Equation" r:id="rId8" imgW="799920" imgH="431640" progId="Equation.3">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83968" y="3519695"/>
                        <a:ext cx="1550863" cy="840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601644151"/>
              </p:ext>
            </p:extLst>
          </p:nvPr>
        </p:nvGraphicFramePr>
        <p:xfrm>
          <a:off x="2195736" y="4581128"/>
          <a:ext cx="1080120" cy="403624"/>
        </p:xfrm>
        <a:graphic>
          <a:graphicData uri="http://schemas.openxmlformats.org/presentationml/2006/ole">
            <mc:AlternateContent xmlns:mc="http://schemas.openxmlformats.org/markup-compatibility/2006">
              <mc:Choice xmlns:v="urn:schemas-microsoft-com:vml" Requires="v">
                <p:oleObj spid="_x0000_s39012" name="Equation" r:id="rId10" imgW="545760" imgH="203040" progId="Equation.3">
                  <p:embed/>
                </p:oleObj>
              </mc:Choice>
              <mc:Fallback>
                <p:oleObj name="Equation" r:id="rId10" imgW="545760" imgH="203040" progId="Equation.3">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95736" y="4581128"/>
                        <a:ext cx="1080120" cy="40362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nvGraphicFramePr>
        <p:xfrm>
          <a:off x="7820992" y="4189016"/>
          <a:ext cx="279400" cy="392112"/>
        </p:xfrm>
        <a:graphic>
          <a:graphicData uri="http://schemas.openxmlformats.org/presentationml/2006/ole">
            <mc:AlternateContent xmlns:mc="http://schemas.openxmlformats.org/markup-compatibility/2006">
              <mc:Choice xmlns:v="urn:schemas-microsoft-com:vml" Requires="v">
                <p:oleObj spid="_x0000_s39013" name="Equation" r:id="rId12" imgW="126720" imgH="177480" progId="Equation.3">
                  <p:embed/>
                </p:oleObj>
              </mc:Choice>
              <mc:Fallback>
                <p:oleObj name="Equation" r:id="rId12" imgW="126720" imgH="177480" progId="Equation.3">
                  <p:embed/>
                  <p:pic>
                    <p:nvPicPr>
                      <p:cNvPr id="0" name="Picture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820992" y="4189016"/>
                        <a:ext cx="279400" cy="392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a:bodyPr>
          <a:lstStyle/>
          <a:p>
            <a:pPr algn="l"/>
            <a:r>
              <a:rPr lang="en-GB" sz="3600" dirty="0" err="1" smtClean="0">
                <a:solidFill>
                  <a:srgbClr val="00B050"/>
                </a:solidFill>
              </a:rPr>
              <a:t>Cerveau</a:t>
            </a:r>
            <a:r>
              <a:rPr lang="en-GB" sz="3600" dirty="0" smtClean="0">
                <a:solidFill>
                  <a:srgbClr val="00B050"/>
                </a:solidFill>
              </a:rPr>
              <a:t> </a:t>
            </a:r>
            <a:r>
              <a:rPr lang="en-GB" sz="3600" dirty="0" err="1">
                <a:solidFill>
                  <a:srgbClr val="00B050"/>
                </a:solidFill>
              </a:rPr>
              <a:t>biologique</a:t>
            </a:r>
            <a:endParaRPr lang="en-GB" sz="3600" dirty="0">
              <a:solidFill>
                <a:srgbClr val="00B050"/>
              </a:solidFill>
            </a:endParaRPr>
          </a:p>
        </p:txBody>
      </p:sp>
      <p:sp>
        <p:nvSpPr>
          <p:cNvPr id="5123" name="Rectangle 3"/>
          <p:cNvSpPr>
            <a:spLocks noGrp="1" noChangeArrowheads="1"/>
          </p:cNvSpPr>
          <p:nvPr>
            <p:ph type="body" idx="1"/>
          </p:nvPr>
        </p:nvSpPr>
        <p:spPr>
          <a:xfrm>
            <a:off x="755576" y="1600200"/>
            <a:ext cx="7931224" cy="4525963"/>
          </a:xfrm>
        </p:spPr>
        <p:txBody>
          <a:bodyPr>
            <a:noAutofit/>
          </a:bodyPr>
          <a:lstStyle/>
          <a:p>
            <a:r>
              <a:rPr lang="fr-CA" sz="3600" dirty="0" smtClean="0"/>
              <a:t>Quand un pigeon devient expert en art! </a:t>
            </a:r>
            <a:r>
              <a:rPr lang="fr-CA" sz="2400" dirty="0" smtClean="0"/>
              <a:t>(</a:t>
            </a:r>
            <a:r>
              <a:rPr lang="fr-CA" sz="2400" dirty="0" err="1" smtClean="0"/>
              <a:t>Watanabe</a:t>
            </a:r>
            <a:r>
              <a:rPr lang="fr-CA" sz="2400" dirty="0" smtClean="0"/>
              <a:t> </a:t>
            </a:r>
            <a:r>
              <a:rPr lang="fr-CA" sz="2400" i="1" dirty="0" smtClean="0"/>
              <a:t>et al.</a:t>
            </a:r>
            <a:r>
              <a:rPr lang="fr-CA" sz="2400" dirty="0" smtClean="0"/>
              <a:t> 1995, </a:t>
            </a:r>
            <a:r>
              <a:rPr lang="fr-CA" sz="2400" dirty="0" err="1" smtClean="0"/>
              <a:t>Watanabe</a:t>
            </a:r>
            <a:r>
              <a:rPr lang="fr-CA" sz="2400" dirty="0" smtClean="0"/>
              <a:t> 2001)</a:t>
            </a:r>
            <a:endParaRPr lang="fr-CA" sz="2400" dirty="0" smtClean="0"/>
          </a:p>
          <a:p>
            <a:pPr lvl="1"/>
            <a:r>
              <a:rPr lang="fr-CA" sz="3200" dirty="0" err="1" smtClean="0"/>
              <a:t>Experience</a:t>
            </a:r>
            <a:r>
              <a:rPr lang="fr-CA" sz="3200" dirty="0" smtClean="0"/>
              <a:t> :</a:t>
            </a:r>
          </a:p>
          <a:p>
            <a:pPr lvl="2"/>
            <a:r>
              <a:rPr lang="fr-CA" sz="2800" dirty="0" smtClean="0"/>
              <a:t>Pigeon dans une boîte de  Skinner</a:t>
            </a:r>
          </a:p>
          <a:p>
            <a:pPr lvl="2"/>
            <a:r>
              <a:rPr lang="fr-CA" sz="2800" dirty="0" smtClean="0"/>
              <a:t>Exposition aux tableaux de deux </a:t>
            </a:r>
            <a:r>
              <a:rPr lang="fr-CA" sz="2800" dirty="0" smtClean="0"/>
              <a:t>artistes : Chagall et Van Gogh</a:t>
            </a:r>
          </a:p>
          <a:p>
            <a:pPr marL="914400" lvl="2" indent="0">
              <a:spcBef>
                <a:spcPts val="0"/>
              </a:spcBef>
              <a:buNone/>
            </a:pPr>
            <a:r>
              <a:rPr lang="fr-CA" sz="2800" dirty="0"/>
              <a:t> </a:t>
            </a:r>
            <a:r>
              <a:rPr lang="fr-CA" sz="2800" dirty="0" smtClean="0"/>
              <a:t>  </a:t>
            </a:r>
            <a:r>
              <a:rPr lang="fr-CA" sz="2000" dirty="0" smtClean="0">
                <a:solidFill>
                  <a:schemeClr val="bg1">
                    <a:lumMod val="50000"/>
                  </a:schemeClr>
                </a:solidFill>
              </a:rPr>
              <a:t>(Picasso/Monet en 1995</a:t>
            </a:r>
            <a:r>
              <a:rPr lang="fr-CA" sz="2000" dirty="0" smtClean="0">
                <a:solidFill>
                  <a:schemeClr val="bg1">
                    <a:lumMod val="50000"/>
                  </a:schemeClr>
                </a:solidFill>
              </a:rPr>
              <a:t>)</a:t>
            </a:r>
            <a:endParaRPr lang="fr-CA" sz="2800" dirty="0" smtClean="0">
              <a:solidFill>
                <a:schemeClr val="bg1">
                  <a:lumMod val="50000"/>
                </a:schemeClr>
              </a:solidFill>
            </a:endParaRPr>
          </a:p>
          <a:p>
            <a:pPr marL="914400" lvl="2" indent="0">
              <a:spcBef>
                <a:spcPts val="0"/>
              </a:spcBef>
              <a:buNone/>
            </a:pPr>
            <a:endParaRPr lang="fr-CA" sz="2800" dirty="0" smtClean="0"/>
          </a:p>
          <a:p>
            <a:pPr lvl="2"/>
            <a:r>
              <a:rPr lang="fr-CA" sz="2800" dirty="0" smtClean="0"/>
              <a:t>Récompense pour coup de bec en voyant un tableau de l’un des artistes (</a:t>
            </a:r>
            <a:r>
              <a:rPr lang="fr-CA" sz="2800" dirty="0" err="1" smtClean="0"/>
              <a:t>e.g</a:t>
            </a:r>
            <a:r>
              <a:rPr lang="fr-CA" sz="2800" dirty="0" smtClean="0"/>
              <a:t>. Van Gogh)</a:t>
            </a:r>
            <a:endParaRPr lang="fr-CA" sz="2800" dirty="0"/>
          </a:p>
        </p:txBody>
      </p:sp>
      <p:pic>
        <p:nvPicPr>
          <p:cNvPr id="4" name="Picture 4" descr="pigeon in skinner box"/>
          <p:cNvPicPr>
            <a:picLocks noChangeAspect="1" noChangeArrowheads="1"/>
          </p:cNvPicPr>
          <p:nvPr/>
        </p:nvPicPr>
        <p:blipFill>
          <a:blip r:embed="rId2" cstate="print"/>
          <a:srcRect/>
          <a:stretch>
            <a:fillRect/>
          </a:stretch>
        </p:blipFill>
        <p:spPr bwMode="auto">
          <a:xfrm>
            <a:off x="6948264" y="2505795"/>
            <a:ext cx="1368152" cy="1062718"/>
          </a:xfrm>
          <a:prstGeom prst="rect">
            <a:avLst/>
          </a:prstGeom>
          <a:noFill/>
        </p:spPr>
      </p:pic>
      <p:pic>
        <p:nvPicPr>
          <p:cNvPr id="5" name="Picture 5" descr="canal with women washing - van gogh"/>
          <p:cNvPicPr>
            <a:picLocks noChangeAspect="1" noChangeArrowheads="1"/>
          </p:cNvPicPr>
          <p:nvPr/>
        </p:nvPicPr>
        <p:blipFill>
          <a:blip r:embed="rId3" cstate="print"/>
          <a:srcRect/>
          <a:stretch>
            <a:fillRect/>
          </a:stretch>
        </p:blipFill>
        <p:spPr bwMode="auto">
          <a:xfrm>
            <a:off x="6948264" y="4221088"/>
            <a:ext cx="1146792" cy="1383432"/>
          </a:xfrm>
          <a:prstGeom prst="rect">
            <a:avLst/>
          </a:prstGeom>
          <a:noFill/>
        </p:spPr>
      </p:pic>
      <p:pic>
        <p:nvPicPr>
          <p:cNvPr id="6" name="Picture 5" descr="the russian wedding - chagall"/>
          <p:cNvPicPr>
            <a:picLocks noChangeAspect="1" noChangeArrowheads="1"/>
          </p:cNvPicPr>
          <p:nvPr/>
        </p:nvPicPr>
        <p:blipFill>
          <a:blip r:embed="rId4" cstate="print"/>
          <a:srcRect/>
          <a:stretch>
            <a:fillRect/>
          </a:stretch>
        </p:blipFill>
        <p:spPr bwMode="auto">
          <a:xfrm>
            <a:off x="5004048" y="4221088"/>
            <a:ext cx="1686694" cy="1151976"/>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ChangeArrowheads="1"/>
          </p:cNvSpPr>
          <p:nvPr/>
        </p:nvSpPr>
        <p:spPr bwMode="auto">
          <a:xfrm>
            <a:off x="598546" y="3356992"/>
            <a:ext cx="7848600" cy="3096344"/>
          </a:xfrm>
          <a:prstGeom prst="rect">
            <a:avLst/>
          </a:prstGeom>
          <a:solidFill>
            <a:srgbClr val="99CCFF"/>
          </a:solidFill>
          <a:ln w="9525">
            <a:solidFill>
              <a:schemeClr val="tx1"/>
            </a:solidFill>
            <a:miter lim="800000"/>
            <a:headEnd/>
            <a:tailEnd/>
          </a:ln>
          <a:effectLst/>
        </p:spPr>
        <p:txBody>
          <a:bodyPr wrap="none" anchor="ctr"/>
          <a:lstStyle/>
          <a:p>
            <a:endParaRPr lang="en-US"/>
          </a:p>
        </p:txBody>
      </p:sp>
      <p:sp>
        <p:nvSpPr>
          <p:cNvPr id="8195" name="Rectangle 3"/>
          <p:cNvSpPr>
            <a:spLocks noGrp="1" noChangeArrowheads="1"/>
          </p:cNvSpPr>
          <p:nvPr>
            <p:ph type="body" idx="1"/>
          </p:nvPr>
        </p:nvSpPr>
        <p:spPr>
          <a:xfrm>
            <a:off x="685800" y="885056"/>
            <a:ext cx="7772400" cy="5856312"/>
          </a:xfrm>
        </p:spPr>
        <p:txBody>
          <a:bodyPr>
            <a:normAutofit/>
          </a:bodyPr>
          <a:lstStyle/>
          <a:p>
            <a:r>
              <a:rPr lang="fr-CA" sz="2800" dirty="0" smtClean="0"/>
              <a:t>95% de précision à distinguer les tableaux de Van Gogh et </a:t>
            </a:r>
            <a:r>
              <a:rPr lang="fr-CA" sz="2800" dirty="0" err="1" smtClean="0"/>
              <a:t>Chagal</a:t>
            </a:r>
            <a:r>
              <a:rPr lang="fr-CA" sz="2800" dirty="0" smtClean="0"/>
              <a:t> vus à  l’entraînement</a:t>
            </a:r>
          </a:p>
          <a:p>
            <a:r>
              <a:rPr lang="fr-CA" sz="2800" dirty="0" smtClean="0"/>
              <a:t>85% de précision pour les tableaux non vus auparavant!</a:t>
            </a:r>
          </a:p>
          <a:p>
            <a:endParaRPr lang="fr-CA" dirty="0" smtClean="0"/>
          </a:p>
          <a:p>
            <a:r>
              <a:rPr lang="fr-CA" sz="2800" dirty="0" smtClean="0"/>
              <a:t>Mémoire oui, mais avec… </a:t>
            </a:r>
          </a:p>
          <a:p>
            <a:pPr lvl="1"/>
            <a:r>
              <a:rPr lang="fr-CA" sz="2400" dirty="0" smtClean="0"/>
              <a:t>Identification de traits essentiels </a:t>
            </a:r>
            <a:r>
              <a:rPr lang="fr-CA" sz="2400" dirty="0" smtClean="0"/>
              <a:t>indépendamment de la position</a:t>
            </a:r>
          </a:p>
          <a:p>
            <a:pPr lvl="1"/>
            <a:r>
              <a:rPr lang="fr-CA" sz="2400" dirty="0" smtClean="0"/>
              <a:t>Généralisation</a:t>
            </a:r>
            <a:endParaRPr lang="fr-CA" sz="2400" dirty="0" smtClean="0"/>
          </a:p>
          <a:p>
            <a:pPr lvl="1"/>
            <a:r>
              <a:rPr lang="fr-CA" sz="2400" dirty="0" smtClean="0"/>
              <a:t>Absence apparente de processus réfléchi</a:t>
            </a:r>
          </a:p>
          <a:p>
            <a:r>
              <a:rPr lang="fr-CA" sz="2800" dirty="0" smtClean="0"/>
              <a:t>Force majeure des réseaux de neurones! </a:t>
            </a:r>
            <a:r>
              <a:rPr lang="fr-CA" sz="2800" dirty="0" smtClean="0"/>
              <a:t>    </a:t>
            </a:r>
            <a:r>
              <a:rPr lang="fr-CA" sz="2000" dirty="0" smtClean="0"/>
              <a:t>(</a:t>
            </a:r>
            <a:r>
              <a:rPr lang="fr-CA" sz="2000" dirty="0" smtClean="0"/>
              <a:t>artificiels et biologiques)</a:t>
            </a:r>
            <a:endParaRPr lang="fr-CA" sz="2800" dirty="0" smtClean="0"/>
          </a:p>
          <a:p>
            <a:endParaRPr lang="fr-CA"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7" name="Rectangle 3075"/>
          <p:cNvSpPr>
            <a:spLocks noGrp="1" noChangeArrowheads="1"/>
          </p:cNvSpPr>
          <p:nvPr>
            <p:ph type="title"/>
          </p:nvPr>
        </p:nvSpPr>
        <p:spPr>
          <a:xfrm>
            <a:off x="395536" y="381000"/>
            <a:ext cx="8568952" cy="1319808"/>
          </a:xfrm>
        </p:spPr>
        <p:txBody>
          <a:bodyPr>
            <a:noAutofit/>
          </a:bodyPr>
          <a:lstStyle/>
          <a:p>
            <a:pPr algn="l"/>
            <a:r>
              <a:rPr lang="de-DE" sz="3600" dirty="0">
                <a:solidFill>
                  <a:srgbClr val="00B050"/>
                </a:solidFill>
              </a:rPr>
              <a:t>Niveaux de traitement dans le système nerveux central humain</a:t>
            </a:r>
            <a:endParaRPr lang="en-US" sz="3600" dirty="0">
              <a:solidFill>
                <a:srgbClr val="00B050"/>
              </a:solidFill>
            </a:endParaRPr>
          </a:p>
        </p:txBody>
      </p:sp>
      <p:grpSp>
        <p:nvGrpSpPr>
          <p:cNvPr id="9" name="Groupe 8"/>
          <p:cNvGrpSpPr/>
          <p:nvPr/>
        </p:nvGrpSpPr>
        <p:grpSpPr>
          <a:xfrm>
            <a:off x="2682342" y="2176660"/>
            <a:ext cx="3294050" cy="3340572"/>
            <a:chOff x="2682342" y="2176660"/>
            <a:chExt cx="3294050" cy="3340572"/>
          </a:xfrm>
        </p:grpSpPr>
        <p:grpSp>
          <p:nvGrpSpPr>
            <p:cNvPr id="2" name="Group 3143"/>
            <p:cNvGrpSpPr>
              <a:grpSpLocks/>
            </p:cNvGrpSpPr>
            <p:nvPr/>
          </p:nvGrpSpPr>
          <p:grpSpPr bwMode="auto">
            <a:xfrm>
              <a:off x="2699792" y="5179094"/>
              <a:ext cx="3276600" cy="338138"/>
              <a:chOff x="384" y="3424"/>
              <a:chExt cx="2064" cy="213"/>
            </a:xfrm>
          </p:grpSpPr>
          <p:sp>
            <p:nvSpPr>
              <p:cNvPr id="164903" name="Text Box 3111"/>
              <p:cNvSpPr txBox="1">
                <a:spLocks noChangeArrowheads="1"/>
              </p:cNvSpPr>
              <p:nvPr/>
            </p:nvSpPr>
            <p:spPr bwMode="auto">
              <a:xfrm>
                <a:off x="1008" y="3424"/>
                <a:ext cx="1440" cy="213"/>
              </a:xfrm>
              <a:prstGeom prst="rect">
                <a:avLst/>
              </a:prstGeom>
              <a:noFill/>
              <a:ln w="19050">
                <a:solidFill>
                  <a:schemeClr val="tx2"/>
                </a:solidFill>
                <a:miter lim="800000"/>
                <a:headEnd/>
                <a:tailEnd/>
              </a:ln>
              <a:effectLst/>
            </p:spPr>
            <p:txBody>
              <a:bodyPr>
                <a:spAutoFit/>
              </a:bodyPr>
              <a:lstStyle/>
              <a:p>
                <a:pPr algn="ctr"/>
                <a:r>
                  <a:rPr lang="de-DE" sz="1600" b="1" dirty="0" smtClean="0">
                    <a:latin typeface="Arial" pitchFamily="34" charset="0"/>
                  </a:rPr>
                  <a:t>Molécules</a:t>
                </a:r>
                <a:endParaRPr lang="de-DE" sz="1600" b="1" dirty="0">
                  <a:latin typeface="Arial" pitchFamily="34" charset="0"/>
                </a:endParaRPr>
              </a:p>
            </p:txBody>
          </p:sp>
          <p:sp>
            <p:nvSpPr>
              <p:cNvPr id="164910" name="Text Box 3118"/>
              <p:cNvSpPr txBox="1">
                <a:spLocks noChangeArrowheads="1"/>
              </p:cNvSpPr>
              <p:nvPr/>
            </p:nvSpPr>
            <p:spPr bwMode="auto">
              <a:xfrm>
                <a:off x="384" y="3424"/>
                <a:ext cx="576" cy="212"/>
              </a:xfrm>
              <a:prstGeom prst="rect">
                <a:avLst/>
              </a:prstGeom>
              <a:noFill/>
              <a:ln w="19050">
                <a:noFill/>
                <a:miter lim="800000"/>
                <a:headEnd/>
                <a:tailEnd/>
              </a:ln>
              <a:effectLst/>
            </p:spPr>
            <p:txBody>
              <a:bodyPr>
                <a:spAutoFit/>
              </a:bodyPr>
              <a:lstStyle/>
              <a:p>
                <a:pPr algn="r"/>
                <a:r>
                  <a:rPr lang="de-DE" sz="1600" dirty="0">
                    <a:latin typeface="Arial" pitchFamily="34" charset="0"/>
                  </a:rPr>
                  <a:t>0.1</a:t>
                </a:r>
                <a:r>
                  <a:rPr lang="de-DE" sz="1600" dirty="0">
                    <a:latin typeface="Symbol" pitchFamily="18" charset="2"/>
                  </a:rPr>
                  <a:t>m</a:t>
                </a:r>
                <a:r>
                  <a:rPr lang="de-DE" sz="1600" dirty="0">
                    <a:latin typeface="Arial" pitchFamily="34" charset="0"/>
                  </a:rPr>
                  <a:t>m</a:t>
                </a:r>
              </a:p>
            </p:txBody>
          </p:sp>
        </p:grpSp>
        <p:grpSp>
          <p:nvGrpSpPr>
            <p:cNvPr id="3" name="Group 3144"/>
            <p:cNvGrpSpPr>
              <a:grpSpLocks/>
            </p:cNvGrpSpPr>
            <p:nvPr/>
          </p:nvGrpSpPr>
          <p:grpSpPr bwMode="auto">
            <a:xfrm>
              <a:off x="2699792" y="4675038"/>
              <a:ext cx="3276600" cy="338138"/>
              <a:chOff x="384" y="3024"/>
              <a:chExt cx="2064" cy="213"/>
            </a:xfrm>
          </p:grpSpPr>
          <p:sp>
            <p:nvSpPr>
              <p:cNvPr id="164904" name="Text Box 3112"/>
              <p:cNvSpPr txBox="1">
                <a:spLocks noChangeArrowheads="1"/>
              </p:cNvSpPr>
              <p:nvPr/>
            </p:nvSpPr>
            <p:spPr bwMode="auto">
              <a:xfrm>
                <a:off x="1008" y="3024"/>
                <a:ext cx="1440" cy="213"/>
              </a:xfrm>
              <a:prstGeom prst="rect">
                <a:avLst/>
              </a:prstGeom>
              <a:noFill/>
              <a:ln w="19050">
                <a:solidFill>
                  <a:schemeClr val="tx2"/>
                </a:solidFill>
                <a:miter lim="800000"/>
                <a:headEnd/>
                <a:tailEnd/>
              </a:ln>
              <a:effectLst/>
            </p:spPr>
            <p:txBody>
              <a:bodyPr>
                <a:spAutoFit/>
              </a:bodyPr>
              <a:lstStyle/>
              <a:p>
                <a:pPr algn="ctr"/>
                <a:r>
                  <a:rPr lang="de-DE" sz="1600" b="1">
                    <a:latin typeface="Arial" pitchFamily="34" charset="0"/>
                  </a:rPr>
                  <a:t>Synapses</a:t>
                </a:r>
              </a:p>
            </p:txBody>
          </p:sp>
          <p:sp>
            <p:nvSpPr>
              <p:cNvPr id="164911" name="Text Box 3119"/>
              <p:cNvSpPr txBox="1">
                <a:spLocks noChangeArrowheads="1"/>
              </p:cNvSpPr>
              <p:nvPr/>
            </p:nvSpPr>
            <p:spPr bwMode="auto">
              <a:xfrm>
                <a:off x="384" y="3024"/>
                <a:ext cx="576" cy="212"/>
              </a:xfrm>
              <a:prstGeom prst="rect">
                <a:avLst/>
              </a:prstGeom>
              <a:noFill/>
              <a:ln w="19050">
                <a:noFill/>
                <a:miter lim="800000"/>
                <a:headEnd/>
                <a:tailEnd/>
              </a:ln>
              <a:effectLst/>
            </p:spPr>
            <p:txBody>
              <a:bodyPr>
                <a:spAutoFit/>
              </a:bodyPr>
              <a:lstStyle/>
              <a:p>
                <a:pPr algn="r"/>
                <a:r>
                  <a:rPr lang="de-DE" sz="1600">
                    <a:latin typeface="Arial" pitchFamily="34" charset="0"/>
                  </a:rPr>
                  <a:t>1</a:t>
                </a:r>
                <a:r>
                  <a:rPr lang="de-DE" sz="1600">
                    <a:latin typeface="Symbol" pitchFamily="18" charset="2"/>
                  </a:rPr>
                  <a:t>m</a:t>
                </a:r>
                <a:r>
                  <a:rPr lang="de-DE" sz="1600">
                    <a:latin typeface="Arial" pitchFamily="34" charset="0"/>
                  </a:rPr>
                  <a:t>m</a:t>
                </a:r>
              </a:p>
            </p:txBody>
          </p:sp>
        </p:grpSp>
        <p:grpSp>
          <p:nvGrpSpPr>
            <p:cNvPr id="4" name="Group 3145"/>
            <p:cNvGrpSpPr>
              <a:grpSpLocks/>
            </p:cNvGrpSpPr>
            <p:nvPr/>
          </p:nvGrpSpPr>
          <p:grpSpPr bwMode="auto">
            <a:xfrm>
              <a:off x="2682342" y="4149080"/>
              <a:ext cx="3276600" cy="338138"/>
              <a:chOff x="384" y="2592"/>
              <a:chExt cx="2064" cy="213"/>
            </a:xfrm>
          </p:grpSpPr>
          <p:sp>
            <p:nvSpPr>
              <p:cNvPr id="164905" name="Text Box 3113"/>
              <p:cNvSpPr txBox="1">
                <a:spLocks noChangeArrowheads="1"/>
              </p:cNvSpPr>
              <p:nvPr/>
            </p:nvSpPr>
            <p:spPr bwMode="auto">
              <a:xfrm>
                <a:off x="1008" y="2592"/>
                <a:ext cx="1440" cy="213"/>
              </a:xfrm>
              <a:prstGeom prst="rect">
                <a:avLst/>
              </a:prstGeom>
              <a:noFill/>
              <a:ln w="19050">
                <a:solidFill>
                  <a:schemeClr val="tx2"/>
                </a:solidFill>
                <a:miter lim="800000"/>
                <a:headEnd/>
                <a:tailEnd/>
              </a:ln>
              <a:effectLst/>
            </p:spPr>
            <p:txBody>
              <a:bodyPr>
                <a:spAutoFit/>
              </a:bodyPr>
              <a:lstStyle/>
              <a:p>
                <a:pPr algn="ctr"/>
                <a:r>
                  <a:rPr lang="de-DE" sz="1600" b="1" dirty="0" smtClean="0">
                    <a:latin typeface="Arial" pitchFamily="34" charset="0"/>
                  </a:rPr>
                  <a:t>Neurones</a:t>
                </a:r>
                <a:endParaRPr lang="de-DE" sz="1600" b="1" dirty="0">
                  <a:latin typeface="Arial" pitchFamily="34" charset="0"/>
                </a:endParaRPr>
              </a:p>
            </p:txBody>
          </p:sp>
          <p:sp>
            <p:nvSpPr>
              <p:cNvPr id="164912" name="Text Box 3120"/>
              <p:cNvSpPr txBox="1">
                <a:spLocks noChangeArrowheads="1"/>
              </p:cNvSpPr>
              <p:nvPr/>
            </p:nvSpPr>
            <p:spPr bwMode="auto">
              <a:xfrm>
                <a:off x="384" y="2592"/>
                <a:ext cx="576" cy="212"/>
              </a:xfrm>
              <a:prstGeom prst="rect">
                <a:avLst/>
              </a:prstGeom>
              <a:noFill/>
              <a:ln w="19050">
                <a:noFill/>
                <a:miter lim="800000"/>
                <a:headEnd/>
                <a:tailEnd/>
              </a:ln>
              <a:effectLst/>
            </p:spPr>
            <p:txBody>
              <a:bodyPr>
                <a:spAutoFit/>
              </a:bodyPr>
              <a:lstStyle/>
              <a:p>
                <a:pPr algn="r"/>
                <a:r>
                  <a:rPr lang="de-DE" sz="1600">
                    <a:latin typeface="Arial" pitchFamily="34" charset="0"/>
                  </a:rPr>
                  <a:t>100</a:t>
                </a:r>
                <a:r>
                  <a:rPr lang="de-DE" sz="1600">
                    <a:latin typeface="Symbol" pitchFamily="18" charset="2"/>
                  </a:rPr>
                  <a:t>m</a:t>
                </a:r>
                <a:r>
                  <a:rPr lang="de-DE" sz="1600">
                    <a:latin typeface="Arial" pitchFamily="34" charset="0"/>
                  </a:rPr>
                  <a:t>m</a:t>
                </a:r>
              </a:p>
            </p:txBody>
          </p:sp>
        </p:grpSp>
        <p:grpSp>
          <p:nvGrpSpPr>
            <p:cNvPr id="5" name="Group 3146"/>
            <p:cNvGrpSpPr>
              <a:grpSpLocks/>
            </p:cNvGrpSpPr>
            <p:nvPr/>
          </p:nvGrpSpPr>
          <p:grpSpPr bwMode="auto">
            <a:xfrm>
              <a:off x="2699792" y="3688828"/>
              <a:ext cx="3276600" cy="338138"/>
              <a:chOff x="384" y="2160"/>
              <a:chExt cx="2064" cy="213"/>
            </a:xfrm>
          </p:grpSpPr>
          <p:sp>
            <p:nvSpPr>
              <p:cNvPr id="164906" name="Text Box 3114"/>
              <p:cNvSpPr txBox="1">
                <a:spLocks noChangeArrowheads="1"/>
              </p:cNvSpPr>
              <p:nvPr/>
            </p:nvSpPr>
            <p:spPr bwMode="auto">
              <a:xfrm>
                <a:off x="1008" y="2160"/>
                <a:ext cx="1440" cy="213"/>
              </a:xfrm>
              <a:prstGeom prst="rect">
                <a:avLst/>
              </a:prstGeom>
              <a:solidFill>
                <a:schemeClr val="bg2"/>
              </a:solidFill>
              <a:ln w="19050">
                <a:solidFill>
                  <a:schemeClr val="tx2"/>
                </a:solidFill>
                <a:miter lim="800000"/>
                <a:headEnd/>
                <a:tailEnd/>
              </a:ln>
              <a:effectLst/>
            </p:spPr>
            <p:txBody>
              <a:bodyPr>
                <a:spAutoFit/>
              </a:bodyPr>
              <a:lstStyle/>
              <a:p>
                <a:pPr algn="ctr"/>
                <a:r>
                  <a:rPr lang="de-DE" sz="1600" b="1" dirty="0" smtClean="0">
                    <a:latin typeface="Arial" pitchFamily="34" charset="0"/>
                  </a:rPr>
                  <a:t>Réseaux locaux</a:t>
                </a:r>
                <a:endParaRPr lang="de-DE" sz="1600" b="1" dirty="0">
                  <a:latin typeface="Arial" pitchFamily="34" charset="0"/>
                </a:endParaRPr>
              </a:p>
            </p:txBody>
          </p:sp>
          <p:sp>
            <p:nvSpPr>
              <p:cNvPr id="164913" name="Text Box 3121"/>
              <p:cNvSpPr txBox="1">
                <a:spLocks noChangeArrowheads="1"/>
              </p:cNvSpPr>
              <p:nvPr/>
            </p:nvSpPr>
            <p:spPr bwMode="auto">
              <a:xfrm>
                <a:off x="384" y="2160"/>
                <a:ext cx="576" cy="212"/>
              </a:xfrm>
              <a:prstGeom prst="rect">
                <a:avLst/>
              </a:prstGeom>
              <a:noFill/>
              <a:ln w="19050">
                <a:noFill/>
                <a:miter lim="800000"/>
                <a:headEnd/>
                <a:tailEnd/>
              </a:ln>
              <a:effectLst/>
            </p:spPr>
            <p:txBody>
              <a:bodyPr>
                <a:spAutoFit/>
              </a:bodyPr>
              <a:lstStyle/>
              <a:p>
                <a:pPr algn="r"/>
                <a:r>
                  <a:rPr lang="de-DE" sz="1600">
                    <a:latin typeface="Arial" pitchFamily="34" charset="0"/>
                  </a:rPr>
                  <a:t>1mm</a:t>
                </a:r>
              </a:p>
            </p:txBody>
          </p:sp>
        </p:grpSp>
        <p:grpSp>
          <p:nvGrpSpPr>
            <p:cNvPr id="6" name="Group 3147"/>
            <p:cNvGrpSpPr>
              <a:grpSpLocks/>
            </p:cNvGrpSpPr>
            <p:nvPr/>
          </p:nvGrpSpPr>
          <p:grpSpPr bwMode="auto">
            <a:xfrm>
              <a:off x="2699792" y="3162870"/>
              <a:ext cx="3276600" cy="338138"/>
              <a:chOff x="384" y="1728"/>
              <a:chExt cx="2064" cy="213"/>
            </a:xfrm>
          </p:grpSpPr>
          <p:sp>
            <p:nvSpPr>
              <p:cNvPr id="164907" name="Text Box 3115"/>
              <p:cNvSpPr txBox="1">
                <a:spLocks noChangeArrowheads="1"/>
              </p:cNvSpPr>
              <p:nvPr/>
            </p:nvSpPr>
            <p:spPr bwMode="auto">
              <a:xfrm>
                <a:off x="1008" y="1728"/>
                <a:ext cx="1440" cy="213"/>
              </a:xfrm>
              <a:prstGeom prst="rect">
                <a:avLst/>
              </a:prstGeom>
              <a:solidFill>
                <a:schemeClr val="bg2"/>
              </a:solidFill>
              <a:ln w="19050">
                <a:solidFill>
                  <a:schemeClr val="tx2"/>
                </a:solidFill>
                <a:miter lim="800000"/>
                <a:headEnd/>
                <a:tailEnd/>
              </a:ln>
              <a:effectLst/>
            </p:spPr>
            <p:txBody>
              <a:bodyPr>
                <a:spAutoFit/>
              </a:bodyPr>
              <a:lstStyle/>
              <a:p>
                <a:pPr algn="ctr"/>
                <a:r>
                  <a:rPr lang="de-DE" sz="1600" b="1" dirty="0" smtClean="0">
                    <a:latin typeface="Arial" pitchFamily="34" charset="0"/>
                  </a:rPr>
                  <a:t>Régions</a:t>
                </a:r>
                <a:endParaRPr lang="de-DE" sz="1600" b="1" dirty="0">
                  <a:latin typeface="Arial" pitchFamily="34" charset="0"/>
                </a:endParaRPr>
              </a:p>
            </p:txBody>
          </p:sp>
          <p:sp>
            <p:nvSpPr>
              <p:cNvPr id="164914" name="Text Box 3122"/>
              <p:cNvSpPr txBox="1">
                <a:spLocks noChangeArrowheads="1"/>
              </p:cNvSpPr>
              <p:nvPr/>
            </p:nvSpPr>
            <p:spPr bwMode="auto">
              <a:xfrm>
                <a:off x="384" y="1728"/>
                <a:ext cx="576" cy="212"/>
              </a:xfrm>
              <a:prstGeom prst="rect">
                <a:avLst/>
              </a:prstGeom>
              <a:noFill/>
              <a:ln w="19050">
                <a:noFill/>
                <a:miter lim="800000"/>
                <a:headEnd/>
                <a:tailEnd/>
              </a:ln>
              <a:effectLst/>
            </p:spPr>
            <p:txBody>
              <a:bodyPr>
                <a:spAutoFit/>
              </a:bodyPr>
              <a:lstStyle/>
              <a:p>
                <a:pPr algn="r"/>
                <a:r>
                  <a:rPr lang="de-DE" sz="1600">
                    <a:latin typeface="Arial" pitchFamily="34" charset="0"/>
                  </a:rPr>
                  <a:t>1cm</a:t>
                </a:r>
              </a:p>
            </p:txBody>
          </p:sp>
        </p:grpSp>
        <p:grpSp>
          <p:nvGrpSpPr>
            <p:cNvPr id="7" name="Group 3148"/>
            <p:cNvGrpSpPr>
              <a:grpSpLocks/>
            </p:cNvGrpSpPr>
            <p:nvPr/>
          </p:nvGrpSpPr>
          <p:grpSpPr bwMode="auto">
            <a:xfrm>
              <a:off x="2699792" y="2655369"/>
              <a:ext cx="3276600" cy="338138"/>
              <a:chOff x="384" y="1296"/>
              <a:chExt cx="2064" cy="213"/>
            </a:xfrm>
          </p:grpSpPr>
          <p:sp>
            <p:nvSpPr>
              <p:cNvPr id="164908" name="Text Box 3116"/>
              <p:cNvSpPr txBox="1">
                <a:spLocks noChangeArrowheads="1"/>
              </p:cNvSpPr>
              <p:nvPr/>
            </p:nvSpPr>
            <p:spPr bwMode="auto">
              <a:xfrm>
                <a:off x="1008" y="1296"/>
                <a:ext cx="1440" cy="213"/>
              </a:xfrm>
              <a:prstGeom prst="rect">
                <a:avLst/>
              </a:prstGeom>
              <a:solidFill>
                <a:schemeClr val="bg2"/>
              </a:solidFill>
              <a:ln w="19050">
                <a:solidFill>
                  <a:schemeClr val="tx2"/>
                </a:solidFill>
                <a:miter lim="800000"/>
                <a:headEnd/>
                <a:tailEnd/>
              </a:ln>
              <a:effectLst/>
            </p:spPr>
            <p:txBody>
              <a:bodyPr>
                <a:spAutoFit/>
              </a:bodyPr>
              <a:lstStyle/>
              <a:p>
                <a:pPr algn="ctr"/>
                <a:r>
                  <a:rPr lang="de-DE" sz="1600" b="1" dirty="0" smtClean="0">
                    <a:latin typeface="Arial" pitchFamily="34" charset="0"/>
                  </a:rPr>
                  <a:t>Sous-</a:t>
                </a:r>
                <a:r>
                  <a:rPr lang="de-DE" sz="1600" b="1" dirty="0">
                    <a:latin typeface="Arial" pitchFamily="34" charset="0"/>
                  </a:rPr>
                  <a:t>s</a:t>
                </a:r>
                <a:r>
                  <a:rPr lang="de-DE" sz="1600" b="1" dirty="0" smtClean="0">
                    <a:latin typeface="Arial" pitchFamily="34" charset="0"/>
                  </a:rPr>
                  <a:t>ystèmes</a:t>
                </a:r>
                <a:endParaRPr lang="de-DE" sz="1600" b="1" dirty="0">
                  <a:latin typeface="Arial" pitchFamily="34" charset="0"/>
                </a:endParaRPr>
              </a:p>
            </p:txBody>
          </p:sp>
          <p:sp>
            <p:nvSpPr>
              <p:cNvPr id="164915" name="Text Box 3123"/>
              <p:cNvSpPr txBox="1">
                <a:spLocks noChangeArrowheads="1"/>
              </p:cNvSpPr>
              <p:nvPr/>
            </p:nvSpPr>
            <p:spPr bwMode="auto">
              <a:xfrm>
                <a:off x="384" y="1296"/>
                <a:ext cx="576" cy="212"/>
              </a:xfrm>
              <a:prstGeom prst="rect">
                <a:avLst/>
              </a:prstGeom>
              <a:noFill/>
              <a:ln w="19050">
                <a:noFill/>
                <a:miter lim="800000"/>
                <a:headEnd/>
                <a:tailEnd/>
              </a:ln>
              <a:effectLst/>
            </p:spPr>
            <p:txBody>
              <a:bodyPr>
                <a:spAutoFit/>
              </a:bodyPr>
              <a:lstStyle/>
              <a:p>
                <a:pPr algn="r"/>
                <a:r>
                  <a:rPr lang="de-DE" sz="1600">
                    <a:latin typeface="Arial" pitchFamily="34" charset="0"/>
                  </a:rPr>
                  <a:t>10cm</a:t>
                </a:r>
              </a:p>
            </p:txBody>
          </p:sp>
        </p:grpSp>
        <p:grpSp>
          <p:nvGrpSpPr>
            <p:cNvPr id="8" name="Group 3149"/>
            <p:cNvGrpSpPr>
              <a:grpSpLocks/>
            </p:cNvGrpSpPr>
            <p:nvPr/>
          </p:nvGrpSpPr>
          <p:grpSpPr bwMode="auto">
            <a:xfrm>
              <a:off x="2699792" y="2176660"/>
              <a:ext cx="3276600" cy="338138"/>
              <a:chOff x="384" y="864"/>
              <a:chExt cx="2064" cy="213"/>
            </a:xfrm>
            <a:solidFill>
              <a:srgbClr val="F5F6DA"/>
            </a:solidFill>
          </p:grpSpPr>
          <p:sp>
            <p:nvSpPr>
              <p:cNvPr id="164909" name="Text Box 3117"/>
              <p:cNvSpPr txBox="1">
                <a:spLocks noChangeArrowheads="1"/>
              </p:cNvSpPr>
              <p:nvPr/>
            </p:nvSpPr>
            <p:spPr bwMode="auto">
              <a:xfrm>
                <a:off x="1008" y="864"/>
                <a:ext cx="1440" cy="213"/>
              </a:xfrm>
              <a:prstGeom prst="rect">
                <a:avLst/>
              </a:prstGeom>
              <a:grpFill/>
              <a:ln w="19050">
                <a:solidFill>
                  <a:schemeClr val="tx2"/>
                </a:solidFill>
                <a:miter lim="800000"/>
                <a:headEnd/>
                <a:tailEnd/>
              </a:ln>
              <a:effectLst/>
            </p:spPr>
            <p:txBody>
              <a:bodyPr>
                <a:spAutoFit/>
              </a:bodyPr>
              <a:lstStyle/>
              <a:p>
                <a:pPr algn="ctr"/>
                <a:r>
                  <a:rPr lang="de-DE" sz="1600" b="1" dirty="0" err="1" smtClean="0">
                    <a:latin typeface="Arial" pitchFamily="34" charset="0"/>
                  </a:rPr>
                  <a:t>Sys</a:t>
                </a:r>
                <a:r>
                  <a:rPr lang="de-DE" sz="1600" b="1" dirty="0" smtClean="0">
                    <a:latin typeface="Arial" pitchFamily="34" charset="0"/>
                  </a:rPr>
                  <a:t>. </a:t>
                </a:r>
                <a:r>
                  <a:rPr lang="de-DE" sz="1600" b="1" dirty="0" err="1" smtClean="0">
                    <a:latin typeface="Arial" pitchFamily="34" charset="0"/>
                  </a:rPr>
                  <a:t>nerveux</a:t>
                </a:r>
                <a:r>
                  <a:rPr lang="de-DE" sz="1600" b="1" dirty="0" smtClean="0">
                    <a:latin typeface="Arial" pitchFamily="34" charset="0"/>
                  </a:rPr>
                  <a:t> </a:t>
                </a:r>
                <a:r>
                  <a:rPr lang="de-DE" sz="1600" b="1" dirty="0" err="1" smtClean="0">
                    <a:latin typeface="Arial" pitchFamily="34" charset="0"/>
                  </a:rPr>
                  <a:t>central</a:t>
                </a:r>
                <a:endParaRPr lang="de-DE" sz="1600" b="1" dirty="0">
                  <a:latin typeface="Arial" pitchFamily="34" charset="0"/>
                </a:endParaRPr>
              </a:p>
            </p:txBody>
          </p:sp>
          <p:sp>
            <p:nvSpPr>
              <p:cNvPr id="164916" name="Text Box 3124"/>
              <p:cNvSpPr txBox="1">
                <a:spLocks noChangeArrowheads="1"/>
              </p:cNvSpPr>
              <p:nvPr/>
            </p:nvSpPr>
            <p:spPr bwMode="auto">
              <a:xfrm>
                <a:off x="384" y="864"/>
                <a:ext cx="576" cy="212"/>
              </a:xfrm>
              <a:prstGeom prst="rect">
                <a:avLst/>
              </a:prstGeom>
              <a:noFill/>
              <a:ln w="19050">
                <a:noFill/>
                <a:miter lim="800000"/>
                <a:headEnd/>
                <a:tailEnd/>
              </a:ln>
              <a:effectLst/>
            </p:spPr>
            <p:txBody>
              <a:bodyPr>
                <a:spAutoFit/>
              </a:bodyPr>
              <a:lstStyle/>
              <a:p>
                <a:pPr algn="r"/>
                <a:r>
                  <a:rPr lang="de-DE" sz="1600">
                    <a:latin typeface="Arial" pitchFamily="34" charset="0"/>
                  </a:rPr>
                  <a:t>1m</a:t>
                </a:r>
              </a:p>
            </p:txBody>
          </p:sp>
        </p:gr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6" name="Rectangle 4"/>
          <p:cNvSpPr>
            <a:spLocks noGrp="1" noChangeArrowheads="1"/>
          </p:cNvSpPr>
          <p:nvPr>
            <p:ph type="title"/>
          </p:nvPr>
        </p:nvSpPr>
        <p:spPr>
          <a:xfrm>
            <a:off x="539552" y="442845"/>
            <a:ext cx="8166720" cy="711324"/>
          </a:xfrm>
        </p:spPr>
        <p:txBody>
          <a:bodyPr>
            <a:noAutofit/>
          </a:bodyPr>
          <a:lstStyle/>
          <a:p>
            <a:pPr algn="l"/>
            <a:r>
              <a:rPr lang="fr-CA" sz="3600" dirty="0">
                <a:solidFill>
                  <a:srgbClr val="00B050"/>
                </a:solidFill>
              </a:rPr>
              <a:t>Circuits locaux dans le cortex </a:t>
            </a:r>
            <a:r>
              <a:rPr lang="fr-CA" sz="3600" dirty="0" smtClean="0">
                <a:solidFill>
                  <a:srgbClr val="00B050"/>
                </a:solidFill>
              </a:rPr>
              <a:t>visuel</a:t>
            </a:r>
            <a:endParaRPr lang="fr-CA" sz="3600" dirty="0">
              <a:solidFill>
                <a:srgbClr val="00B050"/>
              </a:solidFill>
            </a:endParaRPr>
          </a:p>
        </p:txBody>
      </p:sp>
      <p:sp>
        <p:nvSpPr>
          <p:cNvPr id="12" name="Text Box 6"/>
          <p:cNvSpPr txBox="1">
            <a:spLocks noChangeArrowheads="1"/>
          </p:cNvSpPr>
          <p:nvPr/>
        </p:nvSpPr>
        <p:spPr bwMode="auto">
          <a:xfrm>
            <a:off x="755576" y="5733256"/>
            <a:ext cx="7950696" cy="830997"/>
          </a:xfrm>
          <a:prstGeom prst="rect">
            <a:avLst/>
          </a:prstGeom>
          <a:noFill/>
          <a:ln w="9525">
            <a:noFill/>
            <a:miter lim="800000"/>
            <a:headEnd/>
            <a:tailEnd/>
          </a:ln>
          <a:effectLst/>
        </p:spPr>
        <p:txBody>
          <a:bodyPr wrap="square">
            <a:spAutoFit/>
          </a:bodyPr>
          <a:lstStyle/>
          <a:p>
            <a:pPr marL="342900" indent="-342900" algn="l">
              <a:buFont typeface="Arial" panose="020B0604020202020204" pitchFamily="34" charset="0"/>
              <a:buChar char="•"/>
            </a:pPr>
            <a:r>
              <a:rPr lang="fr-CA" sz="2400" dirty="0" smtClean="0">
                <a:latin typeface="Calibri" panose="020F0502020204030204" pitchFamily="34" charset="0"/>
                <a:cs typeface="Calibri" panose="020F0502020204030204" pitchFamily="34" charset="0"/>
              </a:rPr>
              <a:t>L’idée est de les imiter dans l’espoir de bénéficier de leurs propriétés </a:t>
            </a:r>
            <a:endParaRPr lang="fr-CA" sz="2400" dirty="0">
              <a:latin typeface="Calibri" panose="020F0502020204030204" pitchFamily="34" charset="0"/>
              <a:cs typeface="Calibri" panose="020F0502020204030204" pitchFamily="34" charset="0"/>
            </a:endParaRPr>
          </a:p>
        </p:txBody>
      </p:sp>
      <p:pic>
        <p:nvPicPr>
          <p:cNvPr id="14" name="Picture 19"/>
          <p:cNvPicPr>
            <a:picLocks noChangeAspect="1" noChangeArrowheads="1"/>
          </p:cNvPicPr>
          <p:nvPr/>
        </p:nvPicPr>
        <p:blipFill>
          <a:blip r:embed="rId3" cstate="print"/>
          <a:srcRect/>
          <a:stretch>
            <a:fillRect/>
          </a:stretch>
        </p:blipFill>
        <p:spPr bwMode="auto">
          <a:xfrm>
            <a:off x="616875" y="1352213"/>
            <a:ext cx="2294927" cy="3816424"/>
          </a:xfrm>
          <a:prstGeom prst="rect">
            <a:avLst/>
          </a:prstGeom>
          <a:noFill/>
          <a:ln w="9525">
            <a:noFill/>
            <a:miter lim="800000"/>
            <a:headEnd/>
            <a:tailEnd/>
          </a:ln>
          <a:effectLst/>
        </p:spPr>
      </p:pic>
      <p:pic>
        <p:nvPicPr>
          <p:cNvPr id="15" name="Picture 22" descr="du187"/>
          <p:cNvPicPr>
            <a:picLocks noGrp="1" noChangeAspect="1" noChangeArrowheads="1"/>
          </p:cNvPicPr>
          <p:nvPr>
            <p:ph sz="half" idx="4294967295"/>
          </p:nvPr>
        </p:nvPicPr>
        <p:blipFill>
          <a:blip r:embed="rId4" cstate="print"/>
          <a:srcRect/>
          <a:stretch>
            <a:fillRect/>
          </a:stretch>
        </p:blipFill>
        <p:spPr>
          <a:xfrm>
            <a:off x="3254760" y="2636912"/>
            <a:ext cx="2344474" cy="2332963"/>
          </a:xfrm>
          <a:prstGeom prst="rect">
            <a:avLst/>
          </a:prstGeom>
          <a:noFill/>
          <a:ln/>
        </p:spPr>
      </p:pic>
      <p:sp>
        <p:nvSpPr>
          <p:cNvPr id="16" name="Text Box 13"/>
          <p:cNvSpPr txBox="1">
            <a:spLocks noChangeArrowheads="1"/>
          </p:cNvSpPr>
          <p:nvPr/>
        </p:nvSpPr>
        <p:spPr bwMode="auto">
          <a:xfrm>
            <a:off x="2911802" y="5095715"/>
            <a:ext cx="3096344" cy="523220"/>
          </a:xfrm>
          <a:prstGeom prst="rect">
            <a:avLst/>
          </a:prstGeom>
          <a:noFill/>
          <a:ln w="9525">
            <a:noFill/>
            <a:miter lim="800000"/>
            <a:headEnd/>
            <a:tailEnd/>
          </a:ln>
          <a:effectLst/>
        </p:spPr>
        <p:txBody>
          <a:bodyPr wrap="square">
            <a:spAutoFit/>
          </a:bodyPr>
          <a:lstStyle/>
          <a:p>
            <a:pPr algn="ctr"/>
            <a:r>
              <a:rPr lang="fr-CA" sz="1400" dirty="0" smtClean="0">
                <a:solidFill>
                  <a:schemeClr val="bg1">
                    <a:lumMod val="50000"/>
                  </a:schemeClr>
                </a:solidFill>
              </a:rPr>
              <a:t>Modèle de </a:t>
            </a:r>
            <a:r>
              <a:rPr lang="fr-CA" sz="1400" dirty="0" err="1" smtClean="0">
                <a:solidFill>
                  <a:schemeClr val="bg1">
                    <a:lumMod val="50000"/>
                  </a:schemeClr>
                </a:solidFill>
              </a:rPr>
              <a:t>Hubel</a:t>
            </a:r>
            <a:r>
              <a:rPr lang="fr-CA" sz="1400" dirty="0" smtClean="0">
                <a:solidFill>
                  <a:schemeClr val="bg1">
                    <a:lumMod val="50000"/>
                  </a:schemeClr>
                </a:solidFill>
              </a:rPr>
              <a:t> and Wiesel pour le système visuel primaire du chat</a:t>
            </a:r>
            <a:endParaRPr lang="fr-CA" sz="1400" dirty="0">
              <a:solidFill>
                <a:schemeClr val="bg1">
                  <a:lumMod val="50000"/>
                </a:schemeClr>
              </a:solidFill>
            </a:endParaRPr>
          </a:p>
        </p:txBody>
      </p:sp>
      <p:sp>
        <p:nvSpPr>
          <p:cNvPr id="17" name="Text Box 13"/>
          <p:cNvSpPr txBox="1">
            <a:spLocks noChangeArrowheads="1"/>
          </p:cNvSpPr>
          <p:nvPr/>
        </p:nvSpPr>
        <p:spPr bwMode="auto">
          <a:xfrm>
            <a:off x="683568" y="5203437"/>
            <a:ext cx="2044361" cy="307777"/>
          </a:xfrm>
          <a:prstGeom prst="rect">
            <a:avLst/>
          </a:prstGeom>
          <a:noFill/>
          <a:ln w="9525">
            <a:noFill/>
            <a:miter lim="800000"/>
            <a:headEnd/>
            <a:tailEnd/>
          </a:ln>
          <a:effectLst/>
        </p:spPr>
        <p:txBody>
          <a:bodyPr wrap="square">
            <a:spAutoFit/>
          </a:bodyPr>
          <a:lstStyle/>
          <a:p>
            <a:pPr algn="ctr"/>
            <a:r>
              <a:rPr lang="fr-CA" sz="1400" dirty="0" smtClean="0">
                <a:solidFill>
                  <a:schemeClr val="bg1">
                    <a:lumMod val="50000"/>
                  </a:schemeClr>
                </a:solidFill>
              </a:rPr>
              <a:t>Architecture en couches</a:t>
            </a:r>
            <a:endParaRPr lang="fr-CA" sz="1400" dirty="0">
              <a:solidFill>
                <a:schemeClr val="bg1">
                  <a:lumMod val="50000"/>
                </a:schemeClr>
              </a:solidFill>
            </a:endParaRPr>
          </a:p>
        </p:txBody>
      </p:sp>
      <p:sp>
        <p:nvSpPr>
          <p:cNvPr id="18" name="object 6"/>
          <p:cNvSpPr/>
          <p:nvPr/>
        </p:nvSpPr>
        <p:spPr>
          <a:xfrm>
            <a:off x="5724128" y="2420887"/>
            <a:ext cx="3276608" cy="2548987"/>
          </a:xfrm>
          <a:prstGeom prst="rect">
            <a:avLst/>
          </a:prstGeom>
          <a:blipFill>
            <a:blip r:embed="rId5" cstate="print"/>
            <a:stretch>
              <a:fillRect/>
            </a:stretch>
          </a:blipFill>
        </p:spPr>
        <p:txBody>
          <a:bodyPr wrap="square" lIns="0" tIns="0" rIns="0" bIns="0" rtlCol="0"/>
          <a:lstStyle/>
          <a:p>
            <a:endParaRPr/>
          </a:p>
        </p:txBody>
      </p:sp>
      <p:sp>
        <p:nvSpPr>
          <p:cNvPr id="19" name="Text Box 13"/>
          <p:cNvSpPr txBox="1">
            <a:spLocks noChangeArrowheads="1"/>
          </p:cNvSpPr>
          <p:nvPr/>
        </p:nvSpPr>
        <p:spPr bwMode="auto">
          <a:xfrm>
            <a:off x="6300192" y="5095715"/>
            <a:ext cx="2406080" cy="307777"/>
          </a:xfrm>
          <a:prstGeom prst="rect">
            <a:avLst/>
          </a:prstGeom>
          <a:noFill/>
          <a:ln w="9525">
            <a:noFill/>
            <a:miter lim="800000"/>
            <a:headEnd/>
            <a:tailEnd/>
          </a:ln>
          <a:effectLst/>
        </p:spPr>
        <p:txBody>
          <a:bodyPr wrap="square">
            <a:spAutoFit/>
          </a:bodyPr>
          <a:lstStyle/>
          <a:p>
            <a:pPr algn="ctr"/>
            <a:r>
              <a:rPr lang="fr-CA" sz="1400" dirty="0" smtClean="0">
                <a:solidFill>
                  <a:schemeClr val="bg1">
                    <a:lumMod val="50000"/>
                  </a:schemeClr>
                </a:solidFill>
              </a:rPr>
              <a:t>Traitement </a:t>
            </a:r>
            <a:r>
              <a:rPr lang="fr-CA" sz="1400" dirty="0" err="1" smtClean="0">
                <a:solidFill>
                  <a:schemeClr val="bg1">
                    <a:lumMod val="50000"/>
                  </a:schemeClr>
                </a:solidFill>
              </a:rPr>
              <a:t>hierarchique</a:t>
            </a:r>
            <a:endParaRPr lang="fr-CA" sz="1400" dirty="0">
              <a:solidFill>
                <a:schemeClr val="bg1">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lide(fromBottom)">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type="title" sz="quarter"/>
          </p:nvPr>
        </p:nvSpPr>
        <p:spPr>
          <a:xfrm>
            <a:off x="323850" y="260350"/>
            <a:ext cx="8229600" cy="1143000"/>
          </a:xfrm>
        </p:spPr>
        <p:txBody>
          <a:bodyPr>
            <a:normAutofit/>
          </a:bodyPr>
          <a:lstStyle/>
          <a:p>
            <a:pPr algn="l"/>
            <a:r>
              <a:rPr lang="en-US" sz="3600" dirty="0" err="1">
                <a:solidFill>
                  <a:srgbClr val="00B050"/>
                </a:solidFill>
              </a:rPr>
              <a:t>Neurone</a:t>
            </a:r>
            <a:r>
              <a:rPr lang="en-US" sz="3600" dirty="0">
                <a:solidFill>
                  <a:srgbClr val="00B050"/>
                </a:solidFill>
              </a:rPr>
              <a:t> </a:t>
            </a:r>
            <a:r>
              <a:rPr lang="en-US" sz="3600" dirty="0" err="1">
                <a:solidFill>
                  <a:srgbClr val="00B050"/>
                </a:solidFill>
              </a:rPr>
              <a:t>biologique</a:t>
            </a:r>
            <a:endParaRPr lang="en-US" sz="3600" dirty="0">
              <a:solidFill>
                <a:srgbClr val="00B050"/>
              </a:solidFill>
            </a:endParaRPr>
          </a:p>
        </p:txBody>
      </p:sp>
      <p:pic>
        <p:nvPicPr>
          <p:cNvPr id="256004" name="Picture 4"/>
          <p:cNvPicPr>
            <a:picLocks noGrp="1" noChangeAspect="1" noChangeArrowheads="1"/>
          </p:cNvPicPr>
          <p:nvPr>
            <p:ph sz="quarter" idx="2"/>
          </p:nvPr>
        </p:nvPicPr>
        <p:blipFill>
          <a:blip r:embed="rId2" cstate="print"/>
          <a:srcRect/>
          <a:stretch>
            <a:fillRect/>
          </a:stretch>
        </p:blipFill>
        <p:spPr>
          <a:xfrm>
            <a:off x="395288" y="4509120"/>
            <a:ext cx="3529012" cy="1584325"/>
          </a:xfrm>
          <a:noFill/>
          <a:ln>
            <a:solidFill>
              <a:schemeClr val="tx1"/>
            </a:solidFill>
          </a:ln>
        </p:spPr>
      </p:pic>
      <p:pic>
        <p:nvPicPr>
          <p:cNvPr id="256005" name="Picture 5"/>
          <p:cNvPicPr>
            <a:picLocks noGrp="1" noChangeAspect="1" noChangeArrowheads="1"/>
          </p:cNvPicPr>
          <p:nvPr>
            <p:ph sz="quarter" idx="4"/>
          </p:nvPr>
        </p:nvPicPr>
        <p:blipFill>
          <a:blip r:embed="rId3" cstate="print"/>
          <a:srcRect/>
          <a:stretch>
            <a:fillRect/>
          </a:stretch>
        </p:blipFill>
        <p:spPr>
          <a:xfrm>
            <a:off x="5344988" y="1700213"/>
            <a:ext cx="3619500" cy="1958975"/>
          </a:xfrm>
          <a:noFill/>
          <a:ln/>
        </p:spPr>
      </p:pic>
      <p:sp>
        <p:nvSpPr>
          <p:cNvPr id="256006" name="Text Box 6"/>
          <p:cNvSpPr txBox="1">
            <a:spLocks noChangeArrowheads="1"/>
          </p:cNvSpPr>
          <p:nvPr/>
        </p:nvSpPr>
        <p:spPr bwMode="auto">
          <a:xfrm>
            <a:off x="4500563" y="4508500"/>
            <a:ext cx="4319909" cy="1477328"/>
          </a:xfrm>
          <a:prstGeom prst="rect">
            <a:avLst/>
          </a:prstGeom>
          <a:noFill/>
          <a:ln w="9525">
            <a:noFill/>
            <a:miter lim="800000"/>
            <a:headEnd/>
            <a:tailEnd/>
          </a:ln>
          <a:effectLst/>
        </p:spPr>
        <p:txBody>
          <a:bodyPr wrap="square">
            <a:spAutoFit/>
          </a:bodyPr>
          <a:lstStyle/>
          <a:p>
            <a:pPr algn="l"/>
            <a:r>
              <a:rPr lang="fr-CA" sz="2400" dirty="0" smtClean="0"/>
              <a:t>Sortie impulsive :</a:t>
            </a:r>
          </a:p>
          <a:p>
            <a:pPr algn="l"/>
            <a:r>
              <a:rPr lang="fr-CA" sz="2400" dirty="0" smtClean="0"/>
              <a:t>1-bref – Le neurone répond</a:t>
            </a:r>
          </a:p>
          <a:p>
            <a:pPr algn="l"/>
            <a:r>
              <a:rPr lang="fr-CA" sz="2400" dirty="0" smtClean="0"/>
              <a:t>0 – Le neurone ne répond  pas</a:t>
            </a:r>
          </a:p>
          <a:p>
            <a:pPr algn="l"/>
            <a:r>
              <a:rPr lang="fr-CA" dirty="0" smtClean="0"/>
              <a:t>         (Sans nécessairement  être inactif)</a:t>
            </a:r>
            <a:endParaRPr lang="fr-CA" dirty="0"/>
          </a:p>
        </p:txBody>
      </p:sp>
      <p:pic>
        <p:nvPicPr>
          <p:cNvPr id="8" name="Picture 10" descr="neuron"/>
          <p:cNvPicPr>
            <a:picLocks noChangeAspect="1" noChangeArrowheads="1"/>
          </p:cNvPicPr>
          <p:nvPr/>
        </p:nvPicPr>
        <p:blipFill>
          <a:blip r:embed="rId4" cstate="print"/>
          <a:srcRect l="3448" t="6334" r="3448" b="9184"/>
          <a:stretch>
            <a:fillRect/>
          </a:stretch>
        </p:blipFill>
        <p:spPr bwMode="auto">
          <a:xfrm>
            <a:off x="467543" y="1230087"/>
            <a:ext cx="4392489" cy="284698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0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005"/>
                                        </p:tgtEl>
                                        <p:attrNameLst>
                                          <p:attrName>style.visibility</p:attrName>
                                        </p:attrNameLst>
                                      </p:cBhvr>
                                      <p:to>
                                        <p:strVal val="visible"/>
                                      </p:to>
                                    </p:set>
                                  </p:childTnLst>
                                </p:cTn>
                              </p:par>
                              <p:par>
                                <p:cTn id="11" presetID="12" presetClass="entr" presetSubtype="4" fill="hold" grpId="0" nodeType="withEffect">
                                  <p:stCondLst>
                                    <p:cond delay="0"/>
                                  </p:stCondLst>
                                  <p:childTnLst>
                                    <p:set>
                                      <p:cBhvr>
                                        <p:cTn id="12" dur="1" fill="hold">
                                          <p:stCondLst>
                                            <p:cond delay="0"/>
                                          </p:stCondLst>
                                        </p:cTn>
                                        <p:tgtEl>
                                          <p:spTgt spid="256006"/>
                                        </p:tgtEl>
                                        <p:attrNameLst>
                                          <p:attrName>style.visibility</p:attrName>
                                        </p:attrNameLst>
                                      </p:cBhvr>
                                      <p:to>
                                        <p:strVal val="visible"/>
                                      </p:to>
                                    </p:set>
                                    <p:animEffect transition="in" filter="slide(fromBottom)">
                                      <p:cBhvr>
                                        <p:cTn id="13" dur="500"/>
                                        <p:tgtEl>
                                          <p:spTgt spid="2560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06"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a:xfrm>
            <a:off x="468313" y="0"/>
            <a:ext cx="8229600" cy="1143000"/>
          </a:xfrm>
          <a:noFill/>
          <a:ln/>
        </p:spPr>
        <p:txBody>
          <a:bodyPr>
            <a:normAutofit/>
          </a:bodyPr>
          <a:lstStyle/>
          <a:p>
            <a:pPr algn="l"/>
            <a:r>
              <a:rPr lang="en-US" sz="3600" dirty="0">
                <a:solidFill>
                  <a:srgbClr val="00B050"/>
                </a:solidFill>
              </a:rPr>
              <a:t>Synapse </a:t>
            </a:r>
            <a:r>
              <a:rPr lang="en-US" sz="3600" dirty="0" err="1">
                <a:solidFill>
                  <a:srgbClr val="00B050"/>
                </a:solidFill>
              </a:rPr>
              <a:t>biologique</a:t>
            </a:r>
            <a:endParaRPr lang="en-US" sz="3600" dirty="0">
              <a:solidFill>
                <a:srgbClr val="00B050"/>
              </a:solidFill>
            </a:endParaRPr>
          </a:p>
        </p:txBody>
      </p:sp>
      <p:graphicFrame>
        <p:nvGraphicFramePr>
          <p:cNvPr id="238596" name="Object 4"/>
          <p:cNvGraphicFramePr>
            <a:graphicFrameLocks noGrp="1" noChangeAspect="1"/>
          </p:cNvGraphicFramePr>
          <p:nvPr>
            <p:ph sz="quarter" idx="2"/>
          </p:nvPr>
        </p:nvGraphicFramePr>
        <p:xfrm>
          <a:off x="5435600" y="4508500"/>
          <a:ext cx="2022475" cy="2185988"/>
        </p:xfrm>
        <a:graphic>
          <a:graphicData uri="http://schemas.openxmlformats.org/presentationml/2006/ole">
            <mc:AlternateContent xmlns:mc="http://schemas.openxmlformats.org/markup-compatibility/2006">
              <mc:Choice xmlns:v="urn:schemas-microsoft-com:vml" Requires="v">
                <p:oleObj spid="_x0000_s2069" name="Image" r:id="rId3" imgW="2819048" imgH="3047619" progId="">
                  <p:embed/>
                </p:oleObj>
              </mc:Choice>
              <mc:Fallback>
                <p:oleObj name="Image" r:id="rId3" imgW="2819048" imgH="3047619"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5600" y="4508500"/>
                        <a:ext cx="2022475" cy="218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8597" name="Text Box 5"/>
          <p:cNvSpPr txBox="1">
            <a:spLocks noChangeArrowheads="1"/>
          </p:cNvSpPr>
          <p:nvPr/>
        </p:nvSpPr>
        <p:spPr bwMode="auto">
          <a:xfrm>
            <a:off x="4356100" y="1093381"/>
            <a:ext cx="4536380" cy="3247043"/>
          </a:xfrm>
          <a:prstGeom prst="rect">
            <a:avLst/>
          </a:prstGeom>
          <a:noFill/>
          <a:ln w="9525">
            <a:noFill/>
            <a:miter lim="800000"/>
            <a:headEnd/>
            <a:tailEnd/>
          </a:ln>
          <a:effectLst/>
        </p:spPr>
        <p:txBody>
          <a:bodyPr wrap="square">
            <a:spAutoFit/>
          </a:bodyPr>
          <a:lstStyle/>
          <a:p>
            <a:pPr marL="358775" indent="-358775">
              <a:spcBef>
                <a:spcPts val="600"/>
              </a:spcBef>
              <a:buBlip>
                <a:blip r:embed="rId5"/>
              </a:buBlip>
            </a:pPr>
            <a:r>
              <a:rPr lang="fr-CA" sz="2000" dirty="0" smtClean="0"/>
              <a:t>Agent principal du comportement neuronal </a:t>
            </a:r>
          </a:p>
          <a:p>
            <a:pPr marL="358775" indent="-358775" algn="l" rtl="0">
              <a:spcBef>
                <a:spcPts val="600"/>
              </a:spcBef>
              <a:buFontTx/>
              <a:buBlip>
                <a:blip r:embed="rId5"/>
              </a:buBlip>
            </a:pPr>
            <a:r>
              <a:rPr lang="fr-CA" sz="2000" dirty="0" smtClean="0"/>
              <a:t>Connexion typique le long d’un arbre dendritique</a:t>
            </a:r>
          </a:p>
          <a:p>
            <a:pPr marL="358775" indent="-358775" algn="l" rtl="0">
              <a:spcBef>
                <a:spcPts val="600"/>
              </a:spcBef>
              <a:buFontTx/>
              <a:buBlip>
                <a:blip r:embed="rId5"/>
              </a:buBlip>
            </a:pPr>
            <a:r>
              <a:rPr lang="fr-CA" sz="2000" dirty="0" smtClean="0"/>
              <a:t>Force de connexion variable  + ou -</a:t>
            </a:r>
          </a:p>
          <a:p>
            <a:pPr marL="358775" indent="-358775" algn="l" rtl="0">
              <a:spcBef>
                <a:spcPts val="600"/>
              </a:spcBef>
              <a:buFontTx/>
              <a:buBlip>
                <a:blip r:embed="rId5"/>
              </a:buBlip>
            </a:pPr>
            <a:r>
              <a:rPr lang="fr-CA" sz="2000" dirty="0" smtClean="0"/>
              <a:t>Mécanismes électrochimiques à neurotransmetteur</a:t>
            </a:r>
          </a:p>
          <a:p>
            <a:pPr marL="358775" indent="-358775">
              <a:spcBef>
                <a:spcPts val="600"/>
              </a:spcBef>
              <a:buBlip>
                <a:blip r:embed="rId5"/>
              </a:buBlip>
            </a:pPr>
            <a:r>
              <a:rPr lang="fr-CA" sz="2000" dirty="0"/>
              <a:t>Plasticité à court </a:t>
            </a:r>
            <a:r>
              <a:rPr lang="fr-CA" sz="2000" dirty="0" smtClean="0"/>
              <a:t>terme (corrélationnelle ?)</a:t>
            </a:r>
          </a:p>
        </p:txBody>
      </p:sp>
      <p:pic>
        <p:nvPicPr>
          <p:cNvPr id="238598" name="Picture 6" descr="network-anim"/>
          <p:cNvPicPr>
            <a:picLocks noGrp="1" noChangeAspect="1" noChangeArrowheads="1" noCrop="1"/>
          </p:cNvPicPr>
          <p:nvPr>
            <p:ph sz="quarter" idx="3"/>
          </p:nvPr>
        </p:nvPicPr>
        <p:blipFill>
          <a:blip r:embed="rId6" cstate="print"/>
          <a:srcRect/>
          <a:stretch>
            <a:fillRect/>
          </a:stretch>
        </p:blipFill>
        <p:spPr>
          <a:xfrm>
            <a:off x="611188" y="4437063"/>
            <a:ext cx="3025775" cy="2187575"/>
          </a:xfrm>
          <a:noFill/>
          <a:ln/>
        </p:spPr>
      </p:pic>
      <p:pic>
        <p:nvPicPr>
          <p:cNvPr id="9" name="Picture 5" descr="synapse"/>
          <p:cNvPicPr>
            <a:picLocks noGrp="1" noChangeAspect="1" noChangeArrowheads="1"/>
          </p:cNvPicPr>
          <p:nvPr>
            <p:ph sz="half" idx="1"/>
          </p:nvPr>
        </p:nvPicPr>
        <p:blipFill>
          <a:blip r:embed="rId7" cstate="print"/>
          <a:srcRect/>
          <a:stretch>
            <a:fillRect/>
          </a:stretch>
        </p:blipFill>
        <p:spPr bwMode="auto">
          <a:xfrm>
            <a:off x="539552" y="1412776"/>
            <a:ext cx="3096344" cy="280345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385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8598"/>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238597">
                                            <p:txEl>
                                              <p:pRg st="0" end="0"/>
                                            </p:txEl>
                                          </p:spTgt>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nodeType="afterEffect">
                                  <p:stCondLst>
                                    <p:cond delay="0"/>
                                  </p:stCondLst>
                                  <p:childTnLst>
                                    <p:set>
                                      <p:cBhvr>
                                        <p:cTn id="16" dur="1" fill="hold">
                                          <p:stCondLst>
                                            <p:cond delay="0"/>
                                          </p:stCondLst>
                                        </p:cTn>
                                        <p:tgtEl>
                                          <p:spTgt spid="238597">
                                            <p:txEl>
                                              <p:pRg st="1" end="1"/>
                                            </p:txEl>
                                          </p:spTgt>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238597">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38597">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3859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normAutofit/>
          </a:bodyPr>
          <a:lstStyle/>
          <a:p>
            <a:pPr algn="l"/>
            <a:r>
              <a:rPr lang="fr-CA" sz="3600" dirty="0">
                <a:solidFill>
                  <a:srgbClr val="00B050"/>
                </a:solidFill>
              </a:rPr>
              <a:t>Types de synapses</a:t>
            </a:r>
          </a:p>
        </p:txBody>
      </p:sp>
      <p:sp>
        <p:nvSpPr>
          <p:cNvPr id="45059" name="Rectangle 3"/>
          <p:cNvSpPr>
            <a:spLocks noGrp="1" noChangeArrowheads="1"/>
          </p:cNvSpPr>
          <p:nvPr>
            <p:ph type="body" sz="half" idx="1"/>
          </p:nvPr>
        </p:nvSpPr>
        <p:spPr>
          <a:xfrm>
            <a:off x="220216" y="1600200"/>
            <a:ext cx="4135760" cy="4525963"/>
          </a:xfrm>
        </p:spPr>
        <p:txBody>
          <a:bodyPr>
            <a:normAutofit/>
          </a:bodyPr>
          <a:lstStyle/>
          <a:p>
            <a:pPr>
              <a:spcBef>
                <a:spcPts val="600"/>
              </a:spcBef>
              <a:buFontTx/>
              <a:buNone/>
            </a:pPr>
            <a:r>
              <a:rPr lang="fr-CA" sz="2400" dirty="0" smtClean="0"/>
              <a:t>  </a:t>
            </a:r>
            <a:r>
              <a:rPr lang="fr-CA" sz="2400" b="1" dirty="0" smtClean="0"/>
              <a:t>Électrique (rare)</a:t>
            </a:r>
          </a:p>
          <a:p>
            <a:pPr>
              <a:spcBef>
                <a:spcPts val="600"/>
              </a:spcBef>
              <a:buFontTx/>
              <a:buNone/>
            </a:pPr>
            <a:endParaRPr lang="fr-CA" sz="2400" dirty="0" smtClean="0"/>
          </a:p>
          <a:p>
            <a:pPr>
              <a:spcBef>
                <a:spcPts val="600"/>
              </a:spcBef>
            </a:pPr>
            <a:r>
              <a:rPr lang="fr-CA" sz="2400" dirty="0" smtClean="0"/>
              <a:t>3.5 nm pré-post distance</a:t>
            </a:r>
          </a:p>
          <a:p>
            <a:pPr>
              <a:spcBef>
                <a:spcPts val="600"/>
              </a:spcBef>
            </a:pPr>
            <a:r>
              <a:rPr lang="fr-CA" sz="2400" b="1" dirty="0" smtClean="0"/>
              <a:t>Continuité</a:t>
            </a:r>
            <a:r>
              <a:rPr lang="fr-CA" sz="2400" dirty="0" smtClean="0"/>
              <a:t> </a:t>
            </a:r>
            <a:r>
              <a:rPr lang="fr-CA" sz="2400" b="1" dirty="0" smtClean="0"/>
              <a:t>cytoplasmique </a:t>
            </a:r>
            <a:r>
              <a:rPr lang="fr-CA" sz="2400" dirty="0" smtClean="0"/>
              <a:t>(</a:t>
            </a:r>
            <a:r>
              <a:rPr lang="fr-CA" sz="2400" dirty="0" err="1" smtClean="0"/>
              <a:t>e.g</a:t>
            </a:r>
            <a:r>
              <a:rPr lang="fr-CA" sz="2400" dirty="0" smtClean="0"/>
              <a:t>. muscle cardiaque, capteurs sensoriels)</a:t>
            </a:r>
          </a:p>
          <a:p>
            <a:pPr>
              <a:spcBef>
                <a:spcPts val="600"/>
              </a:spcBef>
            </a:pPr>
            <a:endParaRPr lang="fr-CA" sz="2400" dirty="0" smtClean="0"/>
          </a:p>
          <a:p>
            <a:pPr>
              <a:spcBef>
                <a:spcPts val="600"/>
              </a:spcBef>
            </a:pPr>
            <a:r>
              <a:rPr lang="fr-CA" sz="2400" dirty="0" smtClean="0"/>
              <a:t>Courant ionique</a:t>
            </a:r>
          </a:p>
          <a:p>
            <a:pPr>
              <a:spcBef>
                <a:spcPts val="600"/>
              </a:spcBef>
            </a:pPr>
            <a:r>
              <a:rPr lang="fr-CA" sz="2400" dirty="0" smtClean="0"/>
              <a:t>Propagation instantanée</a:t>
            </a:r>
          </a:p>
          <a:p>
            <a:pPr>
              <a:spcBef>
                <a:spcPts val="600"/>
              </a:spcBef>
            </a:pPr>
            <a:r>
              <a:rPr lang="fr-CA" sz="2400" dirty="0" smtClean="0"/>
              <a:t>Transmission bidirectionnelle</a:t>
            </a:r>
            <a:endParaRPr lang="fr-CA" sz="2400" dirty="0"/>
          </a:p>
        </p:txBody>
      </p:sp>
      <p:sp>
        <p:nvSpPr>
          <p:cNvPr id="45060" name="Rectangle 4"/>
          <p:cNvSpPr>
            <a:spLocks noGrp="1" noChangeArrowheads="1"/>
          </p:cNvSpPr>
          <p:nvPr>
            <p:ph type="body" sz="half" idx="2"/>
          </p:nvPr>
        </p:nvSpPr>
        <p:spPr>
          <a:xfrm>
            <a:off x="4495800" y="1600200"/>
            <a:ext cx="4324672" cy="4781128"/>
          </a:xfrm>
        </p:spPr>
        <p:txBody>
          <a:bodyPr>
            <a:normAutofit fontScale="92500"/>
          </a:bodyPr>
          <a:lstStyle/>
          <a:p>
            <a:pPr>
              <a:spcBef>
                <a:spcPts val="600"/>
              </a:spcBef>
              <a:buFontTx/>
              <a:buNone/>
            </a:pPr>
            <a:r>
              <a:rPr lang="fr-CA" sz="2600" dirty="0"/>
              <a:t> </a:t>
            </a:r>
            <a:r>
              <a:rPr lang="fr-CA" sz="2600" b="1" dirty="0" smtClean="0"/>
              <a:t>Chimique</a:t>
            </a:r>
          </a:p>
          <a:p>
            <a:pPr>
              <a:spcBef>
                <a:spcPts val="600"/>
              </a:spcBef>
              <a:buFontTx/>
              <a:buNone/>
            </a:pPr>
            <a:endParaRPr lang="fr-CA" sz="2600" dirty="0"/>
          </a:p>
          <a:p>
            <a:pPr>
              <a:spcBef>
                <a:spcPts val="600"/>
              </a:spcBef>
            </a:pPr>
            <a:r>
              <a:rPr lang="fr-CA" sz="2600" dirty="0"/>
              <a:t>20-40 nm pré-post </a:t>
            </a:r>
            <a:r>
              <a:rPr lang="fr-CA" sz="2600" dirty="0" smtClean="0"/>
              <a:t>distance</a:t>
            </a:r>
            <a:endParaRPr lang="fr-CA" sz="2600" dirty="0"/>
          </a:p>
          <a:p>
            <a:pPr>
              <a:spcBef>
                <a:spcPts val="600"/>
              </a:spcBef>
            </a:pPr>
            <a:r>
              <a:rPr lang="fr-CA" sz="2600" b="1" dirty="0"/>
              <a:t>Discontinuité</a:t>
            </a:r>
            <a:r>
              <a:rPr lang="fr-CA" sz="2600" dirty="0"/>
              <a:t> </a:t>
            </a:r>
            <a:r>
              <a:rPr lang="fr-CA" sz="2600" b="1" dirty="0"/>
              <a:t>cytoplasmique</a:t>
            </a:r>
          </a:p>
          <a:p>
            <a:pPr marL="358775" lvl="1" indent="0">
              <a:spcBef>
                <a:spcPts val="600"/>
              </a:spcBef>
              <a:buNone/>
            </a:pPr>
            <a:r>
              <a:rPr lang="fr-CA" sz="2600" dirty="0"/>
              <a:t>Vésicules présynoptiques et récepteurs </a:t>
            </a:r>
            <a:r>
              <a:rPr lang="fr-CA" sz="2600" dirty="0" err="1"/>
              <a:t>postsynaptiques</a:t>
            </a:r>
            <a:endParaRPr lang="fr-CA" sz="2600" dirty="0"/>
          </a:p>
          <a:p>
            <a:pPr>
              <a:spcBef>
                <a:spcPts val="600"/>
              </a:spcBef>
            </a:pPr>
            <a:endParaRPr lang="en-CA" sz="2600" dirty="0"/>
          </a:p>
          <a:p>
            <a:pPr>
              <a:spcBef>
                <a:spcPts val="600"/>
              </a:spcBef>
            </a:pPr>
            <a:r>
              <a:rPr lang="fr-CA" sz="2600" dirty="0" smtClean="0"/>
              <a:t>Transmetteur </a:t>
            </a:r>
            <a:r>
              <a:rPr lang="fr-CA" sz="2600" dirty="0"/>
              <a:t>chimique</a:t>
            </a:r>
          </a:p>
          <a:p>
            <a:pPr>
              <a:spcBef>
                <a:spcPts val="600"/>
              </a:spcBef>
            </a:pPr>
            <a:r>
              <a:rPr lang="fr-CA" sz="2600" dirty="0"/>
              <a:t>Délai synaptique .3 ms</a:t>
            </a:r>
          </a:p>
          <a:p>
            <a:pPr>
              <a:spcBef>
                <a:spcPts val="600"/>
              </a:spcBef>
            </a:pPr>
            <a:r>
              <a:rPr lang="fr-CA" sz="2600" dirty="0"/>
              <a:t>Transmission unidirectionnelle</a:t>
            </a:r>
          </a:p>
          <a:p>
            <a:pPr>
              <a:lnSpc>
                <a:spcPct val="90000"/>
              </a:lnSpc>
            </a:pPr>
            <a:endParaRPr lang="fr-CA" sz="26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2011</TotalTime>
  <Words>1229</Words>
  <Application>Microsoft Office PowerPoint</Application>
  <PresentationFormat>Affichage à l'écran (4:3)</PresentationFormat>
  <Paragraphs>234</Paragraphs>
  <Slides>23</Slides>
  <Notes>13</Notes>
  <HiddenSlides>0</HiddenSlides>
  <MMClips>0</MMClips>
  <ScaleCrop>false</ScaleCrop>
  <HeadingPairs>
    <vt:vector size="8" baseType="variant">
      <vt:variant>
        <vt:lpstr>Polices utilisées</vt:lpstr>
      </vt:variant>
      <vt:variant>
        <vt:i4>8</vt:i4>
      </vt:variant>
      <vt:variant>
        <vt:lpstr>Thème</vt:lpstr>
      </vt:variant>
      <vt:variant>
        <vt:i4>1</vt:i4>
      </vt:variant>
      <vt:variant>
        <vt:lpstr>Serveurs OLE incorporés</vt:lpstr>
      </vt:variant>
      <vt:variant>
        <vt:i4>3</vt:i4>
      </vt:variant>
      <vt:variant>
        <vt:lpstr>Titres des diapositives</vt:lpstr>
      </vt:variant>
      <vt:variant>
        <vt:i4>23</vt:i4>
      </vt:variant>
    </vt:vector>
  </HeadingPairs>
  <TitlesOfParts>
    <vt:vector size="35" baseType="lpstr">
      <vt:lpstr>ＭＳ Ｐゴシック</vt:lpstr>
      <vt:lpstr>SimSun</vt:lpstr>
      <vt:lpstr>SimSun</vt:lpstr>
      <vt:lpstr>Arial</vt:lpstr>
      <vt:lpstr>Calibri</vt:lpstr>
      <vt:lpstr>Symbol</vt:lpstr>
      <vt:lpstr>Times New Roman</vt:lpstr>
      <vt:lpstr>Wingdings</vt:lpstr>
      <vt:lpstr>Office Theme</vt:lpstr>
      <vt:lpstr>Image</vt:lpstr>
      <vt:lpstr>Equation</vt:lpstr>
      <vt:lpstr>Équation</vt:lpstr>
      <vt:lpstr>Introduction</vt:lpstr>
      <vt:lpstr>Réseau de neurones artificiel</vt:lpstr>
      <vt:lpstr>Cerveau biologique</vt:lpstr>
      <vt:lpstr>Présentation PowerPoint</vt:lpstr>
      <vt:lpstr>Niveaux de traitement dans le système nerveux central humain</vt:lpstr>
      <vt:lpstr>Circuits locaux dans le cortex visuel</vt:lpstr>
      <vt:lpstr>Neurone biologique</vt:lpstr>
      <vt:lpstr>Synapse biologique</vt:lpstr>
      <vt:lpstr>Types de synapses</vt:lpstr>
      <vt:lpstr>Présentation PowerPoint</vt:lpstr>
      <vt:lpstr>Présentation PowerPoint</vt:lpstr>
      <vt:lpstr>Présentation PowerPoint</vt:lpstr>
      <vt:lpstr>Présentation PowerPoint</vt:lpstr>
      <vt:lpstr>Fréquence des impulsions biologiques</vt:lpstr>
      <vt:lpstr>Fonctions d’activation communes</vt:lpstr>
      <vt:lpstr>Topologies de base</vt:lpstr>
      <vt:lpstr>Taxonomie</vt:lpstr>
      <vt:lpstr>Savoir du RNA</vt:lpstr>
      <vt:lpstr>Plasticité synaptique biologique</vt:lpstr>
      <vt:lpstr>Présentation PowerPoint</vt:lpstr>
      <vt:lpstr>Apprentissage machine</vt:lpstr>
      <vt:lpstr>Types d’apprentissage machine</vt:lpstr>
      <vt:lpstr>Pourquoi aller si loin ? </vt:lpstr>
    </vt:vector>
  </TitlesOfParts>
  <Company>UQAM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Boukadoum, A. Mounir</dc:creator>
  <cp:lastModifiedBy>Boukadoum, A. Mounir</cp:lastModifiedBy>
  <cp:revision>137</cp:revision>
  <dcterms:created xsi:type="dcterms:W3CDTF">2012-10-02T01:11:01Z</dcterms:created>
  <dcterms:modified xsi:type="dcterms:W3CDTF">2019-09-25T14:49:22Z</dcterms:modified>
</cp:coreProperties>
</file>