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media/image5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256" r:id="rId3"/>
    <p:sldId id="277" r:id="rId4"/>
    <p:sldId id="278" r:id="rId5"/>
    <p:sldId id="313" r:id="rId6"/>
    <p:sldId id="272" r:id="rId7"/>
    <p:sldId id="274" r:id="rId8"/>
    <p:sldId id="279" r:id="rId9"/>
    <p:sldId id="280" r:id="rId10"/>
    <p:sldId id="273" r:id="rId11"/>
    <p:sldId id="276" r:id="rId12"/>
    <p:sldId id="275" r:id="rId13"/>
    <p:sldId id="281" r:id="rId14"/>
    <p:sldId id="282" r:id="rId15"/>
    <p:sldId id="259" r:id="rId16"/>
    <p:sldId id="260" r:id="rId17"/>
    <p:sldId id="261" r:id="rId18"/>
    <p:sldId id="284" r:id="rId19"/>
    <p:sldId id="262" r:id="rId20"/>
    <p:sldId id="263" r:id="rId21"/>
    <p:sldId id="264" r:id="rId22"/>
    <p:sldId id="265" r:id="rId23"/>
    <p:sldId id="266" r:id="rId24"/>
    <p:sldId id="267" r:id="rId25"/>
    <p:sldId id="309" r:id="rId26"/>
    <p:sldId id="286" r:id="rId27"/>
    <p:sldId id="288" r:id="rId28"/>
    <p:sldId id="290" r:id="rId29"/>
    <p:sldId id="270" r:id="rId30"/>
    <p:sldId id="314" r:id="rId31"/>
    <p:sldId id="315" r:id="rId32"/>
    <p:sldId id="31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12" r:id="rId51"/>
    <p:sldId id="318" r:id="rId52"/>
    <p:sldId id="319" r:id="rId53"/>
    <p:sldId id="316" r:id="rId54"/>
    <p:sldId id="317" r:id="rId55"/>
    <p:sldId id="320" r:id="rId56"/>
    <p:sldId id="321" r:id="rId57"/>
    <p:sldId id="32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" y="82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6107C-85CB-4B70-8487-7D40AE0B4313}" type="datetimeFigureOut">
              <a:rPr lang="fr-CA" smtClean="0"/>
              <a:t>2019-10-15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8F62B-4668-44A5-A0FA-5B810AC6EF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471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DNN: input and output are both vector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2677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Use a same set</a:t>
            </a:r>
            <a:r>
              <a:rPr lang="en-US" altLang="zh-TW" baseline="0" dirty="0" smtClean="0"/>
              <a:t> of information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Note about the memory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81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07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165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905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46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596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019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38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Shape 1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180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hape 1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Shape 1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41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989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Shape 1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540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Shape 1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88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Shape 1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784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Shape 1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010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Shape 1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311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Shape 1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28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Shape 1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542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Shape 37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8" name="Shape 37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563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53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68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To determine </a:t>
            </a:r>
            <a:r>
              <a:rPr lang="en-US" altLang="zh-TW" dirty="0" err="1" smtClean="0"/>
              <a:t>yi</a:t>
            </a:r>
            <a:r>
              <a:rPr lang="en-US" altLang="zh-TW" dirty="0" smtClean="0"/>
              <a:t>, you have to consider a lot ……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You should see</a:t>
            </a:r>
            <a:r>
              <a:rPr lang="en-US" altLang="zh-TW" baseline="0" dirty="0" smtClean="0"/>
              <a:t> the whole sequence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16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General idea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982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Not</a:t>
            </a:r>
            <a:r>
              <a:rPr lang="en-US" altLang="zh-TW" baseline="0" dirty="0" smtClean="0"/>
              <a:t> because you have bug </a:t>
            </a:r>
            <a:r>
              <a:rPr lang="en-US" altLang="zh-TW" baseline="0" dirty="0" err="1" smtClean="0"/>
              <a:t>haha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0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Normal neuron</a:t>
            </a:r>
          </a:p>
          <a:p>
            <a:r>
              <a:rPr lang="en-US" altLang="zh-TW" dirty="0" smtClean="0"/>
              <a:t>1</a:t>
            </a:r>
            <a:r>
              <a:rPr lang="en-US" altLang="zh-TW" baseline="0" dirty="0" smtClean="0"/>
              <a:t> input, 1 output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This one</a:t>
            </a:r>
          </a:p>
          <a:p>
            <a:r>
              <a:rPr lang="en-US" altLang="zh-TW" baseline="0" dirty="0" smtClean="0"/>
              <a:t>4 input, 1 output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1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Use a same set</a:t>
            </a:r>
            <a:r>
              <a:rPr lang="en-US" altLang="zh-TW" baseline="0" dirty="0" smtClean="0"/>
              <a:t> of information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Note about the memory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932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Use a same set</a:t>
            </a:r>
            <a:r>
              <a:rPr lang="en-US" altLang="zh-TW" baseline="0" dirty="0" smtClean="0"/>
              <a:t> of information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Note about the memory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65742-51E4-418D-8157-79EC9C21EBA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32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DBC7D-F7B4-4980-984C-486304533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EAF4BE-98D4-46C3-B9E4-392B2A5CD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C63A5-3144-4436-BD3E-59D6C3BA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AAED2F-8230-4C1E-9EE6-DD26AD2E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7312CC-47EA-4ED9-B048-6B88D52C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82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EACD0-D21F-444A-801F-F05AE906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D4944A-719B-4831-8C08-8CB58AB9E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92A65A-6ECE-492B-8463-68C42700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40EF03-EB36-4DA8-975B-8C192CD6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DF388C-E626-4D4D-8480-3F852670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65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5153AB-7138-4BF2-87EF-416D13878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176F9-706C-485E-8385-9B798DE2B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A3D087-C8C0-4AE8-8FDF-1FC15F7F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96A489-5EA0-42E3-A532-2C8A8FEF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4AFABC-BA98-4277-9953-687D99EA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04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117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1765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8103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7676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748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4876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794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15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6CA62-08FB-4ECB-A3E9-F3D50F54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AE3F28-7CD4-4531-BECB-03DF3D64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666A8B-96B4-45BC-A670-50931C60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31BFA9-0C10-47C3-940A-8CA80CA8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2A2179-3D77-4C75-AC53-CB465AA4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7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E32B9-A3D3-4B0D-B27F-8B1DE0A2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CBD8B3-25A4-4D7F-A705-BF2C68BB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4EA347-29E7-425D-BAA8-EB03B320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D3C227-A6E3-4B4C-B682-203671A3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DE23BE-4E48-4743-AE0E-05A1A30F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54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C2490-49C9-42EF-AC81-CF8B36B7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D64585-1A36-4690-8A2C-882588614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FD7796-DB91-4F03-80C2-DA6376341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265981-4EA9-4F4C-8142-67F77E1D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D158D9-4A3D-4855-A33E-B683612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503A61-785F-4A79-A3CC-D405568B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94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00CF9-9422-4213-8AC3-F02CF4D2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E7FB95-2D03-4496-8D5B-E0AB8BCC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432B53-801F-480C-BEC0-B78C61C19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85B1EA-B87F-4885-89B3-C62B39D6C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877DEB5-8BDA-4944-9092-A8049B937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2EED2C-96A0-4EF0-A791-FE3FD606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79C9AA-8D89-4088-B4BD-934B7864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4959B9-B0DD-42C1-AA55-3488E0C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189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4576F-25EE-421D-98CC-51ACC022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83BB46-0E6B-46E2-A089-721D36A8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697902-9EC1-4306-8701-DA9C36EE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02FB7B-1F5F-4DBA-94A1-F17AE7D6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571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599026-8E4B-4418-B877-3EEE1957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1C4DDF-B3C6-4759-BF3F-A91CA351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D2C166-69BF-4CEB-8E69-98536994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148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F8A5DA-0083-47A9-9967-D8197624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5E4B61-8814-4CD8-9256-61218B98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B8E6DC-F59C-4096-8013-34AFA051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6F3E45-8278-422C-A6BF-94FC5FFB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E98C77-150B-4F9C-A5FB-2F635018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5FA93C-B3C3-4D4D-9F05-E0624A7B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571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0DFF2-9B11-4970-9E19-67F9314D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B0DF4A-109F-4875-80D9-336C21CD7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D3AB83-3A78-4D87-A624-57D8EBA5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BEDAD3-DF37-4E11-A741-436AC9A5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FD4D91-8E3C-4C5A-9E55-A9BB547D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77662D-4D4D-4614-BD74-5C51A958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32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30944-52AA-4C10-9E58-6FE07BD1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46CD90-E296-41AF-AB6A-DF4752766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333C5E-363E-4A80-B0A1-50DE51E2F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E3240-1370-42B6-B950-DFE047EA17C0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ED57B7-093A-490F-A5C4-F49FB3A31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9D8D6-31A6-45B9-B65E-6086D7BA9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4A23F-229D-426D-88D7-4A69D3BD76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39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■"/>
              <a:defRPr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●"/>
              <a:defRPr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■"/>
              <a:defRPr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●"/>
              <a:defRPr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333" kern="0">
                <a:solidFill>
                  <a:srgbClr val="ADADAD"/>
                </a:solidFill>
                <a:cs typeface="Arial"/>
                <a:sym typeface="Arial"/>
              </a:rPr>
              <a:pPr algn="r"/>
              <a:t>‹N°›</a:t>
            </a:fld>
            <a:endParaRPr lang="en" sz="1333" kern="0">
              <a:solidFill>
                <a:srgbClr val="ADADAD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539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ong_short-term_memory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olah.github.io/posts/2015-08-Understanding-LSTMs/" TargetMode="External"/><Relationship Id="rId7" Type="http://schemas.openxmlformats.org/officeDocument/2006/relationships/hyperlink" Target="https://deeplearning4j.org/ls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iX5V1WpxxkY" TargetMode="External"/><Relationship Id="rId5" Type="http://schemas.openxmlformats.org/officeDocument/2006/relationships/hyperlink" Target="https://gist.github.com/karpathy/d4dee566867f8291f086" TargetMode="External"/><Relationship Id="rId4" Type="http://schemas.openxmlformats.org/officeDocument/2006/relationships/hyperlink" Target="http://karpathy.github.io/2015/05/21/rnn-effectiveness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zafaralibagh6/a-simple-word2vec-tutorial-61e64e38a6a1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archive/p/word2vec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D4214-D702-4F2F-AB50-F471BB3C6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Réseaux récurrents et LSTM</a:t>
            </a:r>
            <a:endParaRPr lang="fr-CA" dirty="0"/>
          </a:p>
        </p:txBody>
      </p:sp>
      <p:sp>
        <p:nvSpPr>
          <p:cNvPr id="3" name="Rectangle 2"/>
          <p:cNvSpPr/>
          <p:nvPr/>
        </p:nvSpPr>
        <p:spPr>
          <a:xfrm>
            <a:off x="2744845" y="4725804"/>
            <a:ext cx="662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 smtClean="0">
                <a:solidFill>
                  <a:schemeClr val="bg1">
                    <a:lumMod val="75000"/>
                  </a:schemeClr>
                </a:solidFill>
              </a:rPr>
              <a:t>Adapté de matériel téléchargé de l’Internet</a:t>
            </a:r>
            <a:endParaRPr lang="fr-CA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On peut aussi utiliser un modèle orienté caractères</a:t>
            </a:r>
            <a:endParaRPr lang="fr-CA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9280" y="5648260"/>
            <a:ext cx="1165136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Exemple de vocabulaire à 4 caractères « </a:t>
            </a:r>
            <a:r>
              <a:rPr lang="fr-CA" altLang="fr-FR" sz="1400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h, e, l, o », chacun représenté par un vecteur à </a:t>
            </a:r>
            <a:r>
              <a:rPr kumimoji="0" lang="fr-CA" altLang="fr-FR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4 dimensions. </a:t>
            </a:r>
            <a:r>
              <a:rPr lang="fr-CA" altLang="fr-FR" sz="1400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La configuration du réseau est 4-3-4</a:t>
            </a:r>
            <a:r>
              <a:rPr kumimoji="0" lang="fr-CA" altLang="fr-FR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.      Le diagramme montre les activations pour la séquence d’entrée</a:t>
            </a:r>
            <a:r>
              <a:rPr kumimoji="0" lang="fr-CA" altLang="fr-FR" sz="1400" b="0" i="0" u="none" strike="noStrike" cap="none" normalizeH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kumimoji="0" lang="fr-CA" altLang="fr-FR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"</a:t>
            </a:r>
            <a:r>
              <a:rPr kumimoji="0" lang="fr-CA" altLang="fr-FR" sz="14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hell</a:t>
            </a:r>
            <a:r>
              <a:rPr kumimoji="0" lang="fr-CA" altLang="fr-FR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". La couche de sortie donne les degrés de confiance </a:t>
            </a:r>
            <a:r>
              <a:rPr lang="fr-CA" altLang="fr-FR" sz="1400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 attribuées au prochain caractère. Le réseau est entraîné pour maximiser le nombres en vert et minimiser ceux en rouge afin d’obtenir la bonne séquence de sortie. </a:t>
            </a:r>
            <a:endParaRPr kumimoji="0" lang="fr-CA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http://karpathy.github.io/assets/rnn/charse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93" y="1096103"/>
            <a:ext cx="5673073" cy="455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280" y="6428362"/>
            <a:ext cx="49157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>
                <a:solidFill>
                  <a:schemeClr val="bg1">
                    <a:lumMod val="65000"/>
                  </a:schemeClr>
                </a:solidFill>
              </a:rPr>
              <a:t>http://karpathy.github.io/2015/05/21/rnn-effectiveness/</a:t>
            </a:r>
          </a:p>
        </p:txBody>
      </p:sp>
    </p:spTree>
    <p:extLst>
      <p:ext uri="{BB962C8B-B14F-4D97-AF65-F5344CB8AC3E}">
        <p14:creationId xmlns:p14="http://schemas.microsoft.com/office/powerpoint/2010/main" val="22599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karpathy.github.io/assets/rnn/house_rea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72" y="1349297"/>
            <a:ext cx="2228457" cy="39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10800000" flipV="1">
            <a:off x="661840" y="5177212"/>
            <a:ext cx="11117783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   </a:t>
            </a:r>
            <a:endParaRPr kumimoji="0" lang="fr-FR" altLang="fr-FR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Gauche: le réseau apprend à lire des numéros de maisons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; d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roit: le réseau apprend à les tracer</a:t>
            </a:r>
            <a:endParaRPr kumimoji="0" lang="fr-FR" altLang="fr-FR" sz="498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1027" name="Picture 3" descr="http://karpathy.github.io/assets/rnn/house_generat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74" y="1401207"/>
            <a:ext cx="3776638" cy="36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65502" y="365125"/>
            <a:ext cx="120264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Peuvent aussi opérer sur des objets non séquentiels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661840" y="5943524"/>
            <a:ext cx="322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chemeClr val="bg1">
                    <a:lumMod val="65000"/>
                  </a:schemeClr>
                </a:solidFill>
              </a:rPr>
              <a:t>https://arxiv.org/abs/1412.7755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840" y="6176110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fr-CA" dirty="0">
                <a:solidFill>
                  <a:schemeClr val="bg1">
                    <a:lumMod val="65000"/>
                  </a:schemeClr>
                </a:solidFill>
              </a:rPr>
              <a:t>arxiv.org/abs/1502.04623</a:t>
            </a:r>
          </a:p>
        </p:txBody>
      </p:sp>
    </p:spTree>
    <p:extLst>
      <p:ext uri="{BB962C8B-B14F-4D97-AF65-F5344CB8AC3E}">
        <p14:creationId xmlns:p14="http://schemas.microsoft.com/office/powerpoint/2010/main" val="23862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Comment faire </a:t>
            </a:r>
            <a:r>
              <a:rPr lang="en-US" altLang="zh-TW" dirty="0" err="1"/>
              <a:t>l’apprentissage</a:t>
            </a:r>
            <a:r>
              <a:rPr lang="en-US" altLang="zh-TW" dirty="0"/>
              <a:t> ?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553802" y="203365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5789522" y="2045889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8025242" y="2020802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grpSp>
        <p:nvGrpSpPr>
          <p:cNvPr id="8" name="群組 7"/>
          <p:cNvGrpSpPr/>
          <p:nvPr/>
        </p:nvGrpSpPr>
        <p:grpSpPr>
          <a:xfrm>
            <a:off x="3099890" y="2553466"/>
            <a:ext cx="6372281" cy="2732479"/>
            <a:chOff x="6241433" y="2599271"/>
            <a:chExt cx="6372281" cy="2732479"/>
          </a:xfrm>
        </p:grpSpPr>
        <p:sp>
          <p:nvSpPr>
            <p:cNvPr id="80" name="矩形 79"/>
            <p:cNvSpPr/>
            <p:nvPr/>
          </p:nvSpPr>
          <p:spPr>
            <a:xfrm>
              <a:off x="6241433" y="4895000"/>
              <a:ext cx="1080000" cy="43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6260482" y="3746789"/>
              <a:ext cx="1080000" cy="432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6283435" y="2625599"/>
              <a:ext cx="1080000" cy="432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8506494" y="4861217"/>
              <a:ext cx="1080000" cy="43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8525543" y="3747512"/>
              <a:ext cx="1080000" cy="432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8548496" y="2626322"/>
              <a:ext cx="1080000" cy="432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10749539" y="4860494"/>
              <a:ext cx="1080000" cy="432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10768588" y="3746789"/>
              <a:ext cx="1080000" cy="432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10791541" y="2625599"/>
              <a:ext cx="1080000" cy="432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向上箭號 99"/>
            <p:cNvSpPr/>
            <p:nvPr/>
          </p:nvSpPr>
          <p:spPr>
            <a:xfrm>
              <a:off x="6585634" y="4243712"/>
              <a:ext cx="386677" cy="57941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向上箭號 100"/>
            <p:cNvSpPr/>
            <p:nvPr/>
          </p:nvSpPr>
          <p:spPr>
            <a:xfrm>
              <a:off x="6585635" y="3100128"/>
              <a:ext cx="386677" cy="579410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6375761" y="4870085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1</a:t>
              </a:r>
              <a:endParaRPr lang="zh-TW" altLang="en-US" sz="2400" baseline="30000" dirty="0"/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8611757" y="4861217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2</a:t>
              </a:r>
              <a:endParaRPr lang="zh-TW" altLang="en-US" sz="2400" baseline="30000" dirty="0"/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0877755" y="4850759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30000" dirty="0"/>
                <a:t>3</a:t>
              </a:r>
              <a:endParaRPr lang="zh-TW" altLang="en-US" sz="2400" baseline="30000" dirty="0"/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6381031" y="2599271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y</a:t>
              </a:r>
              <a:r>
                <a:rPr lang="en-US" altLang="zh-TW" sz="2400" baseline="30000" dirty="0"/>
                <a:t>1</a:t>
              </a:r>
              <a:endParaRPr lang="zh-TW" altLang="en-US" sz="2400" baseline="30000" dirty="0"/>
            </a:p>
          </p:txBody>
        </p:sp>
        <p:sp>
          <p:nvSpPr>
            <p:cNvPr id="106" name="文字方塊 105"/>
            <p:cNvSpPr txBox="1"/>
            <p:nvPr/>
          </p:nvSpPr>
          <p:spPr>
            <a:xfrm>
              <a:off x="8661118" y="2610089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y</a:t>
              </a:r>
              <a:r>
                <a:rPr lang="en-US" altLang="zh-TW" sz="2400" baseline="30000" dirty="0"/>
                <a:t>2</a:t>
              </a:r>
              <a:endParaRPr lang="zh-TW" altLang="en-US" sz="2400" baseline="30000" dirty="0"/>
            </a:p>
          </p:txBody>
        </p:sp>
        <p:sp>
          <p:nvSpPr>
            <p:cNvPr id="107" name="文字方塊 106"/>
            <p:cNvSpPr txBox="1"/>
            <p:nvPr/>
          </p:nvSpPr>
          <p:spPr>
            <a:xfrm>
              <a:off x="10877755" y="2610854"/>
              <a:ext cx="907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y</a:t>
              </a:r>
              <a:r>
                <a:rPr lang="en-US" altLang="zh-TW" sz="2400" baseline="30000" dirty="0"/>
                <a:t>3</a:t>
              </a:r>
              <a:endParaRPr lang="zh-TW" altLang="en-US" sz="2400" baseline="30000" dirty="0"/>
            </a:p>
          </p:txBody>
        </p:sp>
        <p:sp>
          <p:nvSpPr>
            <p:cNvPr id="108" name="向上箭號 107"/>
            <p:cNvSpPr/>
            <p:nvPr/>
          </p:nvSpPr>
          <p:spPr>
            <a:xfrm>
              <a:off x="8875612" y="4251165"/>
              <a:ext cx="386677" cy="57941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向上箭號 108"/>
            <p:cNvSpPr/>
            <p:nvPr/>
          </p:nvSpPr>
          <p:spPr>
            <a:xfrm>
              <a:off x="8875613" y="3107581"/>
              <a:ext cx="386677" cy="579410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向上箭號 109"/>
            <p:cNvSpPr/>
            <p:nvPr/>
          </p:nvSpPr>
          <p:spPr>
            <a:xfrm>
              <a:off x="11119582" y="4248291"/>
              <a:ext cx="386677" cy="57941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向上箭號 110"/>
            <p:cNvSpPr/>
            <p:nvPr/>
          </p:nvSpPr>
          <p:spPr>
            <a:xfrm>
              <a:off x="11119583" y="3104707"/>
              <a:ext cx="386677" cy="579410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2" name="向右箭號 111"/>
            <p:cNvSpPr/>
            <p:nvPr/>
          </p:nvSpPr>
          <p:spPr>
            <a:xfrm>
              <a:off x="7503030" y="3746755"/>
              <a:ext cx="900000" cy="432067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3" name="向右箭號 112"/>
            <p:cNvSpPr/>
            <p:nvPr/>
          </p:nvSpPr>
          <p:spPr>
            <a:xfrm>
              <a:off x="9763251" y="3746754"/>
              <a:ext cx="900000" cy="432067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6793514" y="4379999"/>
              <a:ext cx="642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30000" dirty="0"/>
                <a:t>i</a:t>
              </a:r>
              <a:endParaRPr lang="zh-TW" altLang="en-US" sz="2400" baseline="30000" dirty="0"/>
            </a:p>
          </p:txBody>
        </p:sp>
        <p:sp>
          <p:nvSpPr>
            <p:cNvPr id="117" name="文字方塊 116"/>
            <p:cNvSpPr txBox="1"/>
            <p:nvPr/>
          </p:nvSpPr>
          <p:spPr>
            <a:xfrm>
              <a:off x="6833525" y="3192847"/>
              <a:ext cx="631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30000" dirty="0"/>
                <a:t>o</a:t>
              </a:r>
              <a:endParaRPr lang="zh-TW" altLang="en-US" sz="2400" baseline="30000" dirty="0"/>
            </a:p>
          </p:txBody>
        </p:sp>
        <p:sp>
          <p:nvSpPr>
            <p:cNvPr id="119" name="文字方塊 118"/>
            <p:cNvSpPr txBox="1"/>
            <p:nvPr/>
          </p:nvSpPr>
          <p:spPr>
            <a:xfrm>
              <a:off x="11722942" y="3592746"/>
              <a:ext cx="89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0000FF"/>
                  </a:solidFill>
                </a:rPr>
                <a:t>……</a:t>
              </a:r>
              <a:endParaRPr lang="zh-TW" altLang="en-US" sz="2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20" name="文字方塊 119"/>
            <p:cNvSpPr txBox="1"/>
            <p:nvPr/>
          </p:nvSpPr>
          <p:spPr>
            <a:xfrm>
              <a:off x="7627118" y="3410483"/>
              <a:ext cx="642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W</a:t>
              </a:r>
              <a:r>
                <a:rPr lang="en-US" altLang="zh-TW" sz="2400" baseline="30000" dirty="0" err="1"/>
                <a:t>h</a:t>
              </a:r>
              <a:endParaRPr lang="zh-TW" altLang="en-US" sz="2400" baseline="30000" dirty="0"/>
            </a:p>
          </p:txBody>
        </p:sp>
        <p:sp>
          <p:nvSpPr>
            <p:cNvPr id="121" name="文字方塊 120"/>
            <p:cNvSpPr txBox="1"/>
            <p:nvPr/>
          </p:nvSpPr>
          <p:spPr>
            <a:xfrm>
              <a:off x="9838638" y="3423680"/>
              <a:ext cx="642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err="1"/>
                <a:t>W</a:t>
              </a:r>
              <a:r>
                <a:rPr lang="en-US" altLang="zh-TW" sz="2400" baseline="30000" dirty="0" err="1"/>
                <a:t>h</a:t>
              </a:r>
              <a:endParaRPr lang="zh-TW" altLang="en-US" sz="2400" baseline="30000" dirty="0"/>
            </a:p>
          </p:txBody>
        </p:sp>
        <p:sp>
          <p:nvSpPr>
            <p:cNvPr id="122" name="文字方塊 121"/>
            <p:cNvSpPr txBox="1"/>
            <p:nvPr/>
          </p:nvSpPr>
          <p:spPr>
            <a:xfrm>
              <a:off x="9078635" y="4379999"/>
              <a:ext cx="642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30000" dirty="0"/>
                <a:t>i</a:t>
              </a:r>
              <a:endParaRPr lang="zh-TW" altLang="en-US" sz="2400" baseline="30000" dirty="0"/>
            </a:p>
          </p:txBody>
        </p:sp>
        <p:sp>
          <p:nvSpPr>
            <p:cNvPr id="123" name="文字方塊 122"/>
            <p:cNvSpPr txBox="1"/>
            <p:nvPr/>
          </p:nvSpPr>
          <p:spPr>
            <a:xfrm>
              <a:off x="9118646" y="3192847"/>
              <a:ext cx="631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30000" dirty="0"/>
                <a:t>o</a:t>
              </a:r>
              <a:endParaRPr lang="zh-TW" altLang="en-US" sz="2400" baseline="30000" dirty="0"/>
            </a:p>
          </p:txBody>
        </p:sp>
        <p:sp>
          <p:nvSpPr>
            <p:cNvPr id="124" name="文字方塊 123"/>
            <p:cNvSpPr txBox="1"/>
            <p:nvPr/>
          </p:nvSpPr>
          <p:spPr>
            <a:xfrm>
              <a:off x="11347716" y="4397901"/>
              <a:ext cx="642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30000" dirty="0"/>
                <a:t>i</a:t>
              </a:r>
              <a:endParaRPr lang="zh-TW" altLang="en-US" sz="2400" baseline="30000" dirty="0"/>
            </a:p>
          </p:txBody>
        </p:sp>
        <p:sp>
          <p:nvSpPr>
            <p:cNvPr id="125" name="文字方塊 124"/>
            <p:cNvSpPr txBox="1"/>
            <p:nvPr/>
          </p:nvSpPr>
          <p:spPr>
            <a:xfrm>
              <a:off x="11387727" y="3210749"/>
              <a:ext cx="631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30000" dirty="0"/>
                <a:t>o</a:t>
              </a:r>
              <a:endParaRPr lang="zh-TW" altLang="en-US" sz="2400" baseline="30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3391098" y="1538674"/>
                <a:ext cx="5761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097" y="1538673"/>
                <a:ext cx="576119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3947" r="-16842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5691313" y="1538674"/>
                <a:ext cx="5827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313" y="1538673"/>
                <a:ext cx="582724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3947" r="-16842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7952054" y="1558745"/>
                <a:ext cx="5827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54" y="1558744"/>
                <a:ext cx="582724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4000" r="-16667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上-下雙向箭號 45"/>
          <p:cNvSpPr/>
          <p:nvPr/>
        </p:nvSpPr>
        <p:spPr>
          <a:xfrm>
            <a:off x="3496289" y="1985944"/>
            <a:ext cx="277545" cy="557090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上-下雙向箭號 47"/>
          <p:cNvSpPr/>
          <p:nvPr/>
        </p:nvSpPr>
        <p:spPr>
          <a:xfrm>
            <a:off x="5793920" y="1992638"/>
            <a:ext cx="277545" cy="557090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上-下雙向箭號 48"/>
          <p:cNvSpPr/>
          <p:nvPr/>
        </p:nvSpPr>
        <p:spPr>
          <a:xfrm>
            <a:off x="8026492" y="1998166"/>
            <a:ext cx="277545" cy="557090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4775617" y="6063332"/>
            <a:ext cx="566475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Backpropagation through time (BPTT)</a:t>
            </a:r>
            <a:endParaRPr lang="zh-TW" altLang="en-US" sz="2800" dirty="0"/>
          </a:p>
        </p:txBody>
      </p:sp>
      <p:sp>
        <p:nvSpPr>
          <p:cNvPr id="54" name="矩形 53"/>
          <p:cNvSpPr/>
          <p:nvPr/>
        </p:nvSpPr>
        <p:spPr>
          <a:xfrm>
            <a:off x="3896167" y="1511297"/>
            <a:ext cx="7713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 err="1" smtClean="0"/>
              <a:t>cible</a:t>
            </a:r>
            <a:endParaRPr lang="zh-TW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6229149" y="1501811"/>
            <a:ext cx="7713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 err="1" smtClean="0"/>
              <a:t>cible</a:t>
            </a:r>
            <a:endParaRPr lang="zh-TW" altLang="en-US" sz="2400" dirty="0"/>
          </a:p>
        </p:txBody>
      </p:sp>
      <p:sp>
        <p:nvSpPr>
          <p:cNvPr id="56" name="矩形 55"/>
          <p:cNvSpPr/>
          <p:nvPr/>
        </p:nvSpPr>
        <p:spPr>
          <a:xfrm>
            <a:off x="8479029" y="1515083"/>
            <a:ext cx="7713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 err="1" smtClean="0"/>
              <a:t>cible</a:t>
            </a:r>
            <a:endParaRPr lang="zh-TW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3781936" y="4351489"/>
            <a:ext cx="417003" cy="389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>
            <a:off x="3811185" y="3169885"/>
            <a:ext cx="417003" cy="389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4569032" y="3377874"/>
            <a:ext cx="417003" cy="389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697992" y="5473167"/>
            <a:ext cx="996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Toruver</a:t>
            </a:r>
            <a:r>
              <a:rPr lang="en-US" altLang="zh-TW" sz="2800" dirty="0" smtClean="0"/>
              <a:t> les </a:t>
            </a:r>
            <a:r>
              <a:rPr lang="en-US" altLang="zh-TW" sz="2800" dirty="0" err="1" smtClean="0"/>
              <a:t>valeurs</a:t>
            </a:r>
            <a:r>
              <a:rPr lang="en-US" altLang="zh-TW" sz="2800" dirty="0" smtClean="0"/>
              <a:t> des </a:t>
            </a:r>
            <a:r>
              <a:rPr lang="en-US" altLang="zh-TW" sz="2800" dirty="0" err="1" smtClean="0"/>
              <a:t>paramètres</a:t>
            </a:r>
            <a:r>
              <a:rPr lang="en-US" altLang="zh-TW" sz="2800" dirty="0" smtClean="0"/>
              <a:t> qui </a:t>
            </a:r>
            <a:r>
              <a:rPr lang="en-US" altLang="zh-TW" sz="2800" dirty="0" err="1" smtClean="0"/>
              <a:t>minimisent</a:t>
            </a:r>
            <a:r>
              <a:rPr lang="en-US" altLang="zh-TW" sz="2800" dirty="0" smtClean="0"/>
              <a:t> le </a:t>
            </a:r>
            <a:r>
              <a:rPr lang="en-US" altLang="zh-TW" sz="2800" dirty="0" err="1" smtClean="0"/>
              <a:t>coût</a:t>
            </a:r>
            <a:endParaRPr lang="zh-TW" altLang="en-US" sz="2800" dirty="0"/>
          </a:p>
        </p:txBody>
      </p:sp>
      <p:sp>
        <p:nvSpPr>
          <p:cNvPr id="61" name="矩形 60"/>
          <p:cNvSpPr/>
          <p:nvPr/>
        </p:nvSpPr>
        <p:spPr>
          <a:xfrm>
            <a:off x="6042881" y="4364367"/>
            <a:ext cx="417003" cy="389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6072130" y="3182763"/>
            <a:ext cx="417003" cy="389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6829977" y="3390752"/>
            <a:ext cx="417003" cy="389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8329231" y="4348885"/>
            <a:ext cx="417003" cy="389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8358480" y="3167281"/>
            <a:ext cx="417003" cy="389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43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43" grpId="0"/>
      <p:bldP spid="44" grpId="0"/>
      <p:bldP spid="45" grpId="0"/>
      <p:bldP spid="46" grpId="0" animBg="1"/>
      <p:bldP spid="48" grpId="0" animBg="1"/>
      <p:bldP spid="49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4" grpId="0"/>
      <p:bldP spid="61" grpId="0" animBg="1"/>
      <p:bldP spid="62" grpId="0" animBg="1"/>
      <p:bldP spid="63" grpId="0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Malheureusement …… </a:t>
            </a:r>
            <a:endParaRPr lang="fr-CA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13391"/>
            <a:ext cx="10515600" cy="4490204"/>
          </a:xfrm>
        </p:spPr>
        <p:txBody>
          <a:bodyPr>
            <a:normAutofit/>
          </a:bodyPr>
          <a:lstStyle/>
          <a:p>
            <a:r>
              <a:rPr lang="fr-CA" altLang="zh-TW" dirty="0" smtClean="0"/>
              <a:t>Les RNR n’apprennent pas facilement</a:t>
            </a:r>
          </a:p>
          <a:p>
            <a:endParaRPr lang="fr-CA" altLang="zh-TW" dirty="0" smtClean="0"/>
          </a:p>
          <a:p>
            <a:endParaRPr lang="fr-CA" altLang="zh-TW" dirty="0" smtClean="0"/>
          </a:p>
          <a:p>
            <a:endParaRPr lang="fr-CA" altLang="zh-TW" dirty="0" smtClean="0"/>
          </a:p>
          <a:p>
            <a:endParaRPr lang="fr-CA" altLang="zh-TW" dirty="0" smtClean="0"/>
          </a:p>
          <a:p>
            <a:endParaRPr lang="fr-CA" altLang="zh-TW" dirty="0" smtClean="0"/>
          </a:p>
          <a:p>
            <a:endParaRPr lang="fr-CA" altLang="zh-TW" dirty="0" smtClean="0"/>
          </a:p>
          <a:p>
            <a:endParaRPr lang="fr-CA" altLang="zh-TW" dirty="0" smtClean="0"/>
          </a:p>
          <a:p>
            <a:endParaRPr lang="fr-CA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708" y="2315836"/>
            <a:ext cx="6882113" cy="376089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128573" y="4183900"/>
            <a:ext cx="12352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altLang="zh-TW" sz="2400" dirty="0" smtClean="0"/>
              <a:t>Chance</a:t>
            </a:r>
            <a:endParaRPr lang="fr-CA" altLang="zh-TW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388130" y="3356466"/>
            <a:ext cx="159356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altLang="zh-TW" sz="2400" dirty="0" smtClean="0"/>
              <a:t>Souvent</a:t>
            </a:r>
            <a:endParaRPr lang="fr-CA" altLang="zh-TW" sz="2400" dirty="0"/>
          </a:p>
        </p:txBody>
      </p:sp>
      <p:sp>
        <p:nvSpPr>
          <p:cNvPr id="11" name="向下箭號 10"/>
          <p:cNvSpPr/>
          <p:nvPr/>
        </p:nvSpPr>
        <p:spPr>
          <a:xfrm>
            <a:off x="8330848" y="4684046"/>
            <a:ext cx="580836" cy="3411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12" name="向下箭號 11"/>
          <p:cNvSpPr/>
          <p:nvPr/>
        </p:nvSpPr>
        <p:spPr>
          <a:xfrm rot="5400000">
            <a:off x="6859682" y="3442660"/>
            <a:ext cx="580836" cy="3411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5" name="Rectangle 4"/>
          <p:cNvSpPr/>
          <p:nvPr/>
        </p:nvSpPr>
        <p:spPr>
          <a:xfrm>
            <a:off x="838200" y="6003595"/>
            <a:ext cx="11011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altLang="zh-TW" sz="2800" dirty="0" smtClean="0"/>
              <a:t>Déplier le réseau pour l’</a:t>
            </a:r>
            <a:r>
              <a:rPr lang="fr-CA" altLang="zh-TW" sz="2800" dirty="0"/>
              <a:t>a</a:t>
            </a:r>
            <a:r>
              <a:rPr lang="fr-CA" altLang="zh-TW" sz="2800" dirty="0" smtClean="0"/>
              <a:t>pprentissage mène aux problèmes de gradient!</a:t>
            </a:r>
            <a:endParaRPr lang="fr-CA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492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1CA98-2721-4579-9042-A25AF8D03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81" y="353974"/>
            <a:ext cx="10515600" cy="1325563"/>
          </a:xfrm>
        </p:spPr>
        <p:txBody>
          <a:bodyPr/>
          <a:lstStyle/>
          <a:p>
            <a:r>
              <a:rPr lang="fr-CA" dirty="0" smtClean="0"/>
              <a:t>Long Short </a:t>
            </a:r>
            <a:r>
              <a:rPr lang="fr-CA" dirty="0" err="1" smtClean="0"/>
              <a:t>Term</a:t>
            </a:r>
            <a:r>
              <a:rPr lang="fr-CA" dirty="0" smtClean="0"/>
              <a:t> Memory</a:t>
            </a:r>
            <a:endParaRPr lang="fr-CA" dirty="0"/>
          </a:p>
        </p:txBody>
      </p:sp>
      <p:pic>
        <p:nvPicPr>
          <p:cNvPr id="3" name="Image 18" descr="http://colah.github.io/posts/2015-08-Understanding-LSTMs/img/RNN-shorttermdepdencies.png">
            <a:extLst>
              <a:ext uri="{FF2B5EF4-FFF2-40B4-BE49-F238E27FC236}">
                <a16:creationId xmlns:a16="http://schemas.microsoft.com/office/drawing/2014/main" xmlns="" id="{2E69A8D0-31E6-4657-9EB8-521ADFFFBB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84" y="2050108"/>
            <a:ext cx="7296937" cy="277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19" descr="An unrolled recurrent neural network.">
            <a:extLst>
              <a:ext uri="{FF2B5EF4-FFF2-40B4-BE49-F238E27FC236}">
                <a16:creationId xmlns:a16="http://schemas.microsoft.com/office/drawing/2014/main" xmlns="" id="{80B4CEC3-1971-431C-ADDB-D4CF52D9C4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84" y="697195"/>
            <a:ext cx="4092499" cy="12039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10325" y="6243683"/>
            <a:ext cx="596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https://colah.github.io/posts/2015-08-Understanding-LSTMs/</a:t>
            </a:r>
          </a:p>
        </p:txBody>
      </p:sp>
      <p:sp>
        <p:nvSpPr>
          <p:cNvPr id="6" name="文字方塊 3"/>
          <p:cNvSpPr txBox="1"/>
          <p:nvPr/>
        </p:nvSpPr>
        <p:spPr>
          <a:xfrm>
            <a:off x="1502784" y="4828045"/>
            <a:ext cx="847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zh-TW" sz="2800" dirty="0" smtClean="0">
                <a:solidFill>
                  <a:srgbClr val="0070C0"/>
                </a:solidFill>
              </a:rPr>
              <a:t>Nuages        dans            </a:t>
            </a:r>
            <a:r>
              <a:rPr lang="fr-CA" altLang="zh-TW" sz="2800" dirty="0" smtClean="0"/>
              <a:t>le                </a:t>
            </a:r>
            <a:r>
              <a:rPr lang="fr-CA" altLang="zh-TW" sz="2800" i="1" dirty="0" smtClean="0">
                <a:solidFill>
                  <a:srgbClr val="0070C0"/>
                </a:solidFill>
              </a:rPr>
              <a:t>ciel </a:t>
            </a:r>
            <a:r>
              <a:rPr lang="fr-CA" altLang="zh-TW" sz="2800" i="1" dirty="0" smtClean="0"/>
              <a:t>             </a:t>
            </a:r>
            <a:r>
              <a:rPr lang="fr-CA" altLang="zh-TW" sz="2800" dirty="0" smtClean="0"/>
              <a:t>bleu</a:t>
            </a:r>
            <a:endParaRPr lang="fr-CA" altLang="zh-TW" sz="2800" dirty="0"/>
          </a:p>
        </p:txBody>
      </p:sp>
      <p:sp>
        <p:nvSpPr>
          <p:cNvPr id="7" name="文字方塊 3"/>
          <p:cNvSpPr txBox="1"/>
          <p:nvPr/>
        </p:nvSpPr>
        <p:spPr>
          <a:xfrm>
            <a:off x="510325" y="5535864"/>
            <a:ext cx="11220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zh-TW" sz="2800" dirty="0" smtClean="0"/>
              <a:t>Le contexte est proche du mot à prédire; peu d’itérations les séparent</a:t>
            </a:r>
            <a:endParaRPr lang="fr-CA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500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9EBF0-6120-434B-9381-8DADCE67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LSTM</a:t>
            </a:r>
            <a:endParaRPr lang="fr-CA" dirty="0"/>
          </a:p>
        </p:txBody>
      </p:sp>
      <p:pic>
        <p:nvPicPr>
          <p:cNvPr id="3" name="Image 17" descr="Neural networks struggle with long term dependencies.">
            <a:extLst>
              <a:ext uri="{FF2B5EF4-FFF2-40B4-BE49-F238E27FC236}">
                <a16:creationId xmlns:a16="http://schemas.microsoft.com/office/drawing/2014/main" xmlns="" id="{C953914A-3699-4804-9586-51ED88A842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50" y="2022758"/>
            <a:ext cx="8389398" cy="315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19" descr="An unrolled recurrent neural network.">
            <a:extLst>
              <a:ext uri="{FF2B5EF4-FFF2-40B4-BE49-F238E27FC236}">
                <a16:creationId xmlns:a16="http://schemas.microsoft.com/office/drawing/2014/main" xmlns="" id="{80B4CEC3-1971-431C-ADDB-D4CF52D9C4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84" y="697195"/>
            <a:ext cx="4092499" cy="12039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3"/>
          <p:cNvSpPr txBox="1"/>
          <p:nvPr/>
        </p:nvSpPr>
        <p:spPr>
          <a:xfrm>
            <a:off x="1555651" y="4983181"/>
            <a:ext cx="585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zh-TW" sz="2800" dirty="0" smtClean="0">
                <a:solidFill>
                  <a:srgbClr val="0070C0"/>
                </a:solidFill>
              </a:rPr>
              <a:t>J’ai grandi en Fr</a:t>
            </a:r>
            <a:r>
              <a:rPr lang="fr-CA" altLang="zh-TW" sz="2800" dirty="0">
                <a:solidFill>
                  <a:srgbClr val="0070C0"/>
                </a:solidFill>
              </a:rPr>
              <a:t>a</a:t>
            </a:r>
            <a:r>
              <a:rPr lang="fr-CA" altLang="zh-TW" sz="2800" dirty="0" smtClean="0">
                <a:solidFill>
                  <a:srgbClr val="0070C0"/>
                </a:solidFill>
              </a:rPr>
              <a:t>nce              </a:t>
            </a:r>
            <a:r>
              <a:rPr lang="fr-CA" altLang="zh-TW" sz="2800" dirty="0" smtClean="0"/>
              <a:t>…   Je parle</a:t>
            </a:r>
            <a:endParaRPr lang="fr-CA" altLang="zh-TW" sz="2800" dirty="0"/>
          </a:p>
        </p:txBody>
      </p:sp>
      <p:sp>
        <p:nvSpPr>
          <p:cNvPr id="6" name="文字方塊 3"/>
          <p:cNvSpPr txBox="1"/>
          <p:nvPr/>
        </p:nvSpPr>
        <p:spPr>
          <a:xfrm>
            <a:off x="510326" y="5625074"/>
            <a:ext cx="11220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zh-TW" sz="2800" dirty="0" smtClean="0"/>
              <a:t>Le contexte est loin du mot à prédire; beaucoup d’itérations les séparent!</a:t>
            </a:r>
          </a:p>
          <a:p>
            <a:r>
              <a:rPr lang="fr-CA" altLang="zh-TW" sz="2800" dirty="0"/>
              <a:t>	</a:t>
            </a:r>
            <a:r>
              <a:rPr lang="fr-CA" altLang="zh-TW" sz="2800" dirty="0" smtClean="0"/>
              <a:t>					=&gt; problème de gradient possible</a:t>
            </a:r>
            <a:endParaRPr lang="fr-CA" altLang="zh-TW" sz="2800" dirty="0"/>
          </a:p>
        </p:txBody>
      </p:sp>
      <p:sp>
        <p:nvSpPr>
          <p:cNvPr id="7" name="Rectangle 6"/>
          <p:cNvSpPr/>
          <p:nvPr/>
        </p:nvSpPr>
        <p:spPr>
          <a:xfrm>
            <a:off x="7290507" y="5062171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altLang="zh-TW" sz="2400" dirty="0"/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7290506" y="4987623"/>
            <a:ext cx="1315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altLang="zh-TW" sz="2800" dirty="0">
                <a:solidFill>
                  <a:srgbClr val="0070C0"/>
                </a:solidFill>
              </a:rPr>
              <a:t>français</a:t>
            </a:r>
          </a:p>
        </p:txBody>
      </p:sp>
    </p:spTree>
    <p:extLst>
      <p:ext uri="{BB962C8B-B14F-4D97-AF65-F5344CB8AC3E}">
        <p14:creationId xmlns:p14="http://schemas.microsoft.com/office/powerpoint/2010/main" val="38084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4D8EC-04FB-4D41-BECA-EDCF4C62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Il faut empêcher le gradient de disparaître…</a:t>
            </a:r>
            <a:endParaRPr lang="fr-CA" dirty="0"/>
          </a:p>
        </p:txBody>
      </p:sp>
      <p:pic>
        <p:nvPicPr>
          <p:cNvPr id="1025" name="Image 16" descr="http://colah.github.io/posts/2015-08-Understanding-LSTMs/img/LSTM3-SimpleRNN.png">
            <a:extLst>
              <a:ext uri="{FF2B5EF4-FFF2-40B4-BE49-F238E27FC236}">
                <a16:creationId xmlns:a16="http://schemas.microsoft.com/office/drawing/2014/main" xmlns="" id="{F65393C8-EDFE-4743-9476-064E2198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72" y="3300949"/>
            <a:ext cx="7950956" cy="297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B6CA89A5-17A5-4C78-B832-244F8E93CEA3}"/>
                  </a:ext>
                </a:extLst>
              </p:cNvPr>
              <p:cNvSpPr/>
              <p:nvPr/>
            </p:nvSpPr>
            <p:spPr>
              <a:xfrm>
                <a:off x="838200" y="1762604"/>
                <a:ext cx="1107933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CA" sz="2800" spc="-15" dirty="0" smtClean="0">
                    <a:solidFill>
                      <a:srgbClr val="333333"/>
                    </a:solidFill>
                    <a:ea typeface="Times New Roman" panose="02020603050405020304" pitchFamily="18" charset="0"/>
                  </a:rPr>
                  <a:t>Normalement, la mémoire du réseau 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600" i="1" spc="-15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600" b="0" i="1" spc="-15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A" sz="2600" b="0" i="1" spc="-15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CA" sz="2600" b="0" i="1" spc="-15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2600" b="0" i="1" spc="-15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𝑡𝑎𝑛h</m:t>
                    </m:r>
                    <m:d>
                      <m:dPr>
                        <m:ctrlPr>
                          <a:rPr lang="fr-CA" sz="2600" b="0" i="1" spc="-15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600" b="0" i="1" spc="-15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fr-CA" sz="2600" b="0" i="1" spc="-15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CA" sz="2600" b="0" i="1" spc="-15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2600" b="0" i="1" spc="-15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600" b="0" i="1" spc="-15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fr-CA" sz="2600" b="0" i="1" spc="-15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CA" sz="2600" b="0" i="1" spc="-15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fr-CA" sz="2600" b="0" i="1" spc="-15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CA" sz="2600" b="0" i="1" spc="-15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600" b="0" i="1" spc="-15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CA" sz="2600" b="0" i="1" spc="-15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fr-CA" sz="2600" b="0" i="1" spc="-15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CA" sz="2600" b="0" i="1" spc="-15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CA" sz="2600" dirty="0" smtClean="0"/>
                  <a:t> et implique un seul niveau de traitement,  créant le risque du gradient évanescent.</a:t>
                </a:r>
                <a:endParaRPr lang="fr-CA" sz="2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CA89A5-17A5-4C78-B832-244F8E93C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2604"/>
                <a:ext cx="11079332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991" t="-4147" r="-330" b="-1152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63836" y="5902980"/>
            <a:ext cx="85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pc="-15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Entrée</a:t>
            </a: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1463836" y="3422050"/>
            <a:ext cx="2401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pc="-15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État interne mémorisé</a:t>
            </a:r>
            <a:endParaRPr lang="fr-CA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497786" y="4338885"/>
            <a:ext cx="328863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580913" y="5265160"/>
            <a:ext cx="328863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958451" y="4362636"/>
            <a:ext cx="328863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722958" y="3020240"/>
            <a:ext cx="6341826" cy="3570975"/>
            <a:chOff x="-397562" y="1063046"/>
            <a:chExt cx="12732166" cy="6687441"/>
          </a:xfrm>
        </p:grpSpPr>
        <p:sp>
          <p:nvSpPr>
            <p:cNvPr id="25" name="流程圖: 磁碟 24"/>
            <p:cNvSpPr/>
            <p:nvPr/>
          </p:nvSpPr>
          <p:spPr>
            <a:xfrm>
              <a:off x="4422408" y="3286343"/>
              <a:ext cx="1956635" cy="1156314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altLang="zh-TW" sz="1600" dirty="0" smtClean="0"/>
                <a:t>Memory</a:t>
              </a:r>
            </a:p>
            <a:p>
              <a:pPr algn="ctr"/>
              <a:r>
                <a:rPr lang="fr-CA" altLang="zh-TW" sz="1600" dirty="0" err="1" smtClean="0"/>
                <a:t>Cell</a:t>
              </a:r>
              <a:endParaRPr lang="fr-CA" altLang="zh-TW" sz="16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3964662" y="5153705"/>
              <a:ext cx="2656936" cy="56934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altLang="zh-TW" sz="1600" dirty="0" smtClean="0"/>
                <a:t>Input </a:t>
              </a:r>
              <a:r>
                <a:rPr lang="fr-CA" altLang="zh-TW" sz="1600" dirty="0" err="1" smtClean="0"/>
                <a:t>Gate</a:t>
              </a:r>
              <a:endParaRPr lang="fr-CA" altLang="zh-TW" sz="16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964662" y="2202073"/>
              <a:ext cx="2656936" cy="56934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altLang="zh-TW" sz="1600" dirty="0" smtClean="0"/>
                <a:t>Output </a:t>
              </a:r>
              <a:r>
                <a:rPr lang="fr-CA" altLang="zh-TW" sz="1600" dirty="0" err="1" smtClean="0"/>
                <a:t>Gate</a:t>
              </a:r>
              <a:endParaRPr lang="fr-CA" altLang="zh-TW" sz="16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-243981" y="1970148"/>
              <a:ext cx="3892150" cy="10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altLang="zh-TW" sz="1600" dirty="0" smtClean="0"/>
                <a:t>Signal de commande de la porte de sortie</a:t>
              </a:r>
              <a:endParaRPr lang="fr-CA" altLang="zh-TW" sz="16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6527581" y="3395392"/>
              <a:ext cx="1462344" cy="8398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altLang="zh-TW" sz="1600" dirty="0" smtClean="0"/>
                <a:t>Forget </a:t>
              </a:r>
              <a:r>
                <a:rPr lang="fr-CA" altLang="zh-TW" sz="1600" dirty="0" err="1" smtClean="0"/>
                <a:t>Gate</a:t>
              </a:r>
              <a:endParaRPr lang="fr-CA" altLang="zh-TW" sz="1600" dirty="0"/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3453923" y="2486742"/>
              <a:ext cx="4696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>
              <a:off x="3453923" y="5438374"/>
              <a:ext cx="4696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 flipV="1">
              <a:off x="5279996" y="5817656"/>
              <a:ext cx="0" cy="61460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V="1">
              <a:off x="5309618" y="4442656"/>
              <a:ext cx="0" cy="7167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5285328" y="1693204"/>
              <a:ext cx="0" cy="5088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手繪多邊形 28"/>
            <p:cNvSpPr/>
            <p:nvPr/>
          </p:nvSpPr>
          <p:spPr>
            <a:xfrm>
              <a:off x="5440573" y="2985789"/>
              <a:ext cx="1927823" cy="447525"/>
            </a:xfrm>
            <a:custGeom>
              <a:avLst/>
              <a:gdLst>
                <a:gd name="connsiteX0" fmla="*/ 0 w 2035834"/>
                <a:gd name="connsiteY0" fmla="*/ 603849 h 603849"/>
                <a:gd name="connsiteX1" fmla="*/ 1017917 w 2035834"/>
                <a:gd name="connsiteY1" fmla="*/ 0 h 603849"/>
                <a:gd name="connsiteX2" fmla="*/ 2035834 w 2035834"/>
                <a:gd name="connsiteY2" fmla="*/ 603849 h 60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5834" h="603849">
                  <a:moveTo>
                    <a:pt x="0" y="603849"/>
                  </a:moveTo>
                  <a:cubicBezTo>
                    <a:pt x="339305" y="301924"/>
                    <a:pt x="678611" y="0"/>
                    <a:pt x="1017917" y="0"/>
                  </a:cubicBezTo>
                  <a:cubicBezTo>
                    <a:pt x="1357223" y="0"/>
                    <a:pt x="1696528" y="301924"/>
                    <a:pt x="2035834" y="60384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altLang="zh-TW" sz="1200" dirty="0"/>
            </a:p>
          </p:txBody>
        </p:sp>
        <p:sp>
          <p:nvSpPr>
            <p:cNvPr id="31" name="手繪多邊形 30"/>
            <p:cNvSpPr/>
            <p:nvPr/>
          </p:nvSpPr>
          <p:spPr>
            <a:xfrm rot="21317573" flipH="1" flipV="1">
              <a:off x="5457706" y="4357868"/>
              <a:ext cx="1915945" cy="496296"/>
            </a:xfrm>
            <a:custGeom>
              <a:avLst/>
              <a:gdLst>
                <a:gd name="connsiteX0" fmla="*/ 0 w 2035834"/>
                <a:gd name="connsiteY0" fmla="*/ 603849 h 603849"/>
                <a:gd name="connsiteX1" fmla="*/ 1017917 w 2035834"/>
                <a:gd name="connsiteY1" fmla="*/ 0 h 603849"/>
                <a:gd name="connsiteX2" fmla="*/ 2035834 w 2035834"/>
                <a:gd name="connsiteY2" fmla="*/ 603849 h 60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5834" h="603849">
                  <a:moveTo>
                    <a:pt x="0" y="603849"/>
                  </a:moveTo>
                  <a:cubicBezTo>
                    <a:pt x="339305" y="301924"/>
                    <a:pt x="678611" y="0"/>
                    <a:pt x="1017917" y="0"/>
                  </a:cubicBezTo>
                  <a:cubicBezTo>
                    <a:pt x="1357223" y="0"/>
                    <a:pt x="1696528" y="301924"/>
                    <a:pt x="2035834" y="60384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altLang="zh-TW" sz="12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619370" y="6400750"/>
              <a:ext cx="4576502" cy="63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altLang="zh-TW" sz="1600" dirty="0" smtClean="0">
                  <a:solidFill>
                    <a:srgbClr val="0000FF"/>
                  </a:solidFill>
                </a:rPr>
                <a:t>Information d’entrée</a:t>
              </a:r>
              <a:endParaRPr lang="fr-CA" altLang="zh-TW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直線單箭頭接點 35"/>
            <p:cNvCxnSpPr/>
            <p:nvPr/>
          </p:nvCxnSpPr>
          <p:spPr>
            <a:xfrm flipV="1">
              <a:off x="5279996" y="2741088"/>
              <a:ext cx="0" cy="7167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3961687" y="2162730"/>
              <a:ext cx="4156798" cy="361623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altLang="zh-TW" sz="1200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6702762" y="5142391"/>
              <a:ext cx="1453822" cy="691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altLang="zh-TW" b="1" i="1" u="sng" dirty="0" smtClean="0">
                  <a:solidFill>
                    <a:srgbClr val="FF0000"/>
                  </a:solidFill>
                </a:rPr>
                <a:t>LSTM</a:t>
              </a:r>
              <a:endParaRPr lang="fr-CA" altLang="zh-TW" b="1" i="1" u="sng" dirty="0">
                <a:solidFill>
                  <a:srgbClr val="FF0000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7437787" y="1319420"/>
              <a:ext cx="3443613" cy="18101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altLang="zh-TW" dirty="0" smtClean="0"/>
                <a:t>Neurone spécial:</a:t>
              </a:r>
            </a:p>
            <a:p>
              <a:pPr algn="ctr"/>
              <a:r>
                <a:rPr lang="fr-CA" altLang="zh-TW" dirty="0" smtClean="0"/>
                <a:t>4 entrées, </a:t>
              </a:r>
            </a:p>
            <a:p>
              <a:pPr algn="ctr"/>
              <a:r>
                <a:rPr lang="fr-CA" altLang="zh-TW" dirty="0" smtClean="0"/>
                <a:t>1 sortie</a:t>
              </a:r>
              <a:endParaRPr lang="fr-CA" altLang="zh-TW" dirty="0"/>
            </a:p>
          </p:txBody>
        </p:sp>
        <p:cxnSp>
          <p:nvCxnSpPr>
            <p:cNvPr id="27" name="直線單箭頭接點 26"/>
            <p:cNvCxnSpPr/>
            <p:nvPr/>
          </p:nvCxnSpPr>
          <p:spPr>
            <a:xfrm flipH="1">
              <a:off x="8078404" y="3877392"/>
              <a:ext cx="46966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9"/>
            <p:cNvSpPr txBox="1"/>
            <p:nvPr/>
          </p:nvSpPr>
          <p:spPr>
            <a:xfrm>
              <a:off x="-397560" y="4926741"/>
              <a:ext cx="4016930" cy="10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altLang="zh-TW" sz="1600" dirty="0" smtClean="0"/>
                <a:t>Signal de commande de la porte d’entrée </a:t>
              </a:r>
              <a:endParaRPr lang="fr-CA" altLang="zh-TW" sz="1600" dirty="0"/>
            </a:p>
          </p:txBody>
        </p:sp>
        <p:sp>
          <p:nvSpPr>
            <p:cNvPr id="33" name="文字方塊 9"/>
            <p:cNvSpPr txBox="1"/>
            <p:nvPr/>
          </p:nvSpPr>
          <p:spPr>
            <a:xfrm>
              <a:off x="8525070" y="3438155"/>
              <a:ext cx="3809534" cy="10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altLang="zh-TW" sz="1600" dirty="0" smtClean="0"/>
                <a:t>Signal de commande de la porte d’oubli </a:t>
              </a:r>
              <a:endParaRPr lang="fr-CA" altLang="zh-TW" sz="1600" dirty="0"/>
            </a:p>
          </p:txBody>
        </p:sp>
        <p:sp>
          <p:nvSpPr>
            <p:cNvPr id="40" name="文字方塊 29"/>
            <p:cNvSpPr txBox="1"/>
            <p:nvPr/>
          </p:nvSpPr>
          <p:spPr>
            <a:xfrm>
              <a:off x="3096030" y="1063046"/>
              <a:ext cx="4272367" cy="63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altLang="zh-TW" sz="1600" dirty="0" smtClean="0">
                  <a:solidFill>
                    <a:srgbClr val="0000FF"/>
                  </a:solidFill>
                </a:rPr>
                <a:t>Information de sortie</a:t>
              </a:r>
              <a:endParaRPr lang="fr-CA" altLang="zh-TW" sz="1600" dirty="0">
                <a:solidFill>
                  <a:srgbClr val="0000FF"/>
                </a:solidFill>
              </a:endParaRPr>
            </a:p>
          </p:txBody>
        </p:sp>
        <p:sp>
          <p:nvSpPr>
            <p:cNvPr id="34" name="文字方塊 29"/>
            <p:cNvSpPr txBox="1"/>
            <p:nvPr/>
          </p:nvSpPr>
          <p:spPr>
            <a:xfrm>
              <a:off x="-397562" y="7116470"/>
              <a:ext cx="11684235" cy="63401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fr-CA" altLang="zh-TW" sz="1600" dirty="0" smtClean="0">
                  <a:solidFill>
                    <a:schemeClr val="bg1">
                      <a:lumMod val="65000"/>
                    </a:schemeClr>
                  </a:solidFill>
                </a:rPr>
                <a:t>Les signaux de de commande viennent typiquement de perceptrons</a:t>
              </a:r>
              <a:endParaRPr lang="fr-CA" altLang="zh-TW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9958" y="1387811"/>
            <a:ext cx="11203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fr-CA" altLang="zh-TW" sz="2400" dirty="0" smtClean="0"/>
              <a:t>Ajoute une mémoire de contexte qui affecte le flux d’information et son traitement (</a:t>
            </a:r>
            <a:r>
              <a:rPr lang="fr-CA" altLang="zh-TW" sz="2400" i="1" dirty="0" err="1" smtClean="0"/>
              <a:t>cell</a:t>
            </a:r>
            <a:r>
              <a:rPr lang="fr-CA" altLang="zh-TW" sz="2400" i="1" dirty="0" smtClean="0"/>
              <a:t> state</a:t>
            </a:r>
            <a:r>
              <a:rPr lang="fr-CA" altLang="zh-TW" sz="2400" dirty="0" smtClean="0"/>
              <a:t>)</a:t>
            </a:r>
          </a:p>
          <a:p>
            <a:pPr marL="357188" lvl="1" indent="-342900">
              <a:buFont typeface="Arial" panose="020B0604020202020204" pitchFamily="34" charset="0"/>
              <a:buChar char="•"/>
            </a:pPr>
            <a:r>
              <a:rPr lang="fr-CA" altLang="zh-TW" sz="2400" dirty="0" smtClean="0"/>
              <a:t>Trois </a:t>
            </a:r>
            <a:r>
              <a:rPr lang="fr-CA" altLang="zh-TW" sz="2400" dirty="0"/>
              <a:t>portes </a:t>
            </a:r>
            <a:r>
              <a:rPr lang="fr-CA" altLang="zh-TW" sz="2400" dirty="0" smtClean="0"/>
              <a:t>décident ce qu’une </a:t>
            </a:r>
            <a:r>
              <a:rPr lang="fr-CA" altLang="zh-TW" sz="2400" dirty="0"/>
              <a:t>cellule doit </a:t>
            </a:r>
            <a:r>
              <a:rPr lang="fr-CA" altLang="zh-TW" sz="2400" dirty="0" smtClean="0"/>
              <a:t>oublier de son passé, retenir pour son état courant, et rendre disponible pour le futur</a:t>
            </a:r>
            <a:endParaRPr lang="fr-CA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1889" r="6283"/>
          <a:stretch/>
        </p:blipFill>
        <p:spPr>
          <a:xfrm>
            <a:off x="94531" y="3791354"/>
            <a:ext cx="5319423" cy="2551934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xmlns="" id="{5B04D8EC-04FB-4D41-BECA-EDCF4C62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dirty="0" smtClean="0"/>
              <a:t>LSTM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28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A1656-6F9B-4140-8B29-C53080CE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 smtClean="0"/>
              <a:t>Concrètement, l</a:t>
            </a:r>
            <a:r>
              <a:rPr lang="fr-CA" sz="4000" spc="-15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a récurrence dans une cellule LSTM implique 4 niveaux de traitement</a:t>
            </a:r>
            <a:endParaRPr lang="fr-CA" sz="4000" dirty="0"/>
          </a:p>
        </p:txBody>
      </p:sp>
      <p:pic>
        <p:nvPicPr>
          <p:cNvPr id="3" name="Image 15" descr="A LSTM neural network.">
            <a:extLst>
              <a:ext uri="{FF2B5EF4-FFF2-40B4-BE49-F238E27FC236}">
                <a16:creationId xmlns:a16="http://schemas.microsoft.com/office/drawing/2014/main" xmlns="" id="{4D8497C0-83D5-4201-A83E-2DA0FB8D88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69" y="2019510"/>
            <a:ext cx="7377344" cy="362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14" descr="http://colah.github.io/posts/2015-08-Understanding-LSTMs/img/LSTM2-notation.png">
            <a:extLst>
              <a:ext uri="{FF2B5EF4-FFF2-40B4-BE49-F238E27FC236}">
                <a16:creationId xmlns:a16="http://schemas.microsoft.com/office/drawing/2014/main" xmlns="" id="{0D539B9B-FB35-4703-800F-8B0587E1AB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5648765"/>
            <a:ext cx="5543550" cy="103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2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805" y="331671"/>
            <a:ext cx="10515600" cy="1325563"/>
          </a:xfrm>
        </p:spPr>
        <p:txBody>
          <a:bodyPr/>
          <a:lstStyle/>
          <a:p>
            <a:r>
              <a:rPr lang="fr-CA" dirty="0" smtClean="0"/>
              <a:t>Les détails…</a:t>
            </a:r>
            <a:endParaRPr lang="fr-CA" dirty="0"/>
          </a:p>
        </p:txBody>
      </p:sp>
      <p:pic>
        <p:nvPicPr>
          <p:cNvPr id="3" name="Image 13" descr="http://colah.github.io/posts/2015-08-Understanding-LSTMs/img/LSTM3-C-line.png">
            <a:extLst>
              <a:ext uri="{FF2B5EF4-FFF2-40B4-BE49-F238E27FC236}">
                <a16:creationId xmlns:a16="http://schemas.microsoft.com/office/drawing/2014/main" xmlns="" id="{380F739A-F02C-47AA-8DC5-828F26272E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9" y="1673641"/>
            <a:ext cx="7639698" cy="252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12" descr="http://colah.github.io/posts/2015-08-Understanding-LSTMs/img/LSTM3-gate.png">
            <a:extLst>
              <a:ext uri="{FF2B5EF4-FFF2-40B4-BE49-F238E27FC236}">
                <a16:creationId xmlns:a16="http://schemas.microsoft.com/office/drawing/2014/main" xmlns="" id="{CEBEA088-B4AB-4421-8C1A-D8AF52B759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25" y="2306690"/>
            <a:ext cx="1822644" cy="18897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629014" y="4377293"/>
            <a:ext cx="6873271" cy="178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dirty="0" smtClean="0"/>
              <a:t>Une cellule STM agit comme un convoyeur d’information contrôlé à l’aide de portes configurables (par entraînement)</a:t>
            </a:r>
            <a:endParaRPr lang="fr-CA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7388772" y="4499600"/>
            <a:ext cx="4677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dirty="0" smtClean="0"/>
              <a:t>Chaque porte est un réseau en soi (perceptron)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6379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Pourquoi mémoriser</a:t>
            </a:r>
            <a:endParaRPr lang="fr-CA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7551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A" altLang="zh-TW" dirty="0" smtClean="0"/>
              <a:t>Par exemple, interprétation de noms d’entités</a:t>
            </a:r>
          </a:p>
          <a:p>
            <a:pPr lvl="1"/>
            <a:r>
              <a:rPr lang="fr-CA" altLang="zh-TW" sz="2600" dirty="0" smtClean="0"/>
              <a:t>Personnes, lieux, organisations, etc. dans une phrase</a:t>
            </a:r>
            <a:endParaRPr lang="fr-CA" altLang="zh-TW" sz="2600" dirty="0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2659529" y="4019009"/>
            <a:ext cx="0" cy="108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4079692" y="4019009"/>
            <a:ext cx="0" cy="108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5422474" y="4019009"/>
            <a:ext cx="0" cy="108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6408946" y="4019009"/>
            <a:ext cx="0" cy="108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340022" y="5177159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x</a:t>
            </a:r>
            <a:r>
              <a:rPr lang="fr-CA" altLang="zh-TW" sz="2800" baseline="30000" dirty="0" smtClean="0"/>
              <a:t>1</a:t>
            </a:r>
            <a:endParaRPr lang="fr-CA" altLang="zh-TW" sz="2800" baseline="30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691425" y="5177159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x</a:t>
            </a:r>
            <a:r>
              <a:rPr lang="fr-CA" altLang="zh-TW" sz="2800" baseline="30000" dirty="0" smtClean="0"/>
              <a:t>2</a:t>
            </a:r>
            <a:endParaRPr lang="fr-CA" altLang="zh-TW" sz="2800" baseline="30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035680" y="5177159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x</a:t>
            </a:r>
            <a:r>
              <a:rPr lang="fr-CA" altLang="zh-TW" sz="2800" baseline="30000" dirty="0" smtClean="0"/>
              <a:t>3</a:t>
            </a:r>
            <a:endParaRPr lang="fr-CA" altLang="zh-TW" sz="2800" baseline="30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020679" y="5177159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x</a:t>
            </a:r>
            <a:r>
              <a:rPr lang="fr-CA" altLang="zh-TW" sz="2800" baseline="30000" dirty="0" smtClean="0"/>
              <a:t>4</a:t>
            </a:r>
            <a:endParaRPr lang="fr-CA" altLang="zh-TW" sz="2800" baseline="30000" dirty="0"/>
          </a:p>
        </p:txBody>
      </p:sp>
      <p:sp>
        <p:nvSpPr>
          <p:cNvPr id="5" name="矩形 4"/>
          <p:cNvSpPr/>
          <p:nvPr/>
        </p:nvSpPr>
        <p:spPr>
          <a:xfrm>
            <a:off x="2321980" y="5516477"/>
            <a:ext cx="7920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altLang="zh-TW" sz="2800" dirty="0" smtClean="0"/>
              <a:t>The     </a:t>
            </a:r>
            <a:r>
              <a:rPr lang="fr-CA" altLang="zh-TW" sz="2800" dirty="0" err="1" smtClean="0"/>
              <a:t>president</a:t>
            </a:r>
            <a:r>
              <a:rPr lang="fr-CA" altLang="zh-TW" sz="2800" dirty="0" smtClean="0"/>
              <a:t>      of      Apple      </a:t>
            </a:r>
            <a:r>
              <a:rPr lang="fr-CA" altLang="zh-TW" sz="2800" dirty="0" err="1" smtClean="0"/>
              <a:t>eats</a:t>
            </a:r>
            <a:r>
              <a:rPr lang="fr-CA" altLang="zh-TW" sz="2800" dirty="0" smtClean="0"/>
              <a:t>      an      </a:t>
            </a:r>
            <a:r>
              <a:rPr lang="fr-CA" altLang="zh-TW" sz="2800" dirty="0" err="1" smtClean="0"/>
              <a:t>apple</a:t>
            </a:r>
            <a:endParaRPr lang="fr-CA" altLang="zh-TW" sz="28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7259534" y="5177159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x</a:t>
            </a:r>
            <a:r>
              <a:rPr lang="fr-CA" altLang="zh-TW" sz="2800" baseline="30000" dirty="0" smtClean="0"/>
              <a:t>5</a:t>
            </a:r>
            <a:endParaRPr lang="fr-CA" altLang="zh-TW" sz="2800" baseline="300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8220698" y="5177159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x</a:t>
            </a:r>
            <a:r>
              <a:rPr lang="fr-CA" altLang="zh-TW" sz="2800" baseline="30000" dirty="0" smtClean="0"/>
              <a:t>6</a:t>
            </a:r>
            <a:endParaRPr lang="fr-CA" altLang="zh-TW" sz="2800" baseline="30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9241929" y="5177159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x</a:t>
            </a:r>
            <a:r>
              <a:rPr lang="fr-CA" altLang="zh-TW" sz="2800" baseline="30000" dirty="0" smtClean="0"/>
              <a:t>7</a:t>
            </a:r>
            <a:endParaRPr lang="fr-CA" altLang="zh-TW" sz="2800" baseline="30000" dirty="0"/>
          </a:p>
        </p:txBody>
      </p:sp>
      <p:cxnSp>
        <p:nvCxnSpPr>
          <p:cNvPr id="38" name="直線單箭頭接點 37"/>
          <p:cNvCxnSpPr/>
          <p:nvPr/>
        </p:nvCxnSpPr>
        <p:spPr>
          <a:xfrm flipV="1">
            <a:off x="7558989" y="4019009"/>
            <a:ext cx="0" cy="108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8553043" y="4019009"/>
            <a:ext cx="0" cy="108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9622583" y="4019009"/>
            <a:ext cx="0" cy="108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6027159" y="3111995"/>
            <a:ext cx="83257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A" altLang="zh-TW" sz="2400" b="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ORG</a:t>
            </a:r>
            <a:endParaRPr lang="fr-CA" altLang="zh-TW" sz="2400" b="0" dirty="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346502" y="3541610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y</a:t>
            </a:r>
            <a:r>
              <a:rPr lang="fr-CA" altLang="zh-TW" sz="2800" baseline="30000" dirty="0" smtClean="0"/>
              <a:t>1</a:t>
            </a:r>
            <a:endParaRPr lang="fr-CA" altLang="zh-TW" sz="2800" baseline="300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3697905" y="3541610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y</a:t>
            </a:r>
            <a:r>
              <a:rPr lang="fr-CA" altLang="zh-TW" sz="2800" baseline="30000" dirty="0" smtClean="0"/>
              <a:t>2</a:t>
            </a:r>
            <a:endParaRPr lang="fr-CA" altLang="zh-TW" sz="2800" baseline="30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042160" y="3541610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y</a:t>
            </a:r>
            <a:r>
              <a:rPr lang="fr-CA" altLang="zh-TW" sz="2800" baseline="30000" dirty="0" smtClean="0"/>
              <a:t>3</a:t>
            </a:r>
            <a:endParaRPr lang="fr-CA" altLang="zh-TW" sz="2800" baseline="30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6027159" y="3541610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y</a:t>
            </a:r>
            <a:r>
              <a:rPr lang="fr-CA" altLang="zh-TW" sz="2800" baseline="30000" dirty="0" smtClean="0"/>
              <a:t>4</a:t>
            </a:r>
            <a:endParaRPr lang="fr-CA" altLang="zh-TW" sz="2800" baseline="300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7266014" y="3541610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y</a:t>
            </a:r>
            <a:r>
              <a:rPr lang="fr-CA" altLang="zh-TW" sz="2800" baseline="30000" dirty="0" smtClean="0"/>
              <a:t>5</a:t>
            </a:r>
            <a:endParaRPr lang="fr-CA" altLang="zh-TW" sz="2800" baseline="300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8227178" y="3541610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y</a:t>
            </a:r>
            <a:r>
              <a:rPr lang="fr-CA" altLang="zh-TW" sz="2800" baseline="30000" dirty="0" smtClean="0"/>
              <a:t>6</a:t>
            </a:r>
            <a:endParaRPr lang="fr-CA" altLang="zh-TW" sz="2800" baseline="300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9248409" y="3541610"/>
            <a:ext cx="7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altLang="zh-TW" sz="2800" dirty="0" smtClean="0"/>
              <a:t>y</a:t>
            </a:r>
            <a:r>
              <a:rPr lang="fr-CA" altLang="zh-TW" sz="2800" baseline="30000" dirty="0" smtClean="0"/>
              <a:t>7</a:t>
            </a:r>
            <a:endParaRPr lang="fr-CA" altLang="zh-TW" sz="2800" baseline="30000" dirty="0"/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9130767" y="3125044"/>
            <a:ext cx="103776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CA" altLang="zh-TW" sz="2400" b="0" dirty="0" smtClean="0">
                <a:solidFill>
                  <a:schemeClr val="bg2">
                    <a:lumMod val="25000"/>
                  </a:schemeClr>
                </a:solidFill>
                <a:ea typeface="新細明體" panose="02020500000000000000" pitchFamily="18" charset="-120"/>
              </a:rPr>
              <a:t>NONE</a:t>
            </a:r>
            <a:endParaRPr lang="fr-CA" altLang="zh-TW" sz="2400" b="0" dirty="0">
              <a:solidFill>
                <a:schemeClr val="bg2">
                  <a:lumMod val="25000"/>
                </a:schemeClr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43125" y="4270786"/>
            <a:ext cx="814944" cy="64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altLang="zh-TW" sz="2400" dirty="0" smtClean="0"/>
              <a:t>RNP</a:t>
            </a:r>
            <a:endParaRPr lang="fr-CA" altLang="zh-TW" sz="2400" dirty="0"/>
          </a:p>
        </p:txBody>
      </p:sp>
      <p:sp>
        <p:nvSpPr>
          <p:cNvPr id="58" name="矩形 57"/>
          <p:cNvSpPr/>
          <p:nvPr/>
        </p:nvSpPr>
        <p:spPr>
          <a:xfrm>
            <a:off x="3662094" y="4270786"/>
            <a:ext cx="814944" cy="64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altLang="zh-TW" sz="2400" dirty="0" smtClean="0"/>
              <a:t>RNP</a:t>
            </a:r>
            <a:endParaRPr lang="fr-CA" altLang="zh-TW" sz="2400" dirty="0"/>
          </a:p>
        </p:txBody>
      </p:sp>
      <p:sp>
        <p:nvSpPr>
          <p:cNvPr id="59" name="矩形 58"/>
          <p:cNvSpPr/>
          <p:nvPr/>
        </p:nvSpPr>
        <p:spPr>
          <a:xfrm>
            <a:off x="5000729" y="4270786"/>
            <a:ext cx="814944" cy="64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altLang="zh-TW" sz="2400" dirty="0" smtClean="0"/>
              <a:t>RNP</a:t>
            </a:r>
            <a:endParaRPr lang="fr-CA" altLang="zh-TW" sz="2400" dirty="0"/>
          </a:p>
        </p:txBody>
      </p:sp>
      <p:sp>
        <p:nvSpPr>
          <p:cNvPr id="60" name="矩形 59"/>
          <p:cNvSpPr/>
          <p:nvPr/>
        </p:nvSpPr>
        <p:spPr>
          <a:xfrm>
            <a:off x="5995180" y="4270786"/>
            <a:ext cx="814944" cy="64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altLang="zh-TW" sz="2400" dirty="0"/>
              <a:t>RNP</a:t>
            </a:r>
          </a:p>
        </p:txBody>
      </p:sp>
      <p:sp>
        <p:nvSpPr>
          <p:cNvPr id="61" name="矩形 60"/>
          <p:cNvSpPr/>
          <p:nvPr/>
        </p:nvSpPr>
        <p:spPr>
          <a:xfrm>
            <a:off x="7141010" y="4270786"/>
            <a:ext cx="814944" cy="64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altLang="zh-TW" sz="2400" dirty="0"/>
              <a:t>RNP</a:t>
            </a:r>
          </a:p>
        </p:txBody>
      </p:sp>
      <p:sp>
        <p:nvSpPr>
          <p:cNvPr id="62" name="矩形 61"/>
          <p:cNvSpPr/>
          <p:nvPr/>
        </p:nvSpPr>
        <p:spPr>
          <a:xfrm>
            <a:off x="8107316" y="4270786"/>
            <a:ext cx="814944" cy="64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altLang="zh-TW" sz="2400" dirty="0"/>
              <a:t>RNP</a:t>
            </a:r>
          </a:p>
        </p:txBody>
      </p:sp>
      <p:sp>
        <p:nvSpPr>
          <p:cNvPr id="63" name="矩形 62"/>
          <p:cNvSpPr/>
          <p:nvPr/>
        </p:nvSpPr>
        <p:spPr>
          <a:xfrm>
            <a:off x="9195348" y="4270786"/>
            <a:ext cx="814944" cy="64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altLang="zh-TW" sz="2400" dirty="0"/>
              <a:t>RNP</a:t>
            </a:r>
          </a:p>
        </p:txBody>
      </p:sp>
      <p:sp>
        <p:nvSpPr>
          <p:cNvPr id="7" name="矩形 6"/>
          <p:cNvSpPr/>
          <p:nvPr/>
        </p:nvSpPr>
        <p:spPr>
          <a:xfrm>
            <a:off x="5921599" y="3164522"/>
            <a:ext cx="983233" cy="2813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64" name="矩形 63"/>
          <p:cNvSpPr/>
          <p:nvPr/>
        </p:nvSpPr>
        <p:spPr>
          <a:xfrm>
            <a:off x="9071109" y="3164522"/>
            <a:ext cx="1049571" cy="28134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50" name="矩形 49"/>
          <p:cNvSpPr/>
          <p:nvPr/>
        </p:nvSpPr>
        <p:spPr>
          <a:xfrm>
            <a:off x="4320114" y="6117956"/>
            <a:ext cx="569447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CA" altLang="zh-TW" sz="2800" dirty="0" smtClean="0"/>
              <a:t>Besoin d’une mémoire de contexte!</a:t>
            </a:r>
            <a:endParaRPr lang="fr-CA" altLang="zh-TW" sz="2800" dirty="0"/>
          </a:p>
        </p:txBody>
      </p:sp>
      <p:cxnSp>
        <p:nvCxnSpPr>
          <p:cNvPr id="51" name="直線接點 50"/>
          <p:cNvCxnSpPr/>
          <p:nvPr/>
        </p:nvCxnSpPr>
        <p:spPr>
          <a:xfrm>
            <a:off x="3292590" y="5946924"/>
            <a:ext cx="233332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7238437" y="5946924"/>
            <a:ext cx="1637266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583824" y="3104823"/>
            <a:ext cx="94732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altLang="zh-TW" sz="2400" dirty="0" smtClean="0"/>
              <a:t>cible</a:t>
            </a:r>
            <a:endParaRPr lang="fr-CA" altLang="zh-TW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7761882" y="3071240"/>
            <a:ext cx="94732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altLang="zh-TW" sz="2400" dirty="0" smtClean="0"/>
              <a:t>cible</a:t>
            </a:r>
            <a:endParaRPr lang="fr-CA" altLang="zh-TW" sz="2400" dirty="0"/>
          </a:p>
        </p:txBody>
      </p:sp>
      <p:sp>
        <p:nvSpPr>
          <p:cNvPr id="9" name="向右箭號 8"/>
          <p:cNvSpPr/>
          <p:nvPr/>
        </p:nvSpPr>
        <p:spPr>
          <a:xfrm>
            <a:off x="5551557" y="3173021"/>
            <a:ext cx="496349" cy="377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67" name="向右箭號 66"/>
          <p:cNvSpPr/>
          <p:nvPr/>
        </p:nvSpPr>
        <p:spPr>
          <a:xfrm>
            <a:off x="8725232" y="3147110"/>
            <a:ext cx="496349" cy="377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</p:spTree>
    <p:extLst>
      <p:ext uri="{BB962C8B-B14F-4D97-AF65-F5344CB8AC3E}">
        <p14:creationId xmlns:p14="http://schemas.microsoft.com/office/powerpoint/2010/main" val="42815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5" grpId="0"/>
      <p:bldP spid="35" grpId="0"/>
      <p:bldP spid="36" grpId="0"/>
      <p:bldP spid="37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7" grpId="0"/>
      <p:bldP spid="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" grpId="0" animBg="1"/>
      <p:bldP spid="64" grpId="0" animBg="1"/>
      <p:bldP spid="50" grpId="0" animBg="1"/>
      <p:bldP spid="8" grpId="0" animBg="1"/>
      <p:bldP spid="65" grpId="0" animBg="1"/>
      <p:bldP spid="9" grpId="0" animBg="1"/>
      <p:bldP spid="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4B3C1-5808-4C80-ACD0-C1AB4346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Porte d’oubli</a:t>
            </a:r>
            <a:endParaRPr lang="en-CA" dirty="0"/>
          </a:p>
        </p:txBody>
      </p:sp>
      <p:pic>
        <p:nvPicPr>
          <p:cNvPr id="3" name="Image 11" descr="http://colah.github.io/posts/2015-08-Understanding-LSTMs/img/LSTM3-focus-f.png">
            <a:extLst>
              <a:ext uri="{FF2B5EF4-FFF2-40B4-BE49-F238E27FC236}">
                <a16:creationId xmlns:a16="http://schemas.microsoft.com/office/drawing/2014/main" xmlns="" id="{BD0B4854-1B6D-446A-9149-1EC0166AAD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7615"/>
            <a:ext cx="10915834" cy="43411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6590368" y="2031654"/>
            <a:ext cx="5408343" cy="1917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CA" sz="3200" dirty="0" smtClean="0"/>
              <a:t>Décide la contribution du contexte précédent à la sortie du réseau </a:t>
            </a:r>
            <a:endParaRPr lang="fr-CA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6590368" y="4789530"/>
            <a:ext cx="5408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CA" sz="2400" dirty="0" smtClean="0"/>
              <a:t>Ex.: dans la prédiction des mots d’une nouvelle phrase, il n’est pas utile de garder le genre du sujet dans la phrase précédente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6067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63894-F23A-4E4A-AC26-80E240C0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Porte </a:t>
            </a:r>
            <a:r>
              <a:rPr lang="en-CA" dirty="0" err="1" smtClean="0"/>
              <a:t>d’entrée</a:t>
            </a:r>
            <a:r>
              <a:rPr lang="en-CA" dirty="0" smtClean="0"/>
              <a:t> et circuit de </a:t>
            </a:r>
            <a:r>
              <a:rPr lang="en-CA" dirty="0" err="1" smtClean="0"/>
              <a:t>mémoire</a:t>
            </a:r>
            <a:endParaRPr lang="en-CA" dirty="0"/>
          </a:p>
        </p:txBody>
      </p:sp>
      <p:pic>
        <p:nvPicPr>
          <p:cNvPr id="3" name="Image 10" descr="http://colah.github.io/posts/2015-08-Understanding-LSTMs/img/LSTM3-focus-i.png">
            <a:extLst>
              <a:ext uri="{FF2B5EF4-FFF2-40B4-BE49-F238E27FC236}">
                <a16:creationId xmlns:a16="http://schemas.microsoft.com/office/drawing/2014/main" xmlns="" id="{D0110048-0F3D-4D1D-BE9B-3840A3E08A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5" y="1960124"/>
            <a:ext cx="10921545" cy="39853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xmlns="" id="{08F4FE38-C09C-4DCA-90C1-233E214F0C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417581"/>
                <a:ext cx="5575704" cy="20272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fr-CA" sz="3200" dirty="0" smtClean="0"/>
                  <a:t>Décide la contribution de la mémoire </a:t>
                </a:r>
                <a:r>
                  <a:rPr lang="fr-CA" sz="3200" dirty="0" smtClean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CA" sz="240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2400" b="0" i="1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CA" sz="2400" i="1" baseline="-25000" dirty="0">
                    <a:solidFill>
                      <a:schemeClr val="bg1">
                        <a:lumMod val="65000"/>
                      </a:schemeClr>
                    </a:solidFill>
                  </a:rPr>
                  <a:t>t</a:t>
                </a:r>
                <a:r>
                  <a:rPr lang="fr-CA" sz="3200" i="1" baseline="-250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fr-CA" sz="2800" dirty="0" smtClean="0">
                    <a:solidFill>
                      <a:schemeClr val="bg1">
                        <a:lumMod val="65000"/>
                      </a:schemeClr>
                    </a:solidFill>
                  </a:rPr>
                  <a:t>est l’équivalent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8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CA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CA" sz="2800" dirty="0" smtClean="0">
                    <a:solidFill>
                      <a:schemeClr val="bg1">
                        <a:lumMod val="65000"/>
                      </a:schemeClr>
                    </a:solidFill>
                  </a:rPr>
                  <a:t> dans un RRN standard</a:t>
                </a:r>
                <a:r>
                  <a:rPr lang="fr-CA" sz="2800" dirty="0">
                    <a:solidFill>
                      <a:schemeClr val="bg1">
                        <a:lumMod val="65000"/>
                      </a:schemeClr>
                    </a:solidFill>
                  </a:rPr>
                  <a:t>) </a:t>
                </a:r>
                <a:r>
                  <a:rPr lang="fr-CA" sz="3200" dirty="0" smtClean="0"/>
                  <a:t>à </a:t>
                </a:r>
                <a:r>
                  <a:rPr lang="fr-CA" sz="3200" dirty="0"/>
                  <a:t>la </a:t>
                </a:r>
                <a:r>
                  <a:rPr lang="fr-CA" sz="3200" dirty="0" smtClean="0"/>
                  <a:t>sortie du réseau</a:t>
                </a:r>
                <a:endParaRPr lang="fr-CA" sz="3200" i="1" baseline="-25000" dirty="0"/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F4FE38-C09C-4DCA-90C1-233E214F0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17581"/>
                <a:ext cx="5575704" cy="2027275"/>
              </a:xfrm>
              <a:prstGeom prst="rect">
                <a:avLst/>
              </a:prstGeom>
              <a:blipFill rotWithShape="0">
                <a:blip r:embed="rId3"/>
                <a:stretch>
                  <a:fillRect l="-2732" t="-2108" b="-542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6096000" y="4780943"/>
            <a:ext cx="5408343" cy="1700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CA" sz="2400" dirty="0" smtClean="0"/>
              <a:t>Ex.: dans la prédiction des mots d’une nouvelle phrase, il est utile de remplacer le genre du sujet de la phrase précédente par le nouveau.</a:t>
            </a:r>
            <a:endParaRPr lang="fr-CA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1356732" y="5442911"/>
            <a:ext cx="5408343" cy="169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1356732" y="5731868"/>
            <a:ext cx="5408343" cy="169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xmlns="" id="{08F4FE38-C09C-4DCA-90C1-233E214F0C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59527" y="5550172"/>
                <a:ext cx="3804599" cy="45370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CA" sz="1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4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fr-CA" sz="1400" b="1" i="1" baseline="-25000" dirty="0" smtClean="0"/>
                  <a:t>t </a:t>
                </a:r>
                <a:r>
                  <a:rPr lang="fr-CA" sz="1400" dirty="0" smtClean="0"/>
                  <a:t>mémorise les possibilités et </a:t>
                </a:r>
                <a:r>
                  <a:rPr lang="fr-CA" sz="1400" b="1" i="1" dirty="0" err="1" smtClean="0"/>
                  <a:t>i</a:t>
                </a:r>
                <a:r>
                  <a:rPr lang="fr-CA" sz="1400" b="1" i="1" baseline="-25000" dirty="0" err="1" smtClean="0"/>
                  <a:t>t</a:t>
                </a:r>
                <a:r>
                  <a:rPr lang="fr-CA" sz="1400" b="1" dirty="0" smtClean="0"/>
                  <a:t> </a:t>
                </a:r>
                <a:r>
                  <a:rPr lang="fr-CA" sz="1400" dirty="0" smtClean="0"/>
                  <a:t>leurs importances individuelle à chaque nouvelle  itération</a:t>
                </a:r>
                <a:endParaRPr lang="fr-CA" sz="1400" dirty="0"/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F4FE38-C09C-4DCA-90C1-233E214F0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527" y="5550172"/>
                <a:ext cx="3804599" cy="453703"/>
              </a:xfrm>
              <a:prstGeom prst="rect">
                <a:avLst/>
              </a:prstGeom>
              <a:blipFill rotWithShape="0">
                <a:blip r:embed="rId4"/>
                <a:stretch>
                  <a:fillRect l="-481" t="-6667" r="-160" b="-1333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8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ECC165-1532-4EBD-92BA-E33FC59A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Mise</a:t>
            </a:r>
            <a:r>
              <a:rPr lang="en-CA" dirty="0" smtClean="0"/>
              <a:t> à jour de la cellule</a:t>
            </a:r>
            <a:endParaRPr lang="en-CA" dirty="0"/>
          </a:p>
        </p:txBody>
      </p:sp>
      <p:pic>
        <p:nvPicPr>
          <p:cNvPr id="3" name="Image 9" descr="http://colah.github.io/posts/2015-08-Understanding-LSTMs/img/LSTM3-focus-C.png">
            <a:extLst>
              <a:ext uri="{FF2B5EF4-FFF2-40B4-BE49-F238E27FC236}">
                <a16:creationId xmlns:a16="http://schemas.microsoft.com/office/drawing/2014/main" xmlns="" id="{22878F1F-2302-4F53-9006-C0F944286F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64" y="1864311"/>
            <a:ext cx="9986002" cy="42316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6352478" y="2143307"/>
            <a:ext cx="5408343" cy="1751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fr-CA" sz="3200" dirty="0" smtClean="0"/>
              <a:t>On combine ce qui a été retenu de l’état précédent et ce qui est utilisé de la mémoire courante</a:t>
            </a:r>
            <a:endParaRPr lang="fr-CA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6352478" y="4645452"/>
            <a:ext cx="5408343" cy="104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400" dirty="0" smtClean="0"/>
              <a:t>Agit comme une nouvelle entrée au réseau adaptée un contexte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0153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F4068-7FBA-45E9-886F-C47AA5CA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Porte de sortie</a:t>
            </a:r>
            <a:endParaRPr lang="en-CA" dirty="0"/>
          </a:p>
        </p:txBody>
      </p:sp>
      <p:pic>
        <p:nvPicPr>
          <p:cNvPr id="3" name="Image 8" descr="http://colah.github.io/posts/2015-08-Understanding-LSTMs/img/LSTM3-focus-o.png">
            <a:extLst>
              <a:ext uri="{FF2B5EF4-FFF2-40B4-BE49-F238E27FC236}">
                <a16:creationId xmlns:a16="http://schemas.microsoft.com/office/drawing/2014/main" xmlns="" id="{901CB163-A762-4548-997F-FD106755AD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3" y="1944211"/>
            <a:ext cx="10794507" cy="42790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6096000" y="4884517"/>
            <a:ext cx="5408343" cy="169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400" dirty="0" smtClean="0"/>
              <a:t>Ex.: dans la prédiction des mots d’une nouvelle phrase, il peut être utile de retenir la pluralité du sujet à la vue d’un verbe, ce qui peut simplifier la conjugaison après.</a:t>
            </a:r>
            <a:endParaRPr lang="fr-CA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6274420" y="1944211"/>
            <a:ext cx="5408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dirty="0" smtClean="0"/>
              <a:t>Décide quoi rendre public du nouveau contexte 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5287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somme</a:t>
            </a:r>
            <a:r>
              <a:rPr lang="en-US" dirty="0" smtClean="0"/>
              <a:t>…</a:t>
            </a:r>
            <a:endParaRPr lang="fr-CA" dirty="0"/>
          </a:p>
        </p:txBody>
      </p:sp>
      <p:pic>
        <p:nvPicPr>
          <p:cNvPr id="3" name="Image 16" descr="http://colah.github.io/posts/2015-08-Understanding-LSTMs/img/LSTM3-SimpleRNN.png">
            <a:extLst>
              <a:ext uri="{FF2B5EF4-FFF2-40B4-BE49-F238E27FC236}">
                <a16:creationId xmlns:a16="http://schemas.microsoft.com/office/drawing/2014/main" xmlns="" id="{F65393C8-EDFE-4743-9476-064E21986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r="33461"/>
          <a:stretch/>
        </p:blipFill>
        <p:spPr bwMode="auto">
          <a:xfrm>
            <a:off x="1421212" y="2167719"/>
            <a:ext cx="1931588" cy="16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5" descr="A LSTM neural network.">
            <a:extLst>
              <a:ext uri="{FF2B5EF4-FFF2-40B4-BE49-F238E27FC236}">
                <a16:creationId xmlns:a16="http://schemas.microsoft.com/office/drawing/2014/main" xmlns="" id="{4D8497C0-83D5-4201-A83E-2DA0FB8D88D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r="33538"/>
          <a:stretch/>
        </p:blipFill>
        <p:spPr bwMode="auto">
          <a:xfrm>
            <a:off x="1421212" y="4298755"/>
            <a:ext cx="1880195" cy="190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Alt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8" y="2167719"/>
            <a:ext cx="7644911" cy="38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7512626" y="5290803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874196" y="5290805"/>
            <a:ext cx="57018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9756250" y="5290803"/>
            <a:ext cx="171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Entrées</a:t>
            </a:r>
            <a:endParaRPr lang="zh-TW" altLang="en-US" sz="2400" dirty="0"/>
          </a:p>
        </p:txBody>
      </p:sp>
      <p:sp>
        <p:nvSpPr>
          <p:cNvPr id="2" name="橢圓 1"/>
          <p:cNvSpPr/>
          <p:nvPr/>
        </p:nvSpPr>
        <p:spPr>
          <a:xfrm>
            <a:off x="6524216" y="2290717"/>
            <a:ext cx="1200150" cy="12001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9411505" y="2290717"/>
            <a:ext cx="1200150" cy="12001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39063" y="520155"/>
            <a:ext cx="5114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err="1" smtClean="0"/>
              <a:t>Mise</a:t>
            </a:r>
            <a:r>
              <a:rPr lang="en-US" altLang="zh-TW" sz="4000" dirty="0" smtClean="0"/>
              <a:t> </a:t>
            </a:r>
            <a:r>
              <a:rPr lang="en-US" altLang="zh-TW" sz="4000" dirty="0" err="1" smtClean="0"/>
              <a:t>en</a:t>
            </a:r>
            <a:r>
              <a:rPr lang="en-US" altLang="zh-TW" sz="4000" dirty="0" smtClean="0"/>
              <a:t> oeuvre</a:t>
            </a:r>
            <a:endParaRPr lang="zh-TW" altLang="en-US" sz="4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75865" y="1497656"/>
            <a:ext cx="595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On </a:t>
            </a:r>
            <a:r>
              <a:rPr lang="en-US" altLang="zh-TW" sz="2800" dirty="0" err="1" smtClean="0"/>
              <a:t>remplace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chaque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neurone</a:t>
            </a:r>
            <a:r>
              <a:rPr lang="en-US" altLang="zh-TW" sz="2800" dirty="0" smtClean="0"/>
              <a:t> par </a:t>
            </a:r>
            <a:r>
              <a:rPr lang="en-US" altLang="zh-TW" sz="2800" dirty="0" err="1" smtClean="0"/>
              <a:t>une</a:t>
            </a:r>
            <a:r>
              <a:rPr lang="en-US" altLang="zh-TW" sz="2800" dirty="0" smtClean="0"/>
              <a:t> cellule LSTM</a:t>
            </a:r>
            <a:endParaRPr lang="zh-TW" altLang="en-US" sz="2800" dirty="0"/>
          </a:p>
        </p:txBody>
      </p:sp>
      <p:sp>
        <p:nvSpPr>
          <p:cNvPr id="7" name="手繪多邊形 6"/>
          <p:cNvSpPr/>
          <p:nvPr/>
        </p:nvSpPr>
        <p:spPr>
          <a:xfrm>
            <a:off x="6674425" y="2580874"/>
            <a:ext cx="838200" cy="619836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>
            <a:off x="9589367" y="2549383"/>
            <a:ext cx="838200" cy="619836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2" idx="0"/>
          </p:cNvCxnSpPr>
          <p:nvPr/>
        </p:nvCxnSpPr>
        <p:spPr>
          <a:xfrm flipV="1">
            <a:off x="7124291" y="1700169"/>
            <a:ext cx="0" cy="5905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V="1">
            <a:off x="10038941" y="1700169"/>
            <a:ext cx="0" cy="5905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6955373" y="1263445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373" y="1263445"/>
                <a:ext cx="37593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1290" r="-6452" b="-1311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9847414" y="1256836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414" y="1256836"/>
                <a:ext cx="38305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524" r="-6349" b="-1311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 rot="5400000">
            <a:off x="6704835" y="699599"/>
            <a:ext cx="108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……</a:t>
            </a:r>
            <a:endParaRPr lang="zh-TW" altLang="en-US" sz="3200" dirty="0"/>
          </a:p>
        </p:txBody>
      </p:sp>
      <p:sp>
        <p:nvSpPr>
          <p:cNvPr id="52" name="文字方塊 51"/>
          <p:cNvSpPr txBox="1"/>
          <p:nvPr/>
        </p:nvSpPr>
        <p:spPr>
          <a:xfrm rot="5400000">
            <a:off x="9611305" y="735136"/>
            <a:ext cx="108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……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6785670" y="3432712"/>
                <a:ext cx="3459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70" y="3432712"/>
                <a:ext cx="34599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7018" b="-1311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10025619" y="3459143"/>
                <a:ext cx="3531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619" y="3459143"/>
                <a:ext cx="3531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069" r="-6897" b="-1311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單箭頭接點 55"/>
          <p:cNvCxnSpPr>
            <a:endCxn id="2" idx="4"/>
          </p:cNvCxnSpPr>
          <p:nvPr/>
        </p:nvCxnSpPr>
        <p:spPr>
          <a:xfrm flipH="1" flipV="1">
            <a:off x="7124292" y="3490867"/>
            <a:ext cx="600075" cy="1799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stCxn id="11" idx="0"/>
            <a:endCxn id="36" idx="4"/>
          </p:cNvCxnSpPr>
          <p:nvPr/>
        </p:nvCxnSpPr>
        <p:spPr>
          <a:xfrm flipV="1">
            <a:off x="7754166" y="3490868"/>
            <a:ext cx="2257415" cy="17999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endCxn id="2" idx="4"/>
          </p:cNvCxnSpPr>
          <p:nvPr/>
        </p:nvCxnSpPr>
        <p:spPr>
          <a:xfrm flipH="1" flipV="1">
            <a:off x="7124291" y="3490867"/>
            <a:ext cx="2013386" cy="1799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endCxn id="36" idx="4"/>
          </p:cNvCxnSpPr>
          <p:nvPr/>
        </p:nvCxnSpPr>
        <p:spPr>
          <a:xfrm flipV="1">
            <a:off x="9155510" y="3490867"/>
            <a:ext cx="856071" cy="1799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/>
      <p:bldP spid="2" grpId="0" animBg="1"/>
      <p:bldP spid="36" grpId="0" animBg="1"/>
      <p:bldP spid="5" grpId="0"/>
      <p:bldP spid="7" grpId="0" animBg="1"/>
      <p:bldP spid="41" grpId="0" animBg="1"/>
      <p:bldP spid="48" grpId="0"/>
      <p:bldP spid="50" grpId="0"/>
      <p:bldP spid="25" grpId="0"/>
      <p:bldP spid="52" grpId="0"/>
      <p:bldP spid="53" grpId="0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50" y="492360"/>
            <a:ext cx="2763125" cy="362810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17" y="456583"/>
            <a:ext cx="2763125" cy="362810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766480" y="6095416"/>
            <a:ext cx="48307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128050" y="6095418"/>
            <a:ext cx="57018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756248" y="4084686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047421" y="2751186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255525" y="2056527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028371" y="784437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8103165" y="4006253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394338" y="2672753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602442" y="1978094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461008" y="677535"/>
            <a:ext cx="48307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baseline="-2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7010104" y="6095416"/>
            <a:ext cx="171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Entrées</a:t>
            </a:r>
            <a:endParaRPr lang="zh-TW" altLang="en-US" sz="2400" dirty="0"/>
          </a:p>
        </p:txBody>
      </p:sp>
      <p:sp>
        <p:nvSpPr>
          <p:cNvPr id="22" name="手繪多邊形 21"/>
          <p:cNvSpPr/>
          <p:nvPr/>
        </p:nvSpPr>
        <p:spPr>
          <a:xfrm>
            <a:off x="3950027" y="4546351"/>
            <a:ext cx="1075364" cy="1563417"/>
          </a:xfrm>
          <a:custGeom>
            <a:avLst/>
            <a:gdLst>
              <a:gd name="connsiteX0" fmla="*/ 1204685 w 1204685"/>
              <a:gd name="connsiteY0" fmla="*/ 899886 h 899886"/>
              <a:gd name="connsiteX1" fmla="*/ 0 w 1204685"/>
              <a:gd name="connsiteY1" fmla="*/ 0 h 8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4685" h="899886">
                <a:moveTo>
                  <a:pt x="1204685" y="899886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3950028" y="4513410"/>
            <a:ext cx="2463115" cy="1561686"/>
          </a:xfrm>
          <a:custGeom>
            <a:avLst/>
            <a:gdLst>
              <a:gd name="connsiteX0" fmla="*/ 2627085 w 2668189"/>
              <a:gd name="connsiteY0" fmla="*/ 870857 h 890814"/>
              <a:gd name="connsiteX1" fmla="*/ 2481943 w 2668189"/>
              <a:gd name="connsiteY1" fmla="*/ 841829 h 890814"/>
              <a:gd name="connsiteX2" fmla="*/ 0 w 2668189"/>
              <a:gd name="connsiteY2" fmla="*/ 0 h 89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8189" h="890814">
                <a:moveTo>
                  <a:pt x="2627085" y="870857"/>
                </a:moveTo>
                <a:cubicBezTo>
                  <a:pt x="2773437" y="928914"/>
                  <a:pt x="2481943" y="841829"/>
                  <a:pt x="2481943" y="841829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4967335" y="2532869"/>
            <a:ext cx="477665" cy="3562384"/>
          </a:xfrm>
          <a:custGeom>
            <a:avLst/>
            <a:gdLst>
              <a:gd name="connsiteX0" fmla="*/ 0 w 333829"/>
              <a:gd name="connsiteY0" fmla="*/ 2902857 h 2902857"/>
              <a:gd name="connsiteX1" fmla="*/ 333829 w 333829"/>
              <a:gd name="connsiteY1" fmla="*/ 0 h 290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829" h="2902857">
                <a:moveTo>
                  <a:pt x="0" y="2902857"/>
                </a:moveTo>
                <a:lnTo>
                  <a:pt x="333829" y="0"/>
                </a:lnTo>
              </a:path>
            </a:pathLst>
          </a:custGeom>
          <a:noFill/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>
            <a:stCxn id="12" idx="0"/>
            <a:endCxn id="16" idx="2"/>
          </p:cNvCxnSpPr>
          <p:nvPr/>
        </p:nvCxnSpPr>
        <p:spPr>
          <a:xfrm flipH="1" flipV="1">
            <a:off x="5497064" y="2518191"/>
            <a:ext cx="916078" cy="3577226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手繪多邊形 37"/>
          <p:cNvSpPr/>
          <p:nvPr/>
        </p:nvSpPr>
        <p:spPr>
          <a:xfrm>
            <a:off x="1173300" y="1125561"/>
            <a:ext cx="3779520" cy="4998720"/>
          </a:xfrm>
          <a:custGeom>
            <a:avLst/>
            <a:gdLst>
              <a:gd name="connsiteX0" fmla="*/ 3779520 w 3779520"/>
              <a:gd name="connsiteY0" fmla="*/ 4998720 h 4998720"/>
              <a:gd name="connsiteX1" fmla="*/ 3657600 w 3779520"/>
              <a:gd name="connsiteY1" fmla="*/ 4978400 h 4998720"/>
              <a:gd name="connsiteX2" fmla="*/ 3596640 w 3779520"/>
              <a:gd name="connsiteY2" fmla="*/ 4958080 h 4998720"/>
              <a:gd name="connsiteX3" fmla="*/ 2722880 w 3779520"/>
              <a:gd name="connsiteY3" fmla="*/ 4917440 h 4998720"/>
              <a:gd name="connsiteX4" fmla="*/ 2600960 w 3779520"/>
              <a:gd name="connsiteY4" fmla="*/ 4897120 h 4998720"/>
              <a:gd name="connsiteX5" fmla="*/ 2458720 w 3779520"/>
              <a:gd name="connsiteY5" fmla="*/ 4876800 h 4998720"/>
              <a:gd name="connsiteX6" fmla="*/ 2397760 w 3779520"/>
              <a:gd name="connsiteY6" fmla="*/ 4836160 h 4998720"/>
              <a:gd name="connsiteX7" fmla="*/ 2275840 w 3779520"/>
              <a:gd name="connsiteY7" fmla="*/ 4815840 h 4998720"/>
              <a:gd name="connsiteX8" fmla="*/ 1991360 w 3779520"/>
              <a:gd name="connsiteY8" fmla="*/ 4754880 h 4998720"/>
              <a:gd name="connsiteX9" fmla="*/ 1828800 w 3779520"/>
              <a:gd name="connsiteY9" fmla="*/ 4734560 h 4998720"/>
              <a:gd name="connsiteX10" fmla="*/ 1605280 w 3779520"/>
              <a:gd name="connsiteY10" fmla="*/ 4693920 h 4998720"/>
              <a:gd name="connsiteX11" fmla="*/ 1503680 w 3779520"/>
              <a:gd name="connsiteY11" fmla="*/ 4673600 h 4998720"/>
              <a:gd name="connsiteX12" fmla="*/ 1442720 w 3779520"/>
              <a:gd name="connsiteY12" fmla="*/ 4653280 h 4998720"/>
              <a:gd name="connsiteX13" fmla="*/ 1300480 w 3779520"/>
              <a:gd name="connsiteY13" fmla="*/ 4632960 h 4998720"/>
              <a:gd name="connsiteX14" fmla="*/ 1158240 w 3779520"/>
              <a:gd name="connsiteY14" fmla="*/ 4592320 h 4998720"/>
              <a:gd name="connsiteX15" fmla="*/ 1097280 w 3779520"/>
              <a:gd name="connsiteY15" fmla="*/ 4572000 h 4998720"/>
              <a:gd name="connsiteX16" fmla="*/ 995680 w 3779520"/>
              <a:gd name="connsiteY16" fmla="*/ 4551680 h 4998720"/>
              <a:gd name="connsiteX17" fmla="*/ 934720 w 3779520"/>
              <a:gd name="connsiteY17" fmla="*/ 4531360 h 4998720"/>
              <a:gd name="connsiteX18" fmla="*/ 751840 w 3779520"/>
              <a:gd name="connsiteY18" fmla="*/ 4490720 h 4998720"/>
              <a:gd name="connsiteX19" fmla="*/ 650240 w 3779520"/>
              <a:gd name="connsiteY19" fmla="*/ 4368800 h 4998720"/>
              <a:gd name="connsiteX20" fmla="*/ 589280 w 3779520"/>
              <a:gd name="connsiteY20" fmla="*/ 4348480 h 4998720"/>
              <a:gd name="connsiteX21" fmla="*/ 528320 w 3779520"/>
              <a:gd name="connsiteY21" fmla="*/ 4226560 h 4998720"/>
              <a:gd name="connsiteX22" fmla="*/ 467360 w 3779520"/>
              <a:gd name="connsiteY22" fmla="*/ 4165600 h 4998720"/>
              <a:gd name="connsiteX23" fmla="*/ 386080 w 3779520"/>
              <a:gd name="connsiteY23" fmla="*/ 4043680 h 4998720"/>
              <a:gd name="connsiteX24" fmla="*/ 345440 w 3779520"/>
              <a:gd name="connsiteY24" fmla="*/ 3982720 h 4998720"/>
              <a:gd name="connsiteX25" fmla="*/ 325120 w 3779520"/>
              <a:gd name="connsiteY25" fmla="*/ 3881120 h 4998720"/>
              <a:gd name="connsiteX26" fmla="*/ 284480 w 3779520"/>
              <a:gd name="connsiteY26" fmla="*/ 3637280 h 4998720"/>
              <a:gd name="connsiteX27" fmla="*/ 264160 w 3779520"/>
              <a:gd name="connsiteY27" fmla="*/ 3474720 h 4998720"/>
              <a:gd name="connsiteX28" fmla="*/ 243840 w 3779520"/>
              <a:gd name="connsiteY28" fmla="*/ 3149600 h 4998720"/>
              <a:gd name="connsiteX29" fmla="*/ 203200 w 3779520"/>
              <a:gd name="connsiteY29" fmla="*/ 3027680 h 4998720"/>
              <a:gd name="connsiteX30" fmla="*/ 162560 w 3779520"/>
              <a:gd name="connsiteY30" fmla="*/ 2844800 h 4998720"/>
              <a:gd name="connsiteX31" fmla="*/ 121920 w 3779520"/>
              <a:gd name="connsiteY31" fmla="*/ 2783840 h 4998720"/>
              <a:gd name="connsiteX32" fmla="*/ 60960 w 3779520"/>
              <a:gd name="connsiteY32" fmla="*/ 2560320 h 4998720"/>
              <a:gd name="connsiteX33" fmla="*/ 40640 w 3779520"/>
              <a:gd name="connsiteY33" fmla="*/ 2275840 h 4998720"/>
              <a:gd name="connsiteX34" fmla="*/ 20320 w 3779520"/>
              <a:gd name="connsiteY34" fmla="*/ 2174240 h 4998720"/>
              <a:gd name="connsiteX35" fmla="*/ 0 w 3779520"/>
              <a:gd name="connsiteY35" fmla="*/ 1645920 h 4998720"/>
              <a:gd name="connsiteX36" fmla="*/ 40640 w 3779520"/>
              <a:gd name="connsiteY36" fmla="*/ 568960 h 4998720"/>
              <a:gd name="connsiteX37" fmla="*/ 60960 w 3779520"/>
              <a:gd name="connsiteY37" fmla="*/ 447040 h 4998720"/>
              <a:gd name="connsiteX38" fmla="*/ 182880 w 3779520"/>
              <a:gd name="connsiteY38" fmla="*/ 325120 h 4998720"/>
              <a:gd name="connsiteX39" fmla="*/ 304800 w 3779520"/>
              <a:gd name="connsiteY39" fmla="*/ 243840 h 4998720"/>
              <a:gd name="connsiteX40" fmla="*/ 447040 w 3779520"/>
              <a:gd name="connsiteY40" fmla="*/ 162560 h 4998720"/>
              <a:gd name="connsiteX41" fmla="*/ 711200 w 3779520"/>
              <a:gd name="connsiteY41" fmla="*/ 101600 h 4998720"/>
              <a:gd name="connsiteX42" fmla="*/ 873760 w 3779520"/>
              <a:gd name="connsiteY42" fmla="*/ 0 h 49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779520" h="4998720">
                <a:moveTo>
                  <a:pt x="3779520" y="4998720"/>
                </a:moveTo>
                <a:cubicBezTo>
                  <a:pt x="3738880" y="4991947"/>
                  <a:pt x="3697819" y="4987338"/>
                  <a:pt x="3657600" y="4978400"/>
                </a:cubicBezTo>
                <a:cubicBezTo>
                  <a:pt x="3636691" y="4973754"/>
                  <a:pt x="3617871" y="4960911"/>
                  <a:pt x="3596640" y="4958080"/>
                </a:cubicBezTo>
                <a:cubicBezTo>
                  <a:pt x="3367631" y="4927545"/>
                  <a:pt x="2856868" y="4921762"/>
                  <a:pt x="2722880" y="4917440"/>
                </a:cubicBezTo>
                <a:lnTo>
                  <a:pt x="2600960" y="4897120"/>
                </a:lnTo>
                <a:cubicBezTo>
                  <a:pt x="2553622" y="4889837"/>
                  <a:pt x="2504595" y="4890562"/>
                  <a:pt x="2458720" y="4876800"/>
                </a:cubicBezTo>
                <a:cubicBezTo>
                  <a:pt x="2435328" y="4869783"/>
                  <a:pt x="2420928" y="4843883"/>
                  <a:pt x="2397760" y="4836160"/>
                </a:cubicBezTo>
                <a:cubicBezTo>
                  <a:pt x="2358674" y="4823131"/>
                  <a:pt x="2316240" y="4823920"/>
                  <a:pt x="2275840" y="4815840"/>
                </a:cubicBezTo>
                <a:cubicBezTo>
                  <a:pt x="2121912" y="4785054"/>
                  <a:pt x="2235883" y="4785445"/>
                  <a:pt x="1991360" y="4754880"/>
                </a:cubicBezTo>
                <a:lnTo>
                  <a:pt x="1828800" y="4734560"/>
                </a:lnTo>
                <a:cubicBezTo>
                  <a:pt x="1704447" y="4693109"/>
                  <a:pt x="1818635" y="4726744"/>
                  <a:pt x="1605280" y="4693920"/>
                </a:cubicBezTo>
                <a:cubicBezTo>
                  <a:pt x="1571144" y="4688668"/>
                  <a:pt x="1537186" y="4681977"/>
                  <a:pt x="1503680" y="4673600"/>
                </a:cubicBezTo>
                <a:cubicBezTo>
                  <a:pt x="1482900" y="4668405"/>
                  <a:pt x="1463723" y="4657481"/>
                  <a:pt x="1442720" y="4653280"/>
                </a:cubicBezTo>
                <a:cubicBezTo>
                  <a:pt x="1395755" y="4643887"/>
                  <a:pt x="1347893" y="4639733"/>
                  <a:pt x="1300480" y="4632960"/>
                </a:cubicBezTo>
                <a:cubicBezTo>
                  <a:pt x="1154319" y="4584240"/>
                  <a:pt x="1336844" y="4643350"/>
                  <a:pt x="1158240" y="4592320"/>
                </a:cubicBezTo>
                <a:cubicBezTo>
                  <a:pt x="1137645" y="4586436"/>
                  <a:pt x="1118060" y="4577195"/>
                  <a:pt x="1097280" y="4572000"/>
                </a:cubicBezTo>
                <a:cubicBezTo>
                  <a:pt x="1063774" y="4563623"/>
                  <a:pt x="1029186" y="4560057"/>
                  <a:pt x="995680" y="4551680"/>
                </a:cubicBezTo>
                <a:cubicBezTo>
                  <a:pt x="974900" y="4546485"/>
                  <a:pt x="955629" y="4536006"/>
                  <a:pt x="934720" y="4531360"/>
                </a:cubicBezTo>
                <a:cubicBezTo>
                  <a:pt x="720148" y="4483677"/>
                  <a:pt x="889070" y="4536463"/>
                  <a:pt x="751840" y="4490720"/>
                </a:cubicBezTo>
                <a:cubicBezTo>
                  <a:pt x="721852" y="4445738"/>
                  <a:pt x="697177" y="4400091"/>
                  <a:pt x="650240" y="4368800"/>
                </a:cubicBezTo>
                <a:cubicBezTo>
                  <a:pt x="632418" y="4356919"/>
                  <a:pt x="609600" y="4355253"/>
                  <a:pt x="589280" y="4348480"/>
                </a:cubicBezTo>
                <a:cubicBezTo>
                  <a:pt x="568915" y="4287384"/>
                  <a:pt x="572088" y="4279081"/>
                  <a:pt x="528320" y="4226560"/>
                </a:cubicBezTo>
                <a:cubicBezTo>
                  <a:pt x="509923" y="4204484"/>
                  <a:pt x="485003" y="4188283"/>
                  <a:pt x="467360" y="4165600"/>
                </a:cubicBezTo>
                <a:cubicBezTo>
                  <a:pt x="437373" y="4127046"/>
                  <a:pt x="413173" y="4084320"/>
                  <a:pt x="386080" y="4043680"/>
                </a:cubicBezTo>
                <a:lnTo>
                  <a:pt x="345440" y="3982720"/>
                </a:lnTo>
                <a:cubicBezTo>
                  <a:pt x="338667" y="3948853"/>
                  <a:pt x="330004" y="3915310"/>
                  <a:pt x="325120" y="3881120"/>
                </a:cubicBezTo>
                <a:cubicBezTo>
                  <a:pt x="291092" y="3642924"/>
                  <a:pt x="328157" y="3768311"/>
                  <a:pt x="284480" y="3637280"/>
                </a:cubicBezTo>
                <a:cubicBezTo>
                  <a:pt x="277707" y="3583093"/>
                  <a:pt x="268695" y="3529140"/>
                  <a:pt x="264160" y="3474720"/>
                </a:cubicBezTo>
                <a:cubicBezTo>
                  <a:pt x="255143" y="3366510"/>
                  <a:pt x="258511" y="3257189"/>
                  <a:pt x="243840" y="3149600"/>
                </a:cubicBezTo>
                <a:cubicBezTo>
                  <a:pt x="238052" y="3107154"/>
                  <a:pt x="210243" y="3069935"/>
                  <a:pt x="203200" y="3027680"/>
                </a:cubicBezTo>
                <a:cubicBezTo>
                  <a:pt x="195396" y="2980854"/>
                  <a:pt x="187572" y="2894823"/>
                  <a:pt x="162560" y="2844800"/>
                </a:cubicBezTo>
                <a:cubicBezTo>
                  <a:pt x="151638" y="2822957"/>
                  <a:pt x="131839" y="2806157"/>
                  <a:pt x="121920" y="2783840"/>
                </a:cubicBezTo>
                <a:cubicBezTo>
                  <a:pt x="84421" y="2699466"/>
                  <a:pt x="78344" y="2647240"/>
                  <a:pt x="60960" y="2560320"/>
                </a:cubicBezTo>
                <a:cubicBezTo>
                  <a:pt x="54187" y="2465493"/>
                  <a:pt x="50592" y="2370386"/>
                  <a:pt x="40640" y="2275840"/>
                </a:cubicBezTo>
                <a:cubicBezTo>
                  <a:pt x="37024" y="2241492"/>
                  <a:pt x="22544" y="2208706"/>
                  <a:pt x="20320" y="2174240"/>
                </a:cubicBezTo>
                <a:cubicBezTo>
                  <a:pt x="8973" y="1998369"/>
                  <a:pt x="6773" y="1822027"/>
                  <a:pt x="0" y="1645920"/>
                </a:cubicBezTo>
                <a:cubicBezTo>
                  <a:pt x="7504" y="1360760"/>
                  <a:pt x="9321" y="897813"/>
                  <a:pt x="40640" y="568960"/>
                </a:cubicBezTo>
                <a:cubicBezTo>
                  <a:pt x="44546" y="527945"/>
                  <a:pt x="40200" y="482628"/>
                  <a:pt x="60960" y="447040"/>
                </a:cubicBezTo>
                <a:cubicBezTo>
                  <a:pt x="89919" y="397395"/>
                  <a:pt x="135059" y="357001"/>
                  <a:pt x="182880" y="325120"/>
                </a:cubicBezTo>
                <a:lnTo>
                  <a:pt x="304800" y="243840"/>
                </a:lnTo>
                <a:cubicBezTo>
                  <a:pt x="359786" y="207183"/>
                  <a:pt x="382588" y="188341"/>
                  <a:pt x="447040" y="162560"/>
                </a:cubicBezTo>
                <a:cubicBezTo>
                  <a:pt x="571008" y="112973"/>
                  <a:pt x="575062" y="121048"/>
                  <a:pt x="711200" y="101600"/>
                </a:cubicBezTo>
                <a:cubicBezTo>
                  <a:pt x="845722" y="11919"/>
                  <a:pt x="789433" y="42163"/>
                  <a:pt x="87376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>
            <a:off x="1498420" y="1186505"/>
            <a:ext cx="4754880" cy="4917457"/>
          </a:xfrm>
          <a:custGeom>
            <a:avLst/>
            <a:gdLst>
              <a:gd name="connsiteX0" fmla="*/ 4754880 w 4754880"/>
              <a:gd name="connsiteY0" fmla="*/ 4917457 h 4917457"/>
              <a:gd name="connsiteX1" fmla="*/ 4592320 w 4754880"/>
              <a:gd name="connsiteY1" fmla="*/ 4897137 h 4917457"/>
              <a:gd name="connsiteX2" fmla="*/ 4287520 w 4754880"/>
              <a:gd name="connsiteY2" fmla="*/ 4876817 h 4917457"/>
              <a:gd name="connsiteX3" fmla="*/ 3881120 w 4754880"/>
              <a:gd name="connsiteY3" fmla="*/ 4754897 h 4917457"/>
              <a:gd name="connsiteX4" fmla="*/ 3515360 w 4754880"/>
              <a:gd name="connsiteY4" fmla="*/ 4673617 h 4917457"/>
              <a:gd name="connsiteX5" fmla="*/ 3312160 w 4754880"/>
              <a:gd name="connsiteY5" fmla="*/ 4632977 h 4917457"/>
              <a:gd name="connsiteX6" fmla="*/ 3108960 w 4754880"/>
              <a:gd name="connsiteY6" fmla="*/ 4531377 h 4917457"/>
              <a:gd name="connsiteX7" fmla="*/ 2966720 w 4754880"/>
              <a:gd name="connsiteY7" fmla="*/ 4490737 h 4917457"/>
              <a:gd name="connsiteX8" fmla="*/ 2661920 w 4754880"/>
              <a:gd name="connsiteY8" fmla="*/ 4389137 h 4917457"/>
              <a:gd name="connsiteX9" fmla="*/ 2458720 w 4754880"/>
              <a:gd name="connsiteY9" fmla="*/ 4348497 h 4917457"/>
              <a:gd name="connsiteX10" fmla="*/ 2377440 w 4754880"/>
              <a:gd name="connsiteY10" fmla="*/ 4328177 h 4917457"/>
              <a:gd name="connsiteX11" fmla="*/ 2275840 w 4754880"/>
              <a:gd name="connsiteY11" fmla="*/ 4307857 h 4917457"/>
              <a:gd name="connsiteX12" fmla="*/ 2194560 w 4754880"/>
              <a:gd name="connsiteY12" fmla="*/ 4287537 h 4917457"/>
              <a:gd name="connsiteX13" fmla="*/ 1849120 w 4754880"/>
              <a:gd name="connsiteY13" fmla="*/ 4246897 h 4917457"/>
              <a:gd name="connsiteX14" fmla="*/ 1727200 w 4754880"/>
              <a:gd name="connsiteY14" fmla="*/ 4226577 h 4917457"/>
              <a:gd name="connsiteX15" fmla="*/ 1544320 w 4754880"/>
              <a:gd name="connsiteY15" fmla="*/ 4206257 h 4917457"/>
              <a:gd name="connsiteX16" fmla="*/ 1483360 w 4754880"/>
              <a:gd name="connsiteY16" fmla="*/ 4165617 h 4917457"/>
              <a:gd name="connsiteX17" fmla="*/ 1422400 w 4754880"/>
              <a:gd name="connsiteY17" fmla="*/ 4145297 h 4917457"/>
              <a:gd name="connsiteX18" fmla="*/ 1300480 w 4754880"/>
              <a:gd name="connsiteY18" fmla="*/ 4064017 h 4917457"/>
              <a:gd name="connsiteX19" fmla="*/ 1239520 w 4754880"/>
              <a:gd name="connsiteY19" fmla="*/ 4023377 h 4917457"/>
              <a:gd name="connsiteX20" fmla="*/ 1178560 w 4754880"/>
              <a:gd name="connsiteY20" fmla="*/ 3982737 h 4917457"/>
              <a:gd name="connsiteX21" fmla="*/ 1056640 w 4754880"/>
              <a:gd name="connsiteY21" fmla="*/ 3942097 h 4917457"/>
              <a:gd name="connsiteX22" fmla="*/ 995680 w 4754880"/>
              <a:gd name="connsiteY22" fmla="*/ 3921777 h 4917457"/>
              <a:gd name="connsiteX23" fmla="*/ 812800 w 4754880"/>
              <a:gd name="connsiteY23" fmla="*/ 3820177 h 4917457"/>
              <a:gd name="connsiteX24" fmla="*/ 711200 w 4754880"/>
              <a:gd name="connsiteY24" fmla="*/ 3698257 h 4917457"/>
              <a:gd name="connsiteX25" fmla="*/ 650240 w 4754880"/>
              <a:gd name="connsiteY25" fmla="*/ 3637297 h 4917457"/>
              <a:gd name="connsiteX26" fmla="*/ 508000 w 4754880"/>
              <a:gd name="connsiteY26" fmla="*/ 3454417 h 4917457"/>
              <a:gd name="connsiteX27" fmla="*/ 447040 w 4754880"/>
              <a:gd name="connsiteY27" fmla="*/ 3413777 h 4917457"/>
              <a:gd name="connsiteX28" fmla="*/ 426720 w 4754880"/>
              <a:gd name="connsiteY28" fmla="*/ 3352817 h 4917457"/>
              <a:gd name="connsiteX29" fmla="*/ 345440 w 4754880"/>
              <a:gd name="connsiteY29" fmla="*/ 3230897 h 4917457"/>
              <a:gd name="connsiteX30" fmla="*/ 304800 w 4754880"/>
              <a:gd name="connsiteY30" fmla="*/ 3108977 h 4917457"/>
              <a:gd name="connsiteX31" fmla="*/ 223520 w 4754880"/>
              <a:gd name="connsiteY31" fmla="*/ 2987057 h 4917457"/>
              <a:gd name="connsiteX32" fmla="*/ 182880 w 4754880"/>
              <a:gd name="connsiteY32" fmla="*/ 2926097 h 4917457"/>
              <a:gd name="connsiteX33" fmla="*/ 142240 w 4754880"/>
              <a:gd name="connsiteY33" fmla="*/ 2702577 h 4917457"/>
              <a:gd name="connsiteX34" fmla="*/ 81280 w 4754880"/>
              <a:gd name="connsiteY34" fmla="*/ 2519697 h 4917457"/>
              <a:gd name="connsiteX35" fmla="*/ 60960 w 4754880"/>
              <a:gd name="connsiteY35" fmla="*/ 2458737 h 4917457"/>
              <a:gd name="connsiteX36" fmla="*/ 40640 w 4754880"/>
              <a:gd name="connsiteY36" fmla="*/ 2336817 h 4917457"/>
              <a:gd name="connsiteX37" fmla="*/ 20320 w 4754880"/>
              <a:gd name="connsiteY37" fmla="*/ 1645937 h 4917457"/>
              <a:gd name="connsiteX38" fmla="*/ 0 w 4754880"/>
              <a:gd name="connsiteY38" fmla="*/ 1402097 h 4917457"/>
              <a:gd name="connsiteX39" fmla="*/ 20320 w 4754880"/>
              <a:gd name="connsiteY39" fmla="*/ 609617 h 4917457"/>
              <a:gd name="connsiteX40" fmla="*/ 60960 w 4754880"/>
              <a:gd name="connsiteY40" fmla="*/ 487697 h 4917457"/>
              <a:gd name="connsiteX41" fmla="*/ 101600 w 4754880"/>
              <a:gd name="connsiteY41" fmla="*/ 426737 h 4917457"/>
              <a:gd name="connsiteX42" fmla="*/ 121920 w 4754880"/>
              <a:gd name="connsiteY42" fmla="*/ 365777 h 4917457"/>
              <a:gd name="connsiteX43" fmla="*/ 162560 w 4754880"/>
              <a:gd name="connsiteY43" fmla="*/ 304817 h 4917457"/>
              <a:gd name="connsiteX44" fmla="*/ 182880 w 4754880"/>
              <a:gd name="connsiteY44" fmla="*/ 243857 h 4917457"/>
              <a:gd name="connsiteX45" fmla="*/ 264160 w 4754880"/>
              <a:gd name="connsiteY45" fmla="*/ 121937 h 4917457"/>
              <a:gd name="connsiteX46" fmla="*/ 386080 w 4754880"/>
              <a:gd name="connsiteY46" fmla="*/ 81297 h 4917457"/>
              <a:gd name="connsiteX47" fmla="*/ 447040 w 4754880"/>
              <a:gd name="connsiteY47" fmla="*/ 40657 h 4917457"/>
              <a:gd name="connsiteX48" fmla="*/ 589280 w 4754880"/>
              <a:gd name="connsiteY48" fmla="*/ 17 h 491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754880" h="4917457">
                <a:moveTo>
                  <a:pt x="4754880" y="4917457"/>
                </a:moveTo>
                <a:cubicBezTo>
                  <a:pt x="4700693" y="4910684"/>
                  <a:pt x="4646723" y="4901868"/>
                  <a:pt x="4592320" y="4897137"/>
                </a:cubicBezTo>
                <a:cubicBezTo>
                  <a:pt x="4490877" y="4888316"/>
                  <a:pt x="4387368" y="4896787"/>
                  <a:pt x="4287520" y="4876817"/>
                </a:cubicBezTo>
                <a:cubicBezTo>
                  <a:pt x="4148835" y="4849080"/>
                  <a:pt x="4019183" y="4785578"/>
                  <a:pt x="3881120" y="4754897"/>
                </a:cubicBezTo>
                <a:lnTo>
                  <a:pt x="3515360" y="4673617"/>
                </a:lnTo>
                <a:cubicBezTo>
                  <a:pt x="3447819" y="4659144"/>
                  <a:pt x="3312160" y="4632977"/>
                  <a:pt x="3312160" y="4632977"/>
                </a:cubicBezTo>
                <a:cubicBezTo>
                  <a:pt x="3244427" y="4599110"/>
                  <a:pt x="3178984" y="4560210"/>
                  <a:pt x="3108960" y="4531377"/>
                </a:cubicBezTo>
                <a:cubicBezTo>
                  <a:pt x="3063364" y="4512602"/>
                  <a:pt x="3013500" y="4506330"/>
                  <a:pt x="2966720" y="4490737"/>
                </a:cubicBezTo>
                <a:cubicBezTo>
                  <a:pt x="2664252" y="4389914"/>
                  <a:pt x="2939675" y="4464888"/>
                  <a:pt x="2661920" y="4389137"/>
                </a:cubicBezTo>
                <a:cubicBezTo>
                  <a:pt x="2532125" y="4353738"/>
                  <a:pt x="2620793" y="4380912"/>
                  <a:pt x="2458720" y="4348497"/>
                </a:cubicBezTo>
                <a:cubicBezTo>
                  <a:pt x="2431335" y="4343020"/>
                  <a:pt x="2404702" y="4334235"/>
                  <a:pt x="2377440" y="4328177"/>
                </a:cubicBezTo>
                <a:cubicBezTo>
                  <a:pt x="2343725" y="4320685"/>
                  <a:pt x="2309555" y="4315349"/>
                  <a:pt x="2275840" y="4307857"/>
                </a:cubicBezTo>
                <a:cubicBezTo>
                  <a:pt x="2248578" y="4301799"/>
                  <a:pt x="2221945" y="4293014"/>
                  <a:pt x="2194560" y="4287537"/>
                </a:cubicBezTo>
                <a:cubicBezTo>
                  <a:pt x="2030760" y="4254777"/>
                  <a:pt x="2055716" y="4271202"/>
                  <a:pt x="1849120" y="4246897"/>
                </a:cubicBezTo>
                <a:cubicBezTo>
                  <a:pt x="1808202" y="4242083"/>
                  <a:pt x="1768039" y="4232022"/>
                  <a:pt x="1727200" y="4226577"/>
                </a:cubicBezTo>
                <a:cubicBezTo>
                  <a:pt x="1666403" y="4218471"/>
                  <a:pt x="1605280" y="4213030"/>
                  <a:pt x="1544320" y="4206257"/>
                </a:cubicBezTo>
                <a:cubicBezTo>
                  <a:pt x="1524000" y="4192710"/>
                  <a:pt x="1505203" y="4176539"/>
                  <a:pt x="1483360" y="4165617"/>
                </a:cubicBezTo>
                <a:cubicBezTo>
                  <a:pt x="1464202" y="4156038"/>
                  <a:pt x="1441124" y="4155699"/>
                  <a:pt x="1422400" y="4145297"/>
                </a:cubicBezTo>
                <a:cubicBezTo>
                  <a:pt x="1379703" y="4121577"/>
                  <a:pt x="1341120" y="4091110"/>
                  <a:pt x="1300480" y="4064017"/>
                </a:cubicBezTo>
                <a:lnTo>
                  <a:pt x="1239520" y="4023377"/>
                </a:lnTo>
                <a:cubicBezTo>
                  <a:pt x="1219200" y="4009830"/>
                  <a:pt x="1201728" y="3990460"/>
                  <a:pt x="1178560" y="3982737"/>
                </a:cubicBezTo>
                <a:lnTo>
                  <a:pt x="1056640" y="3942097"/>
                </a:lnTo>
                <a:lnTo>
                  <a:pt x="995680" y="3921777"/>
                </a:lnTo>
                <a:cubicBezTo>
                  <a:pt x="919024" y="3896225"/>
                  <a:pt x="882671" y="3890048"/>
                  <a:pt x="812800" y="3820177"/>
                </a:cubicBezTo>
                <a:cubicBezTo>
                  <a:pt x="634704" y="3642081"/>
                  <a:pt x="852651" y="3867998"/>
                  <a:pt x="711200" y="3698257"/>
                </a:cubicBezTo>
                <a:cubicBezTo>
                  <a:pt x="692803" y="3676181"/>
                  <a:pt x="667883" y="3659980"/>
                  <a:pt x="650240" y="3637297"/>
                </a:cubicBezTo>
                <a:cubicBezTo>
                  <a:pt x="566768" y="3529976"/>
                  <a:pt x="595409" y="3527257"/>
                  <a:pt x="508000" y="3454417"/>
                </a:cubicBezTo>
                <a:cubicBezTo>
                  <a:pt x="489239" y="3438783"/>
                  <a:pt x="467360" y="3427324"/>
                  <a:pt x="447040" y="3413777"/>
                </a:cubicBezTo>
                <a:cubicBezTo>
                  <a:pt x="440267" y="3393457"/>
                  <a:pt x="437122" y="3371541"/>
                  <a:pt x="426720" y="3352817"/>
                </a:cubicBezTo>
                <a:cubicBezTo>
                  <a:pt x="403000" y="3310120"/>
                  <a:pt x="360886" y="3277234"/>
                  <a:pt x="345440" y="3230897"/>
                </a:cubicBezTo>
                <a:cubicBezTo>
                  <a:pt x="331893" y="3190257"/>
                  <a:pt x="328562" y="3144621"/>
                  <a:pt x="304800" y="3108977"/>
                </a:cubicBezTo>
                <a:lnTo>
                  <a:pt x="223520" y="2987057"/>
                </a:lnTo>
                <a:lnTo>
                  <a:pt x="182880" y="2926097"/>
                </a:lnTo>
                <a:cubicBezTo>
                  <a:pt x="168569" y="2825918"/>
                  <a:pt x="168370" y="2789676"/>
                  <a:pt x="142240" y="2702577"/>
                </a:cubicBezTo>
                <a:lnTo>
                  <a:pt x="81280" y="2519697"/>
                </a:lnTo>
                <a:cubicBezTo>
                  <a:pt x="74507" y="2499377"/>
                  <a:pt x="64481" y="2479865"/>
                  <a:pt x="60960" y="2458737"/>
                </a:cubicBezTo>
                <a:lnTo>
                  <a:pt x="40640" y="2336817"/>
                </a:lnTo>
                <a:cubicBezTo>
                  <a:pt x="33867" y="2106524"/>
                  <a:pt x="30328" y="1876112"/>
                  <a:pt x="20320" y="1645937"/>
                </a:cubicBezTo>
                <a:cubicBezTo>
                  <a:pt x="16777" y="1564452"/>
                  <a:pt x="0" y="1483659"/>
                  <a:pt x="0" y="1402097"/>
                </a:cubicBezTo>
                <a:cubicBezTo>
                  <a:pt x="0" y="1137850"/>
                  <a:pt x="2743" y="873279"/>
                  <a:pt x="20320" y="609617"/>
                </a:cubicBezTo>
                <a:cubicBezTo>
                  <a:pt x="23170" y="566874"/>
                  <a:pt x="37198" y="523341"/>
                  <a:pt x="60960" y="487697"/>
                </a:cubicBezTo>
                <a:cubicBezTo>
                  <a:pt x="74507" y="467377"/>
                  <a:pt x="90678" y="448580"/>
                  <a:pt x="101600" y="426737"/>
                </a:cubicBezTo>
                <a:cubicBezTo>
                  <a:pt x="111179" y="407579"/>
                  <a:pt x="112341" y="384935"/>
                  <a:pt x="121920" y="365777"/>
                </a:cubicBezTo>
                <a:cubicBezTo>
                  <a:pt x="132842" y="343934"/>
                  <a:pt x="151638" y="326660"/>
                  <a:pt x="162560" y="304817"/>
                </a:cubicBezTo>
                <a:cubicBezTo>
                  <a:pt x="172139" y="285659"/>
                  <a:pt x="172478" y="262581"/>
                  <a:pt x="182880" y="243857"/>
                </a:cubicBezTo>
                <a:cubicBezTo>
                  <a:pt x="206600" y="201160"/>
                  <a:pt x="217823" y="137383"/>
                  <a:pt x="264160" y="121937"/>
                </a:cubicBezTo>
                <a:cubicBezTo>
                  <a:pt x="304800" y="108390"/>
                  <a:pt x="350436" y="105059"/>
                  <a:pt x="386080" y="81297"/>
                </a:cubicBezTo>
                <a:cubicBezTo>
                  <a:pt x="406400" y="67750"/>
                  <a:pt x="424723" y="50576"/>
                  <a:pt x="447040" y="40657"/>
                </a:cubicBezTo>
                <a:cubicBezTo>
                  <a:pt x="543299" y="-2125"/>
                  <a:pt x="531195" y="17"/>
                  <a:pt x="589280" y="17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2311220" y="3146873"/>
            <a:ext cx="2661920" cy="2916448"/>
          </a:xfrm>
          <a:custGeom>
            <a:avLst/>
            <a:gdLst>
              <a:gd name="connsiteX0" fmla="*/ 2661920 w 2661920"/>
              <a:gd name="connsiteY0" fmla="*/ 2987040 h 2987040"/>
              <a:gd name="connsiteX1" fmla="*/ 2235200 w 2661920"/>
              <a:gd name="connsiteY1" fmla="*/ 2946400 h 2987040"/>
              <a:gd name="connsiteX2" fmla="*/ 2092960 w 2661920"/>
              <a:gd name="connsiteY2" fmla="*/ 2905760 h 2987040"/>
              <a:gd name="connsiteX3" fmla="*/ 1950720 w 2661920"/>
              <a:gd name="connsiteY3" fmla="*/ 2844800 h 2987040"/>
              <a:gd name="connsiteX4" fmla="*/ 1747520 w 2661920"/>
              <a:gd name="connsiteY4" fmla="*/ 2804160 h 2987040"/>
              <a:gd name="connsiteX5" fmla="*/ 1625600 w 2661920"/>
              <a:gd name="connsiteY5" fmla="*/ 2783840 h 2987040"/>
              <a:gd name="connsiteX6" fmla="*/ 1483360 w 2661920"/>
              <a:gd name="connsiteY6" fmla="*/ 2743200 h 2987040"/>
              <a:gd name="connsiteX7" fmla="*/ 1158240 w 2661920"/>
              <a:gd name="connsiteY7" fmla="*/ 2702560 h 2987040"/>
              <a:gd name="connsiteX8" fmla="*/ 1036320 w 2661920"/>
              <a:gd name="connsiteY8" fmla="*/ 2661920 h 2987040"/>
              <a:gd name="connsiteX9" fmla="*/ 975360 w 2661920"/>
              <a:gd name="connsiteY9" fmla="*/ 2641600 h 2987040"/>
              <a:gd name="connsiteX10" fmla="*/ 853440 w 2661920"/>
              <a:gd name="connsiteY10" fmla="*/ 2560320 h 2987040"/>
              <a:gd name="connsiteX11" fmla="*/ 792480 w 2661920"/>
              <a:gd name="connsiteY11" fmla="*/ 2499360 h 2987040"/>
              <a:gd name="connsiteX12" fmla="*/ 731520 w 2661920"/>
              <a:gd name="connsiteY12" fmla="*/ 2458720 h 2987040"/>
              <a:gd name="connsiteX13" fmla="*/ 690880 w 2661920"/>
              <a:gd name="connsiteY13" fmla="*/ 2397760 h 2987040"/>
              <a:gd name="connsiteX14" fmla="*/ 629920 w 2661920"/>
              <a:gd name="connsiteY14" fmla="*/ 2377440 h 2987040"/>
              <a:gd name="connsiteX15" fmla="*/ 568960 w 2661920"/>
              <a:gd name="connsiteY15" fmla="*/ 2336800 h 2987040"/>
              <a:gd name="connsiteX16" fmla="*/ 447040 w 2661920"/>
              <a:gd name="connsiteY16" fmla="*/ 2275840 h 2987040"/>
              <a:gd name="connsiteX17" fmla="*/ 406400 w 2661920"/>
              <a:gd name="connsiteY17" fmla="*/ 2214880 h 2987040"/>
              <a:gd name="connsiteX18" fmla="*/ 365760 w 2661920"/>
              <a:gd name="connsiteY18" fmla="*/ 2072640 h 2987040"/>
              <a:gd name="connsiteX19" fmla="*/ 345440 w 2661920"/>
              <a:gd name="connsiteY19" fmla="*/ 2011680 h 2987040"/>
              <a:gd name="connsiteX20" fmla="*/ 304800 w 2661920"/>
              <a:gd name="connsiteY20" fmla="*/ 1950720 h 2987040"/>
              <a:gd name="connsiteX21" fmla="*/ 203200 w 2661920"/>
              <a:gd name="connsiteY21" fmla="*/ 1767840 h 2987040"/>
              <a:gd name="connsiteX22" fmla="*/ 182880 w 2661920"/>
              <a:gd name="connsiteY22" fmla="*/ 1706880 h 2987040"/>
              <a:gd name="connsiteX23" fmla="*/ 142240 w 2661920"/>
              <a:gd name="connsiteY23" fmla="*/ 1645920 h 2987040"/>
              <a:gd name="connsiteX24" fmla="*/ 101600 w 2661920"/>
              <a:gd name="connsiteY24" fmla="*/ 1524000 h 2987040"/>
              <a:gd name="connsiteX25" fmla="*/ 81280 w 2661920"/>
              <a:gd name="connsiteY25" fmla="*/ 1463040 h 2987040"/>
              <a:gd name="connsiteX26" fmla="*/ 60960 w 2661920"/>
              <a:gd name="connsiteY26" fmla="*/ 1300480 h 2987040"/>
              <a:gd name="connsiteX27" fmla="*/ 40640 w 2661920"/>
              <a:gd name="connsiteY27" fmla="*/ 1239520 h 2987040"/>
              <a:gd name="connsiteX28" fmla="*/ 20320 w 2661920"/>
              <a:gd name="connsiteY28" fmla="*/ 934720 h 2987040"/>
              <a:gd name="connsiteX29" fmla="*/ 0 w 2661920"/>
              <a:gd name="connsiteY29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61920" h="2987040">
                <a:moveTo>
                  <a:pt x="2661920" y="2987040"/>
                </a:moveTo>
                <a:cubicBezTo>
                  <a:pt x="2519680" y="2973493"/>
                  <a:pt x="2373817" y="2981054"/>
                  <a:pt x="2235200" y="2946400"/>
                </a:cubicBezTo>
                <a:cubicBezTo>
                  <a:pt x="2193954" y="2936089"/>
                  <a:pt x="2133772" y="2923251"/>
                  <a:pt x="2092960" y="2905760"/>
                </a:cubicBezTo>
                <a:cubicBezTo>
                  <a:pt x="2022027" y="2875360"/>
                  <a:pt x="2019554" y="2860685"/>
                  <a:pt x="1950720" y="2844800"/>
                </a:cubicBezTo>
                <a:cubicBezTo>
                  <a:pt x="1883414" y="2829268"/>
                  <a:pt x="1815655" y="2815516"/>
                  <a:pt x="1747520" y="2804160"/>
                </a:cubicBezTo>
                <a:cubicBezTo>
                  <a:pt x="1706880" y="2797387"/>
                  <a:pt x="1665819" y="2792778"/>
                  <a:pt x="1625600" y="2783840"/>
                </a:cubicBezTo>
                <a:cubicBezTo>
                  <a:pt x="1429738" y="2740315"/>
                  <a:pt x="1726766" y="2787456"/>
                  <a:pt x="1483360" y="2743200"/>
                </a:cubicBezTo>
                <a:cubicBezTo>
                  <a:pt x="1392236" y="2726632"/>
                  <a:pt x="1245504" y="2712256"/>
                  <a:pt x="1158240" y="2702560"/>
                </a:cubicBezTo>
                <a:lnTo>
                  <a:pt x="1036320" y="2661920"/>
                </a:lnTo>
                <a:lnTo>
                  <a:pt x="975360" y="2641600"/>
                </a:lnTo>
                <a:cubicBezTo>
                  <a:pt x="780892" y="2447132"/>
                  <a:pt x="1029884" y="2677950"/>
                  <a:pt x="853440" y="2560320"/>
                </a:cubicBezTo>
                <a:cubicBezTo>
                  <a:pt x="829530" y="2544380"/>
                  <a:pt x="814556" y="2517757"/>
                  <a:pt x="792480" y="2499360"/>
                </a:cubicBezTo>
                <a:cubicBezTo>
                  <a:pt x="773719" y="2483726"/>
                  <a:pt x="751840" y="2472267"/>
                  <a:pt x="731520" y="2458720"/>
                </a:cubicBezTo>
                <a:cubicBezTo>
                  <a:pt x="717973" y="2438400"/>
                  <a:pt x="709950" y="2413016"/>
                  <a:pt x="690880" y="2397760"/>
                </a:cubicBezTo>
                <a:cubicBezTo>
                  <a:pt x="674154" y="2384380"/>
                  <a:pt x="649078" y="2387019"/>
                  <a:pt x="629920" y="2377440"/>
                </a:cubicBezTo>
                <a:cubicBezTo>
                  <a:pt x="608077" y="2366518"/>
                  <a:pt x="590803" y="2347722"/>
                  <a:pt x="568960" y="2336800"/>
                </a:cubicBezTo>
                <a:cubicBezTo>
                  <a:pt x="400703" y="2252672"/>
                  <a:pt x="621743" y="2392309"/>
                  <a:pt x="447040" y="2275840"/>
                </a:cubicBezTo>
                <a:cubicBezTo>
                  <a:pt x="433493" y="2255520"/>
                  <a:pt x="417322" y="2236723"/>
                  <a:pt x="406400" y="2214880"/>
                </a:cubicBezTo>
                <a:cubicBezTo>
                  <a:pt x="390160" y="2182400"/>
                  <a:pt x="374441" y="2103023"/>
                  <a:pt x="365760" y="2072640"/>
                </a:cubicBezTo>
                <a:cubicBezTo>
                  <a:pt x="359876" y="2052045"/>
                  <a:pt x="355019" y="2030838"/>
                  <a:pt x="345440" y="2011680"/>
                </a:cubicBezTo>
                <a:cubicBezTo>
                  <a:pt x="334518" y="1989837"/>
                  <a:pt x="314719" y="1973037"/>
                  <a:pt x="304800" y="1950720"/>
                </a:cubicBezTo>
                <a:cubicBezTo>
                  <a:pt x="225236" y="1771701"/>
                  <a:pt x="314466" y="1879106"/>
                  <a:pt x="203200" y="1767840"/>
                </a:cubicBezTo>
                <a:cubicBezTo>
                  <a:pt x="196427" y="1747520"/>
                  <a:pt x="192459" y="1726038"/>
                  <a:pt x="182880" y="1706880"/>
                </a:cubicBezTo>
                <a:cubicBezTo>
                  <a:pt x="171958" y="1685037"/>
                  <a:pt x="152159" y="1668237"/>
                  <a:pt x="142240" y="1645920"/>
                </a:cubicBezTo>
                <a:cubicBezTo>
                  <a:pt x="124842" y="1606774"/>
                  <a:pt x="115147" y="1564640"/>
                  <a:pt x="101600" y="1524000"/>
                </a:cubicBezTo>
                <a:lnTo>
                  <a:pt x="81280" y="1463040"/>
                </a:lnTo>
                <a:cubicBezTo>
                  <a:pt x="74507" y="1408853"/>
                  <a:pt x="70729" y="1354208"/>
                  <a:pt x="60960" y="1300480"/>
                </a:cubicBezTo>
                <a:cubicBezTo>
                  <a:pt x="57128" y="1279406"/>
                  <a:pt x="43005" y="1260808"/>
                  <a:pt x="40640" y="1239520"/>
                </a:cubicBezTo>
                <a:cubicBezTo>
                  <a:pt x="29395" y="1138317"/>
                  <a:pt x="27093" y="1036320"/>
                  <a:pt x="20320" y="934720"/>
                </a:cubicBezTo>
                <a:cubicBezTo>
                  <a:pt x="13396" y="623150"/>
                  <a:pt x="0" y="311647"/>
                  <a:pt x="0" y="0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2331540" y="3198201"/>
            <a:ext cx="4003040" cy="2865120"/>
          </a:xfrm>
          <a:custGeom>
            <a:avLst/>
            <a:gdLst>
              <a:gd name="connsiteX0" fmla="*/ 4003040 w 4003040"/>
              <a:gd name="connsiteY0" fmla="*/ 2865120 h 2865120"/>
              <a:gd name="connsiteX1" fmla="*/ 3901440 w 4003040"/>
              <a:gd name="connsiteY1" fmla="*/ 2844800 h 2865120"/>
              <a:gd name="connsiteX2" fmla="*/ 3840480 w 4003040"/>
              <a:gd name="connsiteY2" fmla="*/ 2804160 h 2865120"/>
              <a:gd name="connsiteX3" fmla="*/ 3738880 w 4003040"/>
              <a:gd name="connsiteY3" fmla="*/ 2783840 h 2865120"/>
              <a:gd name="connsiteX4" fmla="*/ 3535680 w 4003040"/>
              <a:gd name="connsiteY4" fmla="*/ 2743200 h 2865120"/>
              <a:gd name="connsiteX5" fmla="*/ 3413760 w 4003040"/>
              <a:gd name="connsiteY5" fmla="*/ 2702560 h 2865120"/>
              <a:gd name="connsiteX6" fmla="*/ 3352800 w 4003040"/>
              <a:gd name="connsiteY6" fmla="*/ 2661920 h 2865120"/>
              <a:gd name="connsiteX7" fmla="*/ 3210560 w 4003040"/>
              <a:gd name="connsiteY7" fmla="*/ 2621280 h 2865120"/>
              <a:gd name="connsiteX8" fmla="*/ 3088640 w 4003040"/>
              <a:gd name="connsiteY8" fmla="*/ 2540000 h 2865120"/>
              <a:gd name="connsiteX9" fmla="*/ 2987040 w 4003040"/>
              <a:gd name="connsiteY9" fmla="*/ 2519680 h 2865120"/>
              <a:gd name="connsiteX10" fmla="*/ 2865120 w 4003040"/>
              <a:gd name="connsiteY10" fmla="*/ 2479040 h 2865120"/>
              <a:gd name="connsiteX11" fmla="*/ 2702560 w 4003040"/>
              <a:gd name="connsiteY11" fmla="*/ 2438400 h 2865120"/>
              <a:gd name="connsiteX12" fmla="*/ 2641600 w 4003040"/>
              <a:gd name="connsiteY12" fmla="*/ 2397760 h 2865120"/>
              <a:gd name="connsiteX13" fmla="*/ 2479040 w 4003040"/>
              <a:gd name="connsiteY13" fmla="*/ 2377440 h 2865120"/>
              <a:gd name="connsiteX14" fmla="*/ 2336800 w 4003040"/>
              <a:gd name="connsiteY14" fmla="*/ 2336800 h 2865120"/>
              <a:gd name="connsiteX15" fmla="*/ 2214880 w 4003040"/>
              <a:gd name="connsiteY15" fmla="*/ 2316480 h 2865120"/>
              <a:gd name="connsiteX16" fmla="*/ 2153920 w 4003040"/>
              <a:gd name="connsiteY16" fmla="*/ 2296160 h 2865120"/>
              <a:gd name="connsiteX17" fmla="*/ 2072640 w 4003040"/>
              <a:gd name="connsiteY17" fmla="*/ 2275840 h 2865120"/>
              <a:gd name="connsiteX18" fmla="*/ 2011680 w 4003040"/>
              <a:gd name="connsiteY18" fmla="*/ 2235200 h 2865120"/>
              <a:gd name="connsiteX19" fmla="*/ 1950720 w 4003040"/>
              <a:gd name="connsiteY19" fmla="*/ 2214880 h 2865120"/>
              <a:gd name="connsiteX20" fmla="*/ 1828800 w 4003040"/>
              <a:gd name="connsiteY20" fmla="*/ 2133600 h 2865120"/>
              <a:gd name="connsiteX21" fmla="*/ 1625600 w 4003040"/>
              <a:gd name="connsiteY21" fmla="*/ 2072640 h 2865120"/>
              <a:gd name="connsiteX22" fmla="*/ 1442720 w 4003040"/>
              <a:gd name="connsiteY22" fmla="*/ 2011680 h 2865120"/>
              <a:gd name="connsiteX23" fmla="*/ 1361440 w 4003040"/>
              <a:gd name="connsiteY23" fmla="*/ 1971040 h 2865120"/>
              <a:gd name="connsiteX24" fmla="*/ 1300480 w 4003040"/>
              <a:gd name="connsiteY24" fmla="*/ 1950720 h 2865120"/>
              <a:gd name="connsiteX25" fmla="*/ 1239520 w 4003040"/>
              <a:gd name="connsiteY25" fmla="*/ 1910080 h 2865120"/>
              <a:gd name="connsiteX26" fmla="*/ 1016000 w 4003040"/>
              <a:gd name="connsiteY26" fmla="*/ 1849120 h 2865120"/>
              <a:gd name="connsiteX27" fmla="*/ 894080 w 4003040"/>
              <a:gd name="connsiteY27" fmla="*/ 1788160 h 2865120"/>
              <a:gd name="connsiteX28" fmla="*/ 812800 w 4003040"/>
              <a:gd name="connsiteY28" fmla="*/ 1666240 h 2865120"/>
              <a:gd name="connsiteX29" fmla="*/ 792480 w 4003040"/>
              <a:gd name="connsiteY29" fmla="*/ 1605280 h 2865120"/>
              <a:gd name="connsiteX30" fmla="*/ 731520 w 4003040"/>
              <a:gd name="connsiteY30" fmla="*/ 1544320 h 2865120"/>
              <a:gd name="connsiteX31" fmla="*/ 650240 w 4003040"/>
              <a:gd name="connsiteY31" fmla="*/ 1300480 h 2865120"/>
              <a:gd name="connsiteX32" fmla="*/ 629920 w 4003040"/>
              <a:gd name="connsiteY32" fmla="*/ 1239520 h 2865120"/>
              <a:gd name="connsiteX33" fmla="*/ 609600 w 4003040"/>
              <a:gd name="connsiteY33" fmla="*/ 1178560 h 2865120"/>
              <a:gd name="connsiteX34" fmla="*/ 568960 w 4003040"/>
              <a:gd name="connsiteY34" fmla="*/ 1117600 h 2865120"/>
              <a:gd name="connsiteX35" fmla="*/ 548640 w 4003040"/>
              <a:gd name="connsiteY35" fmla="*/ 1056640 h 2865120"/>
              <a:gd name="connsiteX36" fmla="*/ 447040 w 4003040"/>
              <a:gd name="connsiteY36" fmla="*/ 934720 h 2865120"/>
              <a:gd name="connsiteX37" fmla="*/ 386080 w 4003040"/>
              <a:gd name="connsiteY37" fmla="*/ 812800 h 2865120"/>
              <a:gd name="connsiteX38" fmla="*/ 345440 w 4003040"/>
              <a:gd name="connsiteY38" fmla="*/ 690880 h 2865120"/>
              <a:gd name="connsiteX39" fmla="*/ 304800 w 4003040"/>
              <a:gd name="connsiteY39" fmla="*/ 629920 h 2865120"/>
              <a:gd name="connsiteX40" fmla="*/ 264160 w 4003040"/>
              <a:gd name="connsiteY40" fmla="*/ 508000 h 2865120"/>
              <a:gd name="connsiteX41" fmla="*/ 243840 w 4003040"/>
              <a:gd name="connsiteY41" fmla="*/ 447040 h 2865120"/>
              <a:gd name="connsiteX42" fmla="*/ 162560 w 4003040"/>
              <a:gd name="connsiteY42" fmla="*/ 325120 h 2865120"/>
              <a:gd name="connsiteX43" fmla="*/ 121920 w 4003040"/>
              <a:gd name="connsiteY43" fmla="*/ 203200 h 2865120"/>
              <a:gd name="connsiteX44" fmla="*/ 101600 w 4003040"/>
              <a:gd name="connsiteY44" fmla="*/ 142240 h 2865120"/>
              <a:gd name="connsiteX45" fmla="*/ 0 w 4003040"/>
              <a:gd name="connsiteY45" fmla="*/ 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003040" h="2865120">
                <a:moveTo>
                  <a:pt x="4003040" y="2865120"/>
                </a:moveTo>
                <a:cubicBezTo>
                  <a:pt x="3969173" y="2858347"/>
                  <a:pt x="3933778" y="2856927"/>
                  <a:pt x="3901440" y="2844800"/>
                </a:cubicBezTo>
                <a:cubicBezTo>
                  <a:pt x="3878573" y="2836225"/>
                  <a:pt x="3863347" y="2812735"/>
                  <a:pt x="3840480" y="2804160"/>
                </a:cubicBezTo>
                <a:cubicBezTo>
                  <a:pt x="3808142" y="2792033"/>
                  <a:pt x="3772860" y="2790018"/>
                  <a:pt x="3738880" y="2783840"/>
                </a:cubicBezTo>
                <a:cubicBezTo>
                  <a:pt x="3645930" y="2766940"/>
                  <a:pt x="3618621" y="2768082"/>
                  <a:pt x="3535680" y="2743200"/>
                </a:cubicBezTo>
                <a:cubicBezTo>
                  <a:pt x="3494648" y="2730890"/>
                  <a:pt x="3449404" y="2726322"/>
                  <a:pt x="3413760" y="2702560"/>
                </a:cubicBezTo>
                <a:cubicBezTo>
                  <a:pt x="3393440" y="2689013"/>
                  <a:pt x="3375247" y="2671540"/>
                  <a:pt x="3352800" y="2661920"/>
                </a:cubicBezTo>
                <a:cubicBezTo>
                  <a:pt x="3306765" y="2642191"/>
                  <a:pt x="3255045" y="2645994"/>
                  <a:pt x="3210560" y="2621280"/>
                </a:cubicBezTo>
                <a:cubicBezTo>
                  <a:pt x="3167863" y="2597560"/>
                  <a:pt x="3136535" y="2549579"/>
                  <a:pt x="3088640" y="2540000"/>
                </a:cubicBezTo>
                <a:cubicBezTo>
                  <a:pt x="3054773" y="2533227"/>
                  <a:pt x="3020360" y="2528767"/>
                  <a:pt x="2987040" y="2519680"/>
                </a:cubicBezTo>
                <a:cubicBezTo>
                  <a:pt x="2945711" y="2508408"/>
                  <a:pt x="2907126" y="2487441"/>
                  <a:pt x="2865120" y="2479040"/>
                </a:cubicBezTo>
                <a:cubicBezTo>
                  <a:pt x="2826476" y="2471311"/>
                  <a:pt x="2744216" y="2459228"/>
                  <a:pt x="2702560" y="2438400"/>
                </a:cubicBezTo>
                <a:cubicBezTo>
                  <a:pt x="2680717" y="2427478"/>
                  <a:pt x="2665161" y="2404186"/>
                  <a:pt x="2641600" y="2397760"/>
                </a:cubicBezTo>
                <a:cubicBezTo>
                  <a:pt x="2588916" y="2383392"/>
                  <a:pt x="2532905" y="2386418"/>
                  <a:pt x="2479040" y="2377440"/>
                </a:cubicBezTo>
                <a:cubicBezTo>
                  <a:pt x="2302018" y="2347936"/>
                  <a:pt x="2481748" y="2369011"/>
                  <a:pt x="2336800" y="2336800"/>
                </a:cubicBezTo>
                <a:cubicBezTo>
                  <a:pt x="2296581" y="2327862"/>
                  <a:pt x="2255099" y="2325418"/>
                  <a:pt x="2214880" y="2316480"/>
                </a:cubicBezTo>
                <a:cubicBezTo>
                  <a:pt x="2193971" y="2311834"/>
                  <a:pt x="2174515" y="2302044"/>
                  <a:pt x="2153920" y="2296160"/>
                </a:cubicBezTo>
                <a:cubicBezTo>
                  <a:pt x="2127067" y="2288488"/>
                  <a:pt x="2099733" y="2282613"/>
                  <a:pt x="2072640" y="2275840"/>
                </a:cubicBezTo>
                <a:cubicBezTo>
                  <a:pt x="2052320" y="2262293"/>
                  <a:pt x="2033523" y="2246122"/>
                  <a:pt x="2011680" y="2235200"/>
                </a:cubicBezTo>
                <a:cubicBezTo>
                  <a:pt x="1992522" y="2225621"/>
                  <a:pt x="1969444" y="2225282"/>
                  <a:pt x="1950720" y="2214880"/>
                </a:cubicBezTo>
                <a:cubicBezTo>
                  <a:pt x="1908023" y="2191160"/>
                  <a:pt x="1876185" y="2145446"/>
                  <a:pt x="1828800" y="2133600"/>
                </a:cubicBezTo>
                <a:cubicBezTo>
                  <a:pt x="1770463" y="2119016"/>
                  <a:pt x="1675071" y="2097376"/>
                  <a:pt x="1625600" y="2072640"/>
                </a:cubicBezTo>
                <a:cubicBezTo>
                  <a:pt x="1513429" y="2016554"/>
                  <a:pt x="1574023" y="2037941"/>
                  <a:pt x="1442720" y="2011680"/>
                </a:cubicBezTo>
                <a:cubicBezTo>
                  <a:pt x="1415627" y="1998133"/>
                  <a:pt x="1389282" y="1982972"/>
                  <a:pt x="1361440" y="1971040"/>
                </a:cubicBezTo>
                <a:cubicBezTo>
                  <a:pt x="1341753" y="1962603"/>
                  <a:pt x="1319638" y="1960299"/>
                  <a:pt x="1300480" y="1950720"/>
                </a:cubicBezTo>
                <a:cubicBezTo>
                  <a:pt x="1278637" y="1939798"/>
                  <a:pt x="1262387" y="1918655"/>
                  <a:pt x="1239520" y="1910080"/>
                </a:cubicBezTo>
                <a:cubicBezTo>
                  <a:pt x="1152277" y="1877364"/>
                  <a:pt x="1100775" y="1905637"/>
                  <a:pt x="1016000" y="1849120"/>
                </a:cubicBezTo>
                <a:cubicBezTo>
                  <a:pt x="937218" y="1796599"/>
                  <a:pt x="978208" y="1816203"/>
                  <a:pt x="894080" y="1788160"/>
                </a:cubicBezTo>
                <a:cubicBezTo>
                  <a:pt x="866987" y="1747520"/>
                  <a:pt x="828246" y="1712577"/>
                  <a:pt x="812800" y="1666240"/>
                </a:cubicBezTo>
                <a:cubicBezTo>
                  <a:pt x="806027" y="1645920"/>
                  <a:pt x="804361" y="1623102"/>
                  <a:pt x="792480" y="1605280"/>
                </a:cubicBezTo>
                <a:cubicBezTo>
                  <a:pt x="776540" y="1581370"/>
                  <a:pt x="751840" y="1564640"/>
                  <a:pt x="731520" y="1544320"/>
                </a:cubicBezTo>
                <a:lnTo>
                  <a:pt x="650240" y="1300480"/>
                </a:lnTo>
                <a:lnTo>
                  <a:pt x="629920" y="1239520"/>
                </a:lnTo>
                <a:cubicBezTo>
                  <a:pt x="623147" y="1219200"/>
                  <a:pt x="621481" y="1196382"/>
                  <a:pt x="609600" y="1178560"/>
                </a:cubicBezTo>
                <a:cubicBezTo>
                  <a:pt x="596053" y="1158240"/>
                  <a:pt x="579882" y="1139443"/>
                  <a:pt x="568960" y="1117600"/>
                </a:cubicBezTo>
                <a:cubicBezTo>
                  <a:pt x="559381" y="1098442"/>
                  <a:pt x="558219" y="1075798"/>
                  <a:pt x="548640" y="1056640"/>
                </a:cubicBezTo>
                <a:cubicBezTo>
                  <a:pt x="520350" y="1000060"/>
                  <a:pt x="491980" y="979660"/>
                  <a:pt x="447040" y="934720"/>
                </a:cubicBezTo>
                <a:cubicBezTo>
                  <a:pt x="372933" y="712399"/>
                  <a:pt x="491122" y="1049145"/>
                  <a:pt x="386080" y="812800"/>
                </a:cubicBezTo>
                <a:cubicBezTo>
                  <a:pt x="368682" y="773654"/>
                  <a:pt x="369202" y="726524"/>
                  <a:pt x="345440" y="690880"/>
                </a:cubicBezTo>
                <a:cubicBezTo>
                  <a:pt x="331893" y="670560"/>
                  <a:pt x="314719" y="652237"/>
                  <a:pt x="304800" y="629920"/>
                </a:cubicBezTo>
                <a:cubicBezTo>
                  <a:pt x="287402" y="590774"/>
                  <a:pt x="277707" y="548640"/>
                  <a:pt x="264160" y="508000"/>
                </a:cubicBezTo>
                <a:cubicBezTo>
                  <a:pt x="257387" y="487680"/>
                  <a:pt x="255721" y="464862"/>
                  <a:pt x="243840" y="447040"/>
                </a:cubicBezTo>
                <a:cubicBezTo>
                  <a:pt x="216747" y="406400"/>
                  <a:pt x="178006" y="371457"/>
                  <a:pt x="162560" y="325120"/>
                </a:cubicBezTo>
                <a:lnTo>
                  <a:pt x="121920" y="203200"/>
                </a:lnTo>
                <a:cubicBezTo>
                  <a:pt x="115147" y="182880"/>
                  <a:pt x="113481" y="160062"/>
                  <a:pt x="101600" y="142240"/>
                </a:cubicBezTo>
                <a:cubicBezTo>
                  <a:pt x="15007" y="12350"/>
                  <a:pt x="54857" y="54857"/>
                  <a:pt x="0" y="0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4051358" y="215553"/>
                <a:ext cx="375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58" y="215553"/>
                <a:ext cx="37593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8398274" y="19975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274" y="199757"/>
                <a:ext cx="38305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111" r="-6349" b="-15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單箭頭接點 45"/>
          <p:cNvCxnSpPr>
            <a:stCxn id="12" idx="0"/>
            <a:endCxn id="18" idx="2"/>
          </p:cNvCxnSpPr>
          <p:nvPr/>
        </p:nvCxnSpPr>
        <p:spPr>
          <a:xfrm flipV="1">
            <a:off x="6413142" y="4467917"/>
            <a:ext cx="1931562" cy="162750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endCxn id="18" idx="2"/>
          </p:cNvCxnSpPr>
          <p:nvPr/>
        </p:nvCxnSpPr>
        <p:spPr>
          <a:xfrm flipV="1">
            <a:off x="5108946" y="4467918"/>
            <a:ext cx="3235759" cy="1630021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stCxn id="11" idx="0"/>
            <a:endCxn id="19" idx="2"/>
          </p:cNvCxnSpPr>
          <p:nvPr/>
        </p:nvCxnSpPr>
        <p:spPr>
          <a:xfrm flipV="1">
            <a:off x="5008019" y="3134417"/>
            <a:ext cx="1627858" cy="296099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stCxn id="12" idx="0"/>
            <a:endCxn id="19" idx="2"/>
          </p:cNvCxnSpPr>
          <p:nvPr/>
        </p:nvCxnSpPr>
        <p:spPr>
          <a:xfrm flipV="1">
            <a:off x="6413143" y="3134417"/>
            <a:ext cx="222735" cy="29610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手繪多邊形 60"/>
          <p:cNvSpPr/>
          <p:nvPr/>
        </p:nvSpPr>
        <p:spPr>
          <a:xfrm>
            <a:off x="6464120" y="2447631"/>
            <a:ext cx="3430408" cy="3638550"/>
          </a:xfrm>
          <a:custGeom>
            <a:avLst/>
            <a:gdLst>
              <a:gd name="connsiteX0" fmla="*/ 0 w 3430408"/>
              <a:gd name="connsiteY0" fmla="*/ 3638550 h 3638550"/>
              <a:gd name="connsiteX1" fmla="*/ 571500 w 3430408"/>
              <a:gd name="connsiteY1" fmla="*/ 3619500 h 3638550"/>
              <a:gd name="connsiteX2" fmla="*/ 723900 w 3430408"/>
              <a:gd name="connsiteY2" fmla="*/ 3581400 h 3638550"/>
              <a:gd name="connsiteX3" fmla="*/ 990600 w 3430408"/>
              <a:gd name="connsiteY3" fmla="*/ 3562350 h 3638550"/>
              <a:gd name="connsiteX4" fmla="*/ 1200150 w 3430408"/>
              <a:gd name="connsiteY4" fmla="*/ 3524250 h 3638550"/>
              <a:gd name="connsiteX5" fmla="*/ 1257300 w 3430408"/>
              <a:gd name="connsiteY5" fmla="*/ 3505200 h 3638550"/>
              <a:gd name="connsiteX6" fmla="*/ 1352550 w 3430408"/>
              <a:gd name="connsiteY6" fmla="*/ 3486150 h 3638550"/>
              <a:gd name="connsiteX7" fmla="*/ 1409700 w 3430408"/>
              <a:gd name="connsiteY7" fmla="*/ 3448050 h 3638550"/>
              <a:gd name="connsiteX8" fmla="*/ 1600200 w 3430408"/>
              <a:gd name="connsiteY8" fmla="*/ 3409950 h 3638550"/>
              <a:gd name="connsiteX9" fmla="*/ 2019300 w 3430408"/>
              <a:gd name="connsiteY9" fmla="*/ 3371850 h 3638550"/>
              <a:gd name="connsiteX10" fmla="*/ 2076450 w 3430408"/>
              <a:gd name="connsiteY10" fmla="*/ 3352800 h 3638550"/>
              <a:gd name="connsiteX11" fmla="*/ 2247900 w 3430408"/>
              <a:gd name="connsiteY11" fmla="*/ 3314700 h 3638550"/>
              <a:gd name="connsiteX12" fmla="*/ 2362200 w 3430408"/>
              <a:gd name="connsiteY12" fmla="*/ 3257550 h 3638550"/>
              <a:gd name="connsiteX13" fmla="*/ 2438400 w 3430408"/>
              <a:gd name="connsiteY13" fmla="*/ 3219450 h 3638550"/>
              <a:gd name="connsiteX14" fmla="*/ 2647950 w 3430408"/>
              <a:gd name="connsiteY14" fmla="*/ 3048000 h 3638550"/>
              <a:gd name="connsiteX15" fmla="*/ 2724150 w 3430408"/>
              <a:gd name="connsiteY15" fmla="*/ 2990850 h 3638550"/>
              <a:gd name="connsiteX16" fmla="*/ 2762250 w 3430408"/>
              <a:gd name="connsiteY16" fmla="*/ 2933700 h 3638550"/>
              <a:gd name="connsiteX17" fmla="*/ 2838450 w 3430408"/>
              <a:gd name="connsiteY17" fmla="*/ 2857500 h 3638550"/>
              <a:gd name="connsiteX18" fmla="*/ 2876550 w 3430408"/>
              <a:gd name="connsiteY18" fmla="*/ 2800350 h 3638550"/>
              <a:gd name="connsiteX19" fmla="*/ 2933700 w 3430408"/>
              <a:gd name="connsiteY19" fmla="*/ 2724150 h 3638550"/>
              <a:gd name="connsiteX20" fmla="*/ 2990850 w 3430408"/>
              <a:gd name="connsiteY20" fmla="*/ 2571750 h 3638550"/>
              <a:gd name="connsiteX21" fmla="*/ 3048000 w 3430408"/>
              <a:gd name="connsiteY21" fmla="*/ 2495550 h 3638550"/>
              <a:gd name="connsiteX22" fmla="*/ 3124200 w 3430408"/>
              <a:gd name="connsiteY22" fmla="*/ 2305050 h 3638550"/>
              <a:gd name="connsiteX23" fmla="*/ 3162300 w 3430408"/>
              <a:gd name="connsiteY23" fmla="*/ 2247900 h 3638550"/>
              <a:gd name="connsiteX24" fmla="*/ 3181350 w 3430408"/>
              <a:gd name="connsiteY24" fmla="*/ 2190750 h 3638550"/>
              <a:gd name="connsiteX25" fmla="*/ 3219450 w 3430408"/>
              <a:gd name="connsiteY25" fmla="*/ 2133600 h 3638550"/>
              <a:gd name="connsiteX26" fmla="*/ 3276600 w 3430408"/>
              <a:gd name="connsiteY26" fmla="*/ 1924050 h 3638550"/>
              <a:gd name="connsiteX27" fmla="*/ 3295650 w 3430408"/>
              <a:gd name="connsiteY27" fmla="*/ 1866900 h 3638550"/>
              <a:gd name="connsiteX28" fmla="*/ 3314700 w 3430408"/>
              <a:gd name="connsiteY28" fmla="*/ 1714500 h 3638550"/>
              <a:gd name="connsiteX29" fmla="*/ 3333750 w 3430408"/>
              <a:gd name="connsiteY29" fmla="*/ 1581150 h 3638550"/>
              <a:gd name="connsiteX30" fmla="*/ 3371850 w 3430408"/>
              <a:gd name="connsiteY30" fmla="*/ 1181100 h 3638550"/>
              <a:gd name="connsiteX31" fmla="*/ 3390900 w 3430408"/>
              <a:gd name="connsiteY31" fmla="*/ 495300 h 3638550"/>
              <a:gd name="connsiteX32" fmla="*/ 3429000 w 3430408"/>
              <a:gd name="connsiteY32" fmla="*/ 152400 h 3638550"/>
              <a:gd name="connsiteX33" fmla="*/ 3429000 w 3430408"/>
              <a:gd name="connsiteY33" fmla="*/ 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430408" h="3638550">
                <a:moveTo>
                  <a:pt x="0" y="3638550"/>
                </a:moveTo>
                <a:cubicBezTo>
                  <a:pt x="190500" y="3632200"/>
                  <a:pt x="381205" y="3630374"/>
                  <a:pt x="571500" y="3619500"/>
                </a:cubicBezTo>
                <a:cubicBezTo>
                  <a:pt x="920122" y="3599579"/>
                  <a:pt x="491110" y="3608787"/>
                  <a:pt x="723900" y="3581400"/>
                </a:cubicBezTo>
                <a:cubicBezTo>
                  <a:pt x="812416" y="3570986"/>
                  <a:pt x="901700" y="3568700"/>
                  <a:pt x="990600" y="3562350"/>
                </a:cubicBezTo>
                <a:cubicBezTo>
                  <a:pt x="1041553" y="3553858"/>
                  <a:pt x="1146900" y="3537563"/>
                  <a:pt x="1200150" y="3524250"/>
                </a:cubicBezTo>
                <a:cubicBezTo>
                  <a:pt x="1219631" y="3519380"/>
                  <a:pt x="1237819" y="3510070"/>
                  <a:pt x="1257300" y="3505200"/>
                </a:cubicBezTo>
                <a:cubicBezTo>
                  <a:pt x="1288712" y="3497347"/>
                  <a:pt x="1320800" y="3492500"/>
                  <a:pt x="1352550" y="3486150"/>
                </a:cubicBezTo>
                <a:cubicBezTo>
                  <a:pt x="1371600" y="3473450"/>
                  <a:pt x="1389222" y="3458289"/>
                  <a:pt x="1409700" y="3448050"/>
                </a:cubicBezTo>
                <a:cubicBezTo>
                  <a:pt x="1462898" y="3421451"/>
                  <a:pt x="1551057" y="3416970"/>
                  <a:pt x="1600200" y="3409950"/>
                </a:cubicBezTo>
                <a:cubicBezTo>
                  <a:pt x="1781992" y="3349353"/>
                  <a:pt x="1576981" y="3412061"/>
                  <a:pt x="2019300" y="3371850"/>
                </a:cubicBezTo>
                <a:cubicBezTo>
                  <a:pt x="2039298" y="3370032"/>
                  <a:pt x="2056969" y="3357670"/>
                  <a:pt x="2076450" y="3352800"/>
                </a:cubicBezTo>
                <a:cubicBezTo>
                  <a:pt x="2233583" y="3313517"/>
                  <a:pt x="2111009" y="3353812"/>
                  <a:pt x="2247900" y="3314700"/>
                </a:cubicBezTo>
                <a:cubicBezTo>
                  <a:pt x="2335218" y="3289752"/>
                  <a:pt x="2278710" y="3305258"/>
                  <a:pt x="2362200" y="3257550"/>
                </a:cubicBezTo>
                <a:cubicBezTo>
                  <a:pt x="2386856" y="3243461"/>
                  <a:pt x="2414771" y="3235202"/>
                  <a:pt x="2438400" y="3219450"/>
                </a:cubicBezTo>
                <a:cubicBezTo>
                  <a:pt x="2716651" y="3033949"/>
                  <a:pt x="2501649" y="3173401"/>
                  <a:pt x="2647950" y="3048000"/>
                </a:cubicBezTo>
                <a:cubicBezTo>
                  <a:pt x="2672056" y="3027337"/>
                  <a:pt x="2701699" y="3013301"/>
                  <a:pt x="2724150" y="2990850"/>
                </a:cubicBezTo>
                <a:cubicBezTo>
                  <a:pt x="2740339" y="2974661"/>
                  <a:pt x="2747350" y="2951083"/>
                  <a:pt x="2762250" y="2933700"/>
                </a:cubicBezTo>
                <a:cubicBezTo>
                  <a:pt x="2785627" y="2906427"/>
                  <a:pt x="2815073" y="2884773"/>
                  <a:pt x="2838450" y="2857500"/>
                </a:cubicBezTo>
                <a:cubicBezTo>
                  <a:pt x="2853350" y="2840117"/>
                  <a:pt x="2863242" y="2818981"/>
                  <a:pt x="2876550" y="2800350"/>
                </a:cubicBezTo>
                <a:cubicBezTo>
                  <a:pt x="2895004" y="2774514"/>
                  <a:pt x="2916873" y="2751074"/>
                  <a:pt x="2933700" y="2724150"/>
                </a:cubicBezTo>
                <a:cubicBezTo>
                  <a:pt x="3074366" y="2499084"/>
                  <a:pt x="2881146" y="2791158"/>
                  <a:pt x="2990850" y="2571750"/>
                </a:cubicBezTo>
                <a:cubicBezTo>
                  <a:pt x="3005049" y="2543352"/>
                  <a:pt x="3028950" y="2520950"/>
                  <a:pt x="3048000" y="2495550"/>
                </a:cubicBezTo>
                <a:cubicBezTo>
                  <a:pt x="3079224" y="2401878"/>
                  <a:pt x="3079352" y="2383535"/>
                  <a:pt x="3124200" y="2305050"/>
                </a:cubicBezTo>
                <a:cubicBezTo>
                  <a:pt x="3135559" y="2285171"/>
                  <a:pt x="3152061" y="2268378"/>
                  <a:pt x="3162300" y="2247900"/>
                </a:cubicBezTo>
                <a:cubicBezTo>
                  <a:pt x="3171280" y="2229939"/>
                  <a:pt x="3172370" y="2208711"/>
                  <a:pt x="3181350" y="2190750"/>
                </a:cubicBezTo>
                <a:cubicBezTo>
                  <a:pt x="3191589" y="2170272"/>
                  <a:pt x="3210151" y="2154522"/>
                  <a:pt x="3219450" y="2133600"/>
                </a:cubicBezTo>
                <a:cubicBezTo>
                  <a:pt x="3266157" y="2028510"/>
                  <a:pt x="3250990" y="2026491"/>
                  <a:pt x="3276600" y="1924050"/>
                </a:cubicBezTo>
                <a:cubicBezTo>
                  <a:pt x="3281470" y="1904569"/>
                  <a:pt x="3289300" y="1885950"/>
                  <a:pt x="3295650" y="1866900"/>
                </a:cubicBezTo>
                <a:cubicBezTo>
                  <a:pt x="3302000" y="1816100"/>
                  <a:pt x="3307934" y="1765246"/>
                  <a:pt x="3314700" y="1714500"/>
                </a:cubicBezTo>
                <a:cubicBezTo>
                  <a:pt x="3320634" y="1669993"/>
                  <a:pt x="3328967" y="1625796"/>
                  <a:pt x="3333750" y="1581150"/>
                </a:cubicBezTo>
                <a:cubicBezTo>
                  <a:pt x="3348020" y="1447959"/>
                  <a:pt x="3371850" y="1181100"/>
                  <a:pt x="3371850" y="1181100"/>
                </a:cubicBezTo>
                <a:cubicBezTo>
                  <a:pt x="3378200" y="952500"/>
                  <a:pt x="3380966" y="723772"/>
                  <a:pt x="3390900" y="495300"/>
                </a:cubicBezTo>
                <a:cubicBezTo>
                  <a:pt x="3408620" y="87732"/>
                  <a:pt x="3407188" y="501395"/>
                  <a:pt x="3429000" y="152400"/>
                </a:cubicBezTo>
                <a:cubicBezTo>
                  <a:pt x="3432169" y="101699"/>
                  <a:pt x="3429000" y="50800"/>
                  <a:pt x="3429000" y="0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手繪多邊形 62"/>
          <p:cNvSpPr/>
          <p:nvPr/>
        </p:nvSpPr>
        <p:spPr>
          <a:xfrm>
            <a:off x="5003076" y="2447631"/>
            <a:ext cx="4890044" cy="3634178"/>
          </a:xfrm>
          <a:custGeom>
            <a:avLst/>
            <a:gdLst>
              <a:gd name="connsiteX0" fmla="*/ 0 w 3467100"/>
              <a:gd name="connsiteY0" fmla="*/ 3581400 h 3581400"/>
              <a:gd name="connsiteX1" fmla="*/ 285750 w 3467100"/>
              <a:gd name="connsiteY1" fmla="*/ 3562350 h 3581400"/>
              <a:gd name="connsiteX2" fmla="*/ 381000 w 3467100"/>
              <a:gd name="connsiteY2" fmla="*/ 3467100 h 3581400"/>
              <a:gd name="connsiteX3" fmla="*/ 514350 w 3467100"/>
              <a:gd name="connsiteY3" fmla="*/ 3429000 h 3581400"/>
              <a:gd name="connsiteX4" fmla="*/ 762000 w 3467100"/>
              <a:gd name="connsiteY4" fmla="*/ 3371850 h 3581400"/>
              <a:gd name="connsiteX5" fmla="*/ 990600 w 3467100"/>
              <a:gd name="connsiteY5" fmla="*/ 3333750 h 3581400"/>
              <a:gd name="connsiteX6" fmla="*/ 1066800 w 3467100"/>
              <a:gd name="connsiteY6" fmla="*/ 3314700 h 3581400"/>
              <a:gd name="connsiteX7" fmla="*/ 1257300 w 3467100"/>
              <a:gd name="connsiteY7" fmla="*/ 3200400 h 3581400"/>
              <a:gd name="connsiteX8" fmla="*/ 1333500 w 3467100"/>
              <a:gd name="connsiteY8" fmla="*/ 3181350 h 3581400"/>
              <a:gd name="connsiteX9" fmla="*/ 1485900 w 3467100"/>
              <a:gd name="connsiteY9" fmla="*/ 3124200 h 3581400"/>
              <a:gd name="connsiteX10" fmla="*/ 1619250 w 3467100"/>
              <a:gd name="connsiteY10" fmla="*/ 3105150 h 3581400"/>
              <a:gd name="connsiteX11" fmla="*/ 1695450 w 3467100"/>
              <a:gd name="connsiteY11" fmla="*/ 3086100 h 3581400"/>
              <a:gd name="connsiteX12" fmla="*/ 1847850 w 3467100"/>
              <a:gd name="connsiteY12" fmla="*/ 3067050 h 3581400"/>
              <a:gd name="connsiteX13" fmla="*/ 1905000 w 3467100"/>
              <a:gd name="connsiteY13" fmla="*/ 3009900 h 3581400"/>
              <a:gd name="connsiteX14" fmla="*/ 1943100 w 3467100"/>
              <a:gd name="connsiteY14" fmla="*/ 2952750 h 3581400"/>
              <a:gd name="connsiteX15" fmla="*/ 2000250 w 3467100"/>
              <a:gd name="connsiteY15" fmla="*/ 2914650 h 3581400"/>
              <a:gd name="connsiteX16" fmla="*/ 2152650 w 3467100"/>
              <a:gd name="connsiteY16" fmla="*/ 2800350 h 3581400"/>
              <a:gd name="connsiteX17" fmla="*/ 2266950 w 3467100"/>
              <a:gd name="connsiteY17" fmla="*/ 2686050 h 3581400"/>
              <a:gd name="connsiteX18" fmla="*/ 2324100 w 3467100"/>
              <a:gd name="connsiteY18" fmla="*/ 2628900 h 3581400"/>
              <a:gd name="connsiteX19" fmla="*/ 2343150 w 3467100"/>
              <a:gd name="connsiteY19" fmla="*/ 2571750 h 3581400"/>
              <a:gd name="connsiteX20" fmla="*/ 2362200 w 3467100"/>
              <a:gd name="connsiteY20" fmla="*/ 2495550 h 3581400"/>
              <a:gd name="connsiteX21" fmla="*/ 2438400 w 3467100"/>
              <a:gd name="connsiteY21" fmla="*/ 2381250 h 3581400"/>
              <a:gd name="connsiteX22" fmla="*/ 2495550 w 3467100"/>
              <a:gd name="connsiteY22" fmla="*/ 2209800 h 3581400"/>
              <a:gd name="connsiteX23" fmla="*/ 2514600 w 3467100"/>
              <a:gd name="connsiteY23" fmla="*/ 2152650 h 3581400"/>
              <a:gd name="connsiteX24" fmla="*/ 2552700 w 3467100"/>
              <a:gd name="connsiteY24" fmla="*/ 2019300 h 3581400"/>
              <a:gd name="connsiteX25" fmla="*/ 2628900 w 3467100"/>
              <a:gd name="connsiteY25" fmla="*/ 1905000 h 3581400"/>
              <a:gd name="connsiteX26" fmla="*/ 2705100 w 3467100"/>
              <a:gd name="connsiteY26" fmla="*/ 1790700 h 3581400"/>
              <a:gd name="connsiteX27" fmla="*/ 2743200 w 3467100"/>
              <a:gd name="connsiteY27" fmla="*/ 1676400 h 3581400"/>
              <a:gd name="connsiteX28" fmla="*/ 2762250 w 3467100"/>
              <a:gd name="connsiteY28" fmla="*/ 1619250 h 3581400"/>
              <a:gd name="connsiteX29" fmla="*/ 2800350 w 3467100"/>
              <a:gd name="connsiteY29" fmla="*/ 1562100 h 3581400"/>
              <a:gd name="connsiteX30" fmla="*/ 2838450 w 3467100"/>
              <a:gd name="connsiteY30" fmla="*/ 1390650 h 3581400"/>
              <a:gd name="connsiteX31" fmla="*/ 2895600 w 3467100"/>
              <a:gd name="connsiteY31" fmla="*/ 1352550 h 3581400"/>
              <a:gd name="connsiteX32" fmla="*/ 2933700 w 3467100"/>
              <a:gd name="connsiteY32" fmla="*/ 1295400 h 3581400"/>
              <a:gd name="connsiteX33" fmla="*/ 2971800 w 3467100"/>
              <a:gd name="connsiteY33" fmla="*/ 1219200 h 3581400"/>
              <a:gd name="connsiteX34" fmla="*/ 3028950 w 3467100"/>
              <a:gd name="connsiteY34" fmla="*/ 1181100 h 3581400"/>
              <a:gd name="connsiteX35" fmla="*/ 3067050 w 3467100"/>
              <a:gd name="connsiteY35" fmla="*/ 1123950 h 3581400"/>
              <a:gd name="connsiteX36" fmla="*/ 3086100 w 3467100"/>
              <a:gd name="connsiteY36" fmla="*/ 1066800 h 3581400"/>
              <a:gd name="connsiteX37" fmla="*/ 3124200 w 3467100"/>
              <a:gd name="connsiteY37" fmla="*/ 838200 h 3581400"/>
              <a:gd name="connsiteX38" fmla="*/ 3143250 w 3467100"/>
              <a:gd name="connsiteY38" fmla="*/ 781050 h 3581400"/>
              <a:gd name="connsiteX39" fmla="*/ 3162300 w 3467100"/>
              <a:gd name="connsiteY39" fmla="*/ 609600 h 3581400"/>
              <a:gd name="connsiteX40" fmla="*/ 3257550 w 3467100"/>
              <a:gd name="connsiteY40" fmla="*/ 514350 h 3581400"/>
              <a:gd name="connsiteX41" fmla="*/ 3352800 w 3467100"/>
              <a:gd name="connsiteY41" fmla="*/ 400050 h 3581400"/>
              <a:gd name="connsiteX42" fmla="*/ 3371850 w 3467100"/>
              <a:gd name="connsiteY42" fmla="*/ 323850 h 3581400"/>
              <a:gd name="connsiteX43" fmla="*/ 3409950 w 3467100"/>
              <a:gd name="connsiteY43" fmla="*/ 133350 h 3581400"/>
              <a:gd name="connsiteX44" fmla="*/ 3467100 w 3467100"/>
              <a:gd name="connsiteY44" fmla="*/ 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67100" h="3581400">
                <a:moveTo>
                  <a:pt x="0" y="3581400"/>
                </a:moveTo>
                <a:cubicBezTo>
                  <a:pt x="95250" y="3575050"/>
                  <a:pt x="191587" y="3578044"/>
                  <a:pt x="285750" y="3562350"/>
                </a:cubicBezTo>
                <a:cubicBezTo>
                  <a:pt x="357939" y="3550318"/>
                  <a:pt x="334211" y="3504532"/>
                  <a:pt x="381000" y="3467100"/>
                </a:cubicBezTo>
                <a:cubicBezTo>
                  <a:pt x="393804" y="3456857"/>
                  <a:pt x="508874" y="3430643"/>
                  <a:pt x="514350" y="3429000"/>
                </a:cubicBezTo>
                <a:cubicBezTo>
                  <a:pt x="704528" y="3371947"/>
                  <a:pt x="551683" y="3401895"/>
                  <a:pt x="762000" y="3371850"/>
                </a:cubicBezTo>
                <a:cubicBezTo>
                  <a:pt x="889616" y="3329311"/>
                  <a:pt x="753619" y="3370209"/>
                  <a:pt x="990600" y="3333750"/>
                </a:cubicBezTo>
                <a:cubicBezTo>
                  <a:pt x="1016477" y="3329769"/>
                  <a:pt x="1041400" y="3321050"/>
                  <a:pt x="1066800" y="3314700"/>
                </a:cubicBezTo>
                <a:cubicBezTo>
                  <a:pt x="1123768" y="3276722"/>
                  <a:pt x="1190354" y="3225505"/>
                  <a:pt x="1257300" y="3200400"/>
                </a:cubicBezTo>
                <a:cubicBezTo>
                  <a:pt x="1281815" y="3191207"/>
                  <a:pt x="1308662" y="3189629"/>
                  <a:pt x="1333500" y="3181350"/>
                </a:cubicBezTo>
                <a:cubicBezTo>
                  <a:pt x="1351773" y="3175259"/>
                  <a:pt x="1452459" y="3130888"/>
                  <a:pt x="1485900" y="3124200"/>
                </a:cubicBezTo>
                <a:cubicBezTo>
                  <a:pt x="1529929" y="3115394"/>
                  <a:pt x="1575073" y="3113182"/>
                  <a:pt x="1619250" y="3105150"/>
                </a:cubicBezTo>
                <a:cubicBezTo>
                  <a:pt x="1645009" y="3100466"/>
                  <a:pt x="1669625" y="3090404"/>
                  <a:pt x="1695450" y="3086100"/>
                </a:cubicBezTo>
                <a:cubicBezTo>
                  <a:pt x="1745949" y="3077684"/>
                  <a:pt x="1797050" y="3073400"/>
                  <a:pt x="1847850" y="3067050"/>
                </a:cubicBezTo>
                <a:cubicBezTo>
                  <a:pt x="1866900" y="3048000"/>
                  <a:pt x="1887753" y="3030596"/>
                  <a:pt x="1905000" y="3009900"/>
                </a:cubicBezTo>
                <a:cubicBezTo>
                  <a:pt x="1919657" y="2992311"/>
                  <a:pt x="1926911" y="2968939"/>
                  <a:pt x="1943100" y="2952750"/>
                </a:cubicBezTo>
                <a:cubicBezTo>
                  <a:pt x="1959289" y="2936561"/>
                  <a:pt x="1981734" y="2928116"/>
                  <a:pt x="2000250" y="2914650"/>
                </a:cubicBezTo>
                <a:cubicBezTo>
                  <a:pt x="2051605" y="2877301"/>
                  <a:pt x="2107749" y="2845251"/>
                  <a:pt x="2152650" y="2800350"/>
                </a:cubicBezTo>
                <a:lnTo>
                  <a:pt x="2266950" y="2686050"/>
                </a:lnTo>
                <a:lnTo>
                  <a:pt x="2324100" y="2628900"/>
                </a:lnTo>
                <a:cubicBezTo>
                  <a:pt x="2330450" y="2609850"/>
                  <a:pt x="2337633" y="2591058"/>
                  <a:pt x="2343150" y="2571750"/>
                </a:cubicBezTo>
                <a:cubicBezTo>
                  <a:pt x="2350343" y="2546576"/>
                  <a:pt x="2350491" y="2518968"/>
                  <a:pt x="2362200" y="2495550"/>
                </a:cubicBezTo>
                <a:cubicBezTo>
                  <a:pt x="2382678" y="2454594"/>
                  <a:pt x="2423920" y="2424691"/>
                  <a:pt x="2438400" y="2381250"/>
                </a:cubicBezTo>
                <a:lnTo>
                  <a:pt x="2495550" y="2209800"/>
                </a:lnTo>
                <a:cubicBezTo>
                  <a:pt x="2501900" y="2190750"/>
                  <a:pt x="2509730" y="2172131"/>
                  <a:pt x="2514600" y="2152650"/>
                </a:cubicBezTo>
                <a:cubicBezTo>
                  <a:pt x="2519084" y="2134714"/>
                  <a:pt x="2540278" y="2041660"/>
                  <a:pt x="2552700" y="2019300"/>
                </a:cubicBezTo>
                <a:cubicBezTo>
                  <a:pt x="2574938" y="1979272"/>
                  <a:pt x="2614420" y="1948441"/>
                  <a:pt x="2628900" y="1905000"/>
                </a:cubicBezTo>
                <a:cubicBezTo>
                  <a:pt x="2656469" y="1822292"/>
                  <a:pt x="2633751" y="1862049"/>
                  <a:pt x="2705100" y="1790700"/>
                </a:cubicBezTo>
                <a:lnTo>
                  <a:pt x="2743200" y="1676400"/>
                </a:lnTo>
                <a:cubicBezTo>
                  <a:pt x="2749550" y="1657350"/>
                  <a:pt x="2751111" y="1635958"/>
                  <a:pt x="2762250" y="1619250"/>
                </a:cubicBezTo>
                <a:lnTo>
                  <a:pt x="2800350" y="1562100"/>
                </a:lnTo>
                <a:cubicBezTo>
                  <a:pt x="2800770" y="1560001"/>
                  <a:pt x="2830763" y="1402180"/>
                  <a:pt x="2838450" y="1390650"/>
                </a:cubicBezTo>
                <a:cubicBezTo>
                  <a:pt x="2851150" y="1371600"/>
                  <a:pt x="2876550" y="1365250"/>
                  <a:pt x="2895600" y="1352550"/>
                </a:cubicBezTo>
                <a:cubicBezTo>
                  <a:pt x="2908300" y="1333500"/>
                  <a:pt x="2922341" y="1315279"/>
                  <a:pt x="2933700" y="1295400"/>
                </a:cubicBezTo>
                <a:cubicBezTo>
                  <a:pt x="2947789" y="1270744"/>
                  <a:pt x="2953620" y="1241016"/>
                  <a:pt x="2971800" y="1219200"/>
                </a:cubicBezTo>
                <a:cubicBezTo>
                  <a:pt x="2986457" y="1201611"/>
                  <a:pt x="3009900" y="1193800"/>
                  <a:pt x="3028950" y="1181100"/>
                </a:cubicBezTo>
                <a:cubicBezTo>
                  <a:pt x="3041650" y="1162050"/>
                  <a:pt x="3056811" y="1144428"/>
                  <a:pt x="3067050" y="1123950"/>
                </a:cubicBezTo>
                <a:cubicBezTo>
                  <a:pt x="3076030" y="1105989"/>
                  <a:pt x="3080583" y="1086108"/>
                  <a:pt x="3086100" y="1066800"/>
                </a:cubicBezTo>
                <a:cubicBezTo>
                  <a:pt x="3123954" y="934311"/>
                  <a:pt x="3089413" y="1029528"/>
                  <a:pt x="3124200" y="838200"/>
                </a:cubicBezTo>
                <a:cubicBezTo>
                  <a:pt x="3127792" y="818443"/>
                  <a:pt x="3136900" y="800100"/>
                  <a:pt x="3143250" y="781050"/>
                </a:cubicBezTo>
                <a:cubicBezTo>
                  <a:pt x="3149600" y="723900"/>
                  <a:pt x="3148354" y="665385"/>
                  <a:pt x="3162300" y="609600"/>
                </a:cubicBezTo>
                <a:cubicBezTo>
                  <a:pt x="3177005" y="550779"/>
                  <a:pt x="3217445" y="547771"/>
                  <a:pt x="3257550" y="514350"/>
                </a:cubicBezTo>
                <a:cubicBezTo>
                  <a:pt x="3312555" y="468513"/>
                  <a:pt x="3315338" y="456244"/>
                  <a:pt x="3352800" y="400050"/>
                </a:cubicBezTo>
                <a:cubicBezTo>
                  <a:pt x="3359150" y="374650"/>
                  <a:pt x="3366364" y="349451"/>
                  <a:pt x="3371850" y="323850"/>
                </a:cubicBezTo>
                <a:cubicBezTo>
                  <a:pt x="3385419" y="260530"/>
                  <a:pt x="3389472" y="194784"/>
                  <a:pt x="3409950" y="133350"/>
                </a:cubicBezTo>
                <a:cubicBezTo>
                  <a:pt x="3450890" y="10531"/>
                  <a:pt x="3419652" y="47448"/>
                  <a:pt x="3467100" y="0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手繪多邊形 63"/>
          <p:cNvSpPr/>
          <p:nvPr/>
        </p:nvSpPr>
        <p:spPr>
          <a:xfrm>
            <a:off x="6083121" y="1152231"/>
            <a:ext cx="610877" cy="4914900"/>
          </a:xfrm>
          <a:custGeom>
            <a:avLst/>
            <a:gdLst>
              <a:gd name="connsiteX0" fmla="*/ 342900 w 610877"/>
              <a:gd name="connsiteY0" fmla="*/ 4914900 h 4914900"/>
              <a:gd name="connsiteX1" fmla="*/ 323850 w 610877"/>
              <a:gd name="connsiteY1" fmla="*/ 4686300 h 4914900"/>
              <a:gd name="connsiteX2" fmla="*/ 304800 w 610877"/>
              <a:gd name="connsiteY2" fmla="*/ 4552950 h 4914900"/>
              <a:gd name="connsiteX3" fmla="*/ 285750 w 610877"/>
              <a:gd name="connsiteY3" fmla="*/ 4133850 h 4914900"/>
              <a:gd name="connsiteX4" fmla="*/ 266700 w 610877"/>
              <a:gd name="connsiteY4" fmla="*/ 4038600 h 4914900"/>
              <a:gd name="connsiteX5" fmla="*/ 247650 w 610877"/>
              <a:gd name="connsiteY5" fmla="*/ 3905250 h 4914900"/>
              <a:gd name="connsiteX6" fmla="*/ 190500 w 610877"/>
              <a:gd name="connsiteY6" fmla="*/ 3505200 h 4914900"/>
              <a:gd name="connsiteX7" fmla="*/ 171450 w 610877"/>
              <a:gd name="connsiteY7" fmla="*/ 3448050 h 4914900"/>
              <a:gd name="connsiteX8" fmla="*/ 114300 w 610877"/>
              <a:gd name="connsiteY8" fmla="*/ 3048000 h 4914900"/>
              <a:gd name="connsiteX9" fmla="*/ 76200 w 610877"/>
              <a:gd name="connsiteY9" fmla="*/ 2933700 h 4914900"/>
              <a:gd name="connsiteX10" fmla="*/ 57150 w 610877"/>
              <a:gd name="connsiteY10" fmla="*/ 2781300 h 4914900"/>
              <a:gd name="connsiteX11" fmla="*/ 38100 w 610877"/>
              <a:gd name="connsiteY11" fmla="*/ 2705100 h 4914900"/>
              <a:gd name="connsiteX12" fmla="*/ 0 w 610877"/>
              <a:gd name="connsiteY12" fmla="*/ 2419350 h 4914900"/>
              <a:gd name="connsiteX13" fmla="*/ 19050 w 610877"/>
              <a:gd name="connsiteY13" fmla="*/ 1695450 h 4914900"/>
              <a:gd name="connsiteX14" fmla="*/ 38100 w 610877"/>
              <a:gd name="connsiteY14" fmla="*/ 1638300 h 4914900"/>
              <a:gd name="connsiteX15" fmla="*/ 76200 w 610877"/>
              <a:gd name="connsiteY15" fmla="*/ 1485900 h 4914900"/>
              <a:gd name="connsiteX16" fmla="*/ 133350 w 610877"/>
              <a:gd name="connsiteY16" fmla="*/ 1447800 h 4914900"/>
              <a:gd name="connsiteX17" fmla="*/ 190500 w 610877"/>
              <a:gd name="connsiteY17" fmla="*/ 1238250 h 4914900"/>
              <a:gd name="connsiteX18" fmla="*/ 209550 w 610877"/>
              <a:gd name="connsiteY18" fmla="*/ 1162050 h 4914900"/>
              <a:gd name="connsiteX19" fmla="*/ 247650 w 610877"/>
              <a:gd name="connsiteY19" fmla="*/ 1047750 h 4914900"/>
              <a:gd name="connsiteX20" fmla="*/ 304800 w 610877"/>
              <a:gd name="connsiteY20" fmla="*/ 800100 h 4914900"/>
              <a:gd name="connsiteX21" fmla="*/ 419100 w 610877"/>
              <a:gd name="connsiteY21" fmla="*/ 723900 h 4914900"/>
              <a:gd name="connsiteX22" fmla="*/ 495300 w 610877"/>
              <a:gd name="connsiteY22" fmla="*/ 609600 h 4914900"/>
              <a:gd name="connsiteX23" fmla="*/ 533400 w 610877"/>
              <a:gd name="connsiteY23" fmla="*/ 552450 h 4914900"/>
              <a:gd name="connsiteX24" fmla="*/ 552450 w 610877"/>
              <a:gd name="connsiteY24" fmla="*/ 381000 h 4914900"/>
              <a:gd name="connsiteX25" fmla="*/ 590550 w 610877"/>
              <a:gd name="connsiteY25" fmla="*/ 209550 h 4914900"/>
              <a:gd name="connsiteX26" fmla="*/ 609600 w 610877"/>
              <a:gd name="connsiteY26" fmla="*/ 95250 h 4914900"/>
              <a:gd name="connsiteX27" fmla="*/ 609600 w 610877"/>
              <a:gd name="connsiteY27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0877" h="4914900">
                <a:moveTo>
                  <a:pt x="342900" y="4914900"/>
                </a:moveTo>
                <a:cubicBezTo>
                  <a:pt x="336550" y="4838700"/>
                  <a:pt x="331855" y="4762344"/>
                  <a:pt x="323850" y="4686300"/>
                </a:cubicBezTo>
                <a:cubicBezTo>
                  <a:pt x="319150" y="4641645"/>
                  <a:pt x="307889" y="4597745"/>
                  <a:pt x="304800" y="4552950"/>
                </a:cubicBezTo>
                <a:cubicBezTo>
                  <a:pt x="295178" y="4413437"/>
                  <a:pt x="296081" y="4273312"/>
                  <a:pt x="285750" y="4133850"/>
                </a:cubicBezTo>
                <a:cubicBezTo>
                  <a:pt x="283358" y="4101560"/>
                  <a:pt x="272023" y="4070538"/>
                  <a:pt x="266700" y="4038600"/>
                </a:cubicBezTo>
                <a:cubicBezTo>
                  <a:pt x="259318" y="3994310"/>
                  <a:pt x="253219" y="3949805"/>
                  <a:pt x="247650" y="3905250"/>
                </a:cubicBezTo>
                <a:cubicBezTo>
                  <a:pt x="235791" y="3810374"/>
                  <a:pt x="216932" y="3584496"/>
                  <a:pt x="190500" y="3505200"/>
                </a:cubicBezTo>
                <a:lnTo>
                  <a:pt x="171450" y="3448050"/>
                </a:lnTo>
                <a:cubicBezTo>
                  <a:pt x="161567" y="3359104"/>
                  <a:pt x="138077" y="3119330"/>
                  <a:pt x="114300" y="3048000"/>
                </a:cubicBezTo>
                <a:lnTo>
                  <a:pt x="76200" y="2933700"/>
                </a:lnTo>
                <a:cubicBezTo>
                  <a:pt x="69850" y="2882900"/>
                  <a:pt x="65566" y="2831799"/>
                  <a:pt x="57150" y="2781300"/>
                </a:cubicBezTo>
                <a:cubicBezTo>
                  <a:pt x="52846" y="2755475"/>
                  <a:pt x="41560" y="2731052"/>
                  <a:pt x="38100" y="2705100"/>
                </a:cubicBezTo>
                <a:cubicBezTo>
                  <a:pt x="-4741" y="2383794"/>
                  <a:pt x="44057" y="2595578"/>
                  <a:pt x="0" y="2419350"/>
                </a:cubicBezTo>
                <a:cubicBezTo>
                  <a:pt x="6350" y="2178050"/>
                  <a:pt x="7289" y="1936547"/>
                  <a:pt x="19050" y="1695450"/>
                </a:cubicBezTo>
                <a:cubicBezTo>
                  <a:pt x="20028" y="1675393"/>
                  <a:pt x="33230" y="1657781"/>
                  <a:pt x="38100" y="1638300"/>
                </a:cubicBezTo>
                <a:cubicBezTo>
                  <a:pt x="39394" y="1633125"/>
                  <a:pt x="60365" y="1505693"/>
                  <a:pt x="76200" y="1485900"/>
                </a:cubicBezTo>
                <a:cubicBezTo>
                  <a:pt x="90503" y="1468022"/>
                  <a:pt x="114300" y="1460500"/>
                  <a:pt x="133350" y="1447800"/>
                </a:cubicBezTo>
                <a:cubicBezTo>
                  <a:pt x="168959" y="1340974"/>
                  <a:pt x="147530" y="1410131"/>
                  <a:pt x="190500" y="1238250"/>
                </a:cubicBezTo>
                <a:cubicBezTo>
                  <a:pt x="196850" y="1212850"/>
                  <a:pt x="201271" y="1186888"/>
                  <a:pt x="209550" y="1162050"/>
                </a:cubicBezTo>
                <a:lnTo>
                  <a:pt x="247650" y="1047750"/>
                </a:lnTo>
                <a:cubicBezTo>
                  <a:pt x="250837" y="1025439"/>
                  <a:pt x="271769" y="822121"/>
                  <a:pt x="304800" y="800100"/>
                </a:cubicBezTo>
                <a:lnTo>
                  <a:pt x="419100" y="723900"/>
                </a:lnTo>
                <a:lnTo>
                  <a:pt x="495300" y="609600"/>
                </a:lnTo>
                <a:lnTo>
                  <a:pt x="533400" y="552450"/>
                </a:lnTo>
                <a:cubicBezTo>
                  <a:pt x="539750" y="495300"/>
                  <a:pt x="544318" y="437924"/>
                  <a:pt x="552450" y="381000"/>
                </a:cubicBezTo>
                <a:cubicBezTo>
                  <a:pt x="569085" y="264552"/>
                  <a:pt x="569751" y="313543"/>
                  <a:pt x="590550" y="209550"/>
                </a:cubicBezTo>
                <a:cubicBezTo>
                  <a:pt x="598125" y="171675"/>
                  <a:pt x="606103" y="133717"/>
                  <a:pt x="609600" y="95250"/>
                </a:cubicBezTo>
                <a:cubicBezTo>
                  <a:pt x="612475" y="63630"/>
                  <a:pt x="609600" y="31750"/>
                  <a:pt x="609600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手繪多邊形 64"/>
          <p:cNvSpPr/>
          <p:nvPr/>
        </p:nvSpPr>
        <p:spPr>
          <a:xfrm>
            <a:off x="4997270" y="1076031"/>
            <a:ext cx="1759270" cy="4972050"/>
          </a:xfrm>
          <a:custGeom>
            <a:avLst/>
            <a:gdLst>
              <a:gd name="connsiteX0" fmla="*/ 0 w 1759270"/>
              <a:gd name="connsiteY0" fmla="*/ 4972050 h 4972050"/>
              <a:gd name="connsiteX1" fmla="*/ 38100 w 1759270"/>
              <a:gd name="connsiteY1" fmla="*/ 4552950 h 4972050"/>
              <a:gd name="connsiteX2" fmla="*/ 95250 w 1759270"/>
              <a:gd name="connsiteY2" fmla="*/ 4324350 h 4972050"/>
              <a:gd name="connsiteX3" fmla="*/ 190500 w 1759270"/>
              <a:gd name="connsiteY3" fmla="*/ 4210050 h 4972050"/>
              <a:gd name="connsiteX4" fmla="*/ 266700 w 1759270"/>
              <a:gd name="connsiteY4" fmla="*/ 4038600 h 4972050"/>
              <a:gd name="connsiteX5" fmla="*/ 285750 w 1759270"/>
              <a:gd name="connsiteY5" fmla="*/ 3943350 h 4972050"/>
              <a:gd name="connsiteX6" fmla="*/ 323850 w 1759270"/>
              <a:gd name="connsiteY6" fmla="*/ 3867150 h 4972050"/>
              <a:gd name="connsiteX7" fmla="*/ 381000 w 1759270"/>
              <a:gd name="connsiteY7" fmla="*/ 3676650 h 4972050"/>
              <a:gd name="connsiteX8" fmla="*/ 457200 w 1759270"/>
              <a:gd name="connsiteY8" fmla="*/ 3486150 h 4972050"/>
              <a:gd name="connsiteX9" fmla="*/ 495300 w 1759270"/>
              <a:gd name="connsiteY9" fmla="*/ 3333750 h 4972050"/>
              <a:gd name="connsiteX10" fmla="*/ 514350 w 1759270"/>
              <a:gd name="connsiteY10" fmla="*/ 3276600 h 4972050"/>
              <a:gd name="connsiteX11" fmla="*/ 628650 w 1759270"/>
              <a:gd name="connsiteY11" fmla="*/ 3219450 h 4972050"/>
              <a:gd name="connsiteX12" fmla="*/ 647700 w 1759270"/>
              <a:gd name="connsiteY12" fmla="*/ 3162300 h 4972050"/>
              <a:gd name="connsiteX13" fmla="*/ 685800 w 1759270"/>
              <a:gd name="connsiteY13" fmla="*/ 2724150 h 4972050"/>
              <a:gd name="connsiteX14" fmla="*/ 704850 w 1759270"/>
              <a:gd name="connsiteY14" fmla="*/ 2667000 h 4972050"/>
              <a:gd name="connsiteX15" fmla="*/ 723900 w 1759270"/>
              <a:gd name="connsiteY15" fmla="*/ 2571750 h 4972050"/>
              <a:gd name="connsiteX16" fmla="*/ 762000 w 1759270"/>
              <a:gd name="connsiteY16" fmla="*/ 2514600 h 4972050"/>
              <a:gd name="connsiteX17" fmla="*/ 781050 w 1759270"/>
              <a:gd name="connsiteY17" fmla="*/ 2457450 h 4972050"/>
              <a:gd name="connsiteX18" fmla="*/ 800100 w 1759270"/>
              <a:gd name="connsiteY18" fmla="*/ 2286000 h 4972050"/>
              <a:gd name="connsiteX19" fmla="*/ 819150 w 1759270"/>
              <a:gd name="connsiteY19" fmla="*/ 2228850 h 4972050"/>
              <a:gd name="connsiteX20" fmla="*/ 838200 w 1759270"/>
              <a:gd name="connsiteY20" fmla="*/ 2152650 h 4972050"/>
              <a:gd name="connsiteX21" fmla="*/ 857250 w 1759270"/>
              <a:gd name="connsiteY21" fmla="*/ 2038350 h 4972050"/>
              <a:gd name="connsiteX22" fmla="*/ 876300 w 1759270"/>
              <a:gd name="connsiteY22" fmla="*/ 1962150 h 4972050"/>
              <a:gd name="connsiteX23" fmla="*/ 914400 w 1759270"/>
              <a:gd name="connsiteY23" fmla="*/ 1809750 h 4972050"/>
              <a:gd name="connsiteX24" fmla="*/ 952500 w 1759270"/>
              <a:gd name="connsiteY24" fmla="*/ 1752600 h 4972050"/>
              <a:gd name="connsiteX25" fmla="*/ 971550 w 1759270"/>
              <a:gd name="connsiteY25" fmla="*/ 1600200 h 4972050"/>
              <a:gd name="connsiteX26" fmla="*/ 990600 w 1759270"/>
              <a:gd name="connsiteY26" fmla="*/ 1543050 h 4972050"/>
              <a:gd name="connsiteX27" fmla="*/ 1009650 w 1759270"/>
              <a:gd name="connsiteY27" fmla="*/ 1447800 h 4972050"/>
              <a:gd name="connsiteX28" fmla="*/ 1047750 w 1759270"/>
              <a:gd name="connsiteY28" fmla="*/ 1333500 h 4972050"/>
              <a:gd name="connsiteX29" fmla="*/ 1104900 w 1759270"/>
              <a:gd name="connsiteY29" fmla="*/ 1314450 h 4972050"/>
              <a:gd name="connsiteX30" fmla="*/ 1162050 w 1759270"/>
              <a:gd name="connsiteY30" fmla="*/ 1200150 h 4972050"/>
              <a:gd name="connsiteX31" fmla="*/ 1219200 w 1759270"/>
              <a:gd name="connsiteY31" fmla="*/ 1028700 h 4972050"/>
              <a:gd name="connsiteX32" fmla="*/ 1238250 w 1759270"/>
              <a:gd name="connsiteY32" fmla="*/ 971550 h 4972050"/>
              <a:gd name="connsiteX33" fmla="*/ 1276350 w 1759270"/>
              <a:gd name="connsiteY33" fmla="*/ 914400 h 4972050"/>
              <a:gd name="connsiteX34" fmla="*/ 1295400 w 1759270"/>
              <a:gd name="connsiteY34" fmla="*/ 857250 h 4972050"/>
              <a:gd name="connsiteX35" fmla="*/ 1352550 w 1759270"/>
              <a:gd name="connsiteY35" fmla="*/ 800100 h 4972050"/>
              <a:gd name="connsiteX36" fmla="*/ 1447800 w 1759270"/>
              <a:gd name="connsiteY36" fmla="*/ 685800 h 4972050"/>
              <a:gd name="connsiteX37" fmla="*/ 1562100 w 1759270"/>
              <a:gd name="connsiteY37" fmla="*/ 609600 h 4972050"/>
              <a:gd name="connsiteX38" fmla="*/ 1619250 w 1759270"/>
              <a:gd name="connsiteY38" fmla="*/ 152400 h 4972050"/>
              <a:gd name="connsiteX39" fmla="*/ 1752600 w 1759270"/>
              <a:gd name="connsiteY39" fmla="*/ 114300 h 4972050"/>
              <a:gd name="connsiteX40" fmla="*/ 1752600 w 1759270"/>
              <a:gd name="connsiteY40" fmla="*/ 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59270" h="4972050">
                <a:moveTo>
                  <a:pt x="0" y="4972050"/>
                </a:moveTo>
                <a:cubicBezTo>
                  <a:pt x="15210" y="4759104"/>
                  <a:pt x="12296" y="4733579"/>
                  <a:pt x="38100" y="4552950"/>
                </a:cubicBezTo>
                <a:cubicBezTo>
                  <a:pt x="45891" y="4498414"/>
                  <a:pt x="63507" y="4371964"/>
                  <a:pt x="95250" y="4324350"/>
                </a:cubicBezTo>
                <a:cubicBezTo>
                  <a:pt x="148294" y="4244784"/>
                  <a:pt x="117161" y="4283389"/>
                  <a:pt x="190500" y="4210050"/>
                </a:cubicBezTo>
                <a:cubicBezTo>
                  <a:pt x="235840" y="4074030"/>
                  <a:pt x="206323" y="4129166"/>
                  <a:pt x="266700" y="4038600"/>
                </a:cubicBezTo>
                <a:cubicBezTo>
                  <a:pt x="273050" y="4006850"/>
                  <a:pt x="275511" y="3974067"/>
                  <a:pt x="285750" y="3943350"/>
                </a:cubicBezTo>
                <a:cubicBezTo>
                  <a:pt x="294730" y="3916409"/>
                  <a:pt x="315690" y="3894350"/>
                  <a:pt x="323850" y="3867150"/>
                </a:cubicBezTo>
                <a:cubicBezTo>
                  <a:pt x="395006" y="3629964"/>
                  <a:pt x="290750" y="3857151"/>
                  <a:pt x="381000" y="3676650"/>
                </a:cubicBezTo>
                <a:cubicBezTo>
                  <a:pt x="417330" y="3422342"/>
                  <a:pt x="360218" y="3631623"/>
                  <a:pt x="457200" y="3486150"/>
                </a:cubicBezTo>
                <a:cubicBezTo>
                  <a:pt x="474618" y="3460023"/>
                  <a:pt x="491453" y="3349138"/>
                  <a:pt x="495300" y="3333750"/>
                </a:cubicBezTo>
                <a:cubicBezTo>
                  <a:pt x="500170" y="3314269"/>
                  <a:pt x="501806" y="3292280"/>
                  <a:pt x="514350" y="3276600"/>
                </a:cubicBezTo>
                <a:cubicBezTo>
                  <a:pt x="541207" y="3243028"/>
                  <a:pt x="591002" y="3231999"/>
                  <a:pt x="628650" y="3219450"/>
                </a:cubicBezTo>
                <a:cubicBezTo>
                  <a:pt x="635000" y="3200400"/>
                  <a:pt x="645398" y="3182248"/>
                  <a:pt x="647700" y="3162300"/>
                </a:cubicBezTo>
                <a:cubicBezTo>
                  <a:pt x="664504" y="3016665"/>
                  <a:pt x="639441" y="2863228"/>
                  <a:pt x="685800" y="2724150"/>
                </a:cubicBezTo>
                <a:cubicBezTo>
                  <a:pt x="692150" y="2705100"/>
                  <a:pt x="699980" y="2686481"/>
                  <a:pt x="704850" y="2667000"/>
                </a:cubicBezTo>
                <a:cubicBezTo>
                  <a:pt x="712703" y="2635588"/>
                  <a:pt x="712531" y="2602067"/>
                  <a:pt x="723900" y="2571750"/>
                </a:cubicBezTo>
                <a:cubicBezTo>
                  <a:pt x="731939" y="2550313"/>
                  <a:pt x="751761" y="2535078"/>
                  <a:pt x="762000" y="2514600"/>
                </a:cubicBezTo>
                <a:cubicBezTo>
                  <a:pt x="770980" y="2496639"/>
                  <a:pt x="774700" y="2476500"/>
                  <a:pt x="781050" y="2457450"/>
                </a:cubicBezTo>
                <a:cubicBezTo>
                  <a:pt x="787400" y="2400300"/>
                  <a:pt x="790647" y="2342719"/>
                  <a:pt x="800100" y="2286000"/>
                </a:cubicBezTo>
                <a:cubicBezTo>
                  <a:pt x="803401" y="2266193"/>
                  <a:pt x="813633" y="2248158"/>
                  <a:pt x="819150" y="2228850"/>
                </a:cubicBezTo>
                <a:cubicBezTo>
                  <a:pt x="826343" y="2203676"/>
                  <a:pt x="833065" y="2178323"/>
                  <a:pt x="838200" y="2152650"/>
                </a:cubicBezTo>
                <a:cubicBezTo>
                  <a:pt x="845775" y="2114775"/>
                  <a:pt x="849675" y="2076225"/>
                  <a:pt x="857250" y="2038350"/>
                </a:cubicBezTo>
                <a:cubicBezTo>
                  <a:pt x="862385" y="2012677"/>
                  <a:pt x="870620" y="1987708"/>
                  <a:pt x="876300" y="1962150"/>
                </a:cubicBezTo>
                <a:cubicBezTo>
                  <a:pt x="884995" y="1923023"/>
                  <a:pt x="893975" y="1850600"/>
                  <a:pt x="914400" y="1809750"/>
                </a:cubicBezTo>
                <a:cubicBezTo>
                  <a:pt x="924639" y="1789272"/>
                  <a:pt x="939800" y="1771650"/>
                  <a:pt x="952500" y="1752600"/>
                </a:cubicBezTo>
                <a:cubicBezTo>
                  <a:pt x="958850" y="1701800"/>
                  <a:pt x="962392" y="1650570"/>
                  <a:pt x="971550" y="1600200"/>
                </a:cubicBezTo>
                <a:cubicBezTo>
                  <a:pt x="975142" y="1580443"/>
                  <a:pt x="985730" y="1562531"/>
                  <a:pt x="990600" y="1543050"/>
                </a:cubicBezTo>
                <a:cubicBezTo>
                  <a:pt x="998453" y="1511638"/>
                  <a:pt x="1001131" y="1479038"/>
                  <a:pt x="1009650" y="1447800"/>
                </a:cubicBezTo>
                <a:cubicBezTo>
                  <a:pt x="1020217" y="1409054"/>
                  <a:pt x="1009650" y="1346200"/>
                  <a:pt x="1047750" y="1333500"/>
                </a:cubicBezTo>
                <a:lnTo>
                  <a:pt x="1104900" y="1314450"/>
                </a:lnTo>
                <a:cubicBezTo>
                  <a:pt x="1174375" y="1106024"/>
                  <a:pt x="1063573" y="1421724"/>
                  <a:pt x="1162050" y="1200150"/>
                </a:cubicBezTo>
                <a:lnTo>
                  <a:pt x="1219200" y="1028700"/>
                </a:lnTo>
                <a:cubicBezTo>
                  <a:pt x="1225550" y="1009650"/>
                  <a:pt x="1227111" y="988258"/>
                  <a:pt x="1238250" y="971550"/>
                </a:cubicBezTo>
                <a:cubicBezTo>
                  <a:pt x="1250950" y="952500"/>
                  <a:pt x="1266111" y="934878"/>
                  <a:pt x="1276350" y="914400"/>
                </a:cubicBezTo>
                <a:cubicBezTo>
                  <a:pt x="1285330" y="896439"/>
                  <a:pt x="1284261" y="873958"/>
                  <a:pt x="1295400" y="857250"/>
                </a:cubicBezTo>
                <a:cubicBezTo>
                  <a:pt x="1310344" y="834834"/>
                  <a:pt x="1335303" y="820796"/>
                  <a:pt x="1352550" y="800100"/>
                </a:cubicBezTo>
                <a:cubicBezTo>
                  <a:pt x="1410480" y="730584"/>
                  <a:pt x="1368712" y="747313"/>
                  <a:pt x="1447800" y="685800"/>
                </a:cubicBezTo>
                <a:cubicBezTo>
                  <a:pt x="1483945" y="657687"/>
                  <a:pt x="1562100" y="609600"/>
                  <a:pt x="1562100" y="609600"/>
                </a:cubicBezTo>
                <a:cubicBezTo>
                  <a:pt x="1694023" y="411715"/>
                  <a:pt x="1483832" y="748237"/>
                  <a:pt x="1619250" y="152400"/>
                </a:cubicBezTo>
                <a:cubicBezTo>
                  <a:pt x="1626249" y="121606"/>
                  <a:pt x="1738628" y="146901"/>
                  <a:pt x="1752600" y="114300"/>
                </a:cubicBezTo>
                <a:cubicBezTo>
                  <a:pt x="1767608" y="79281"/>
                  <a:pt x="1752600" y="38100"/>
                  <a:pt x="1752600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3690782" y="2018426"/>
            <a:ext cx="548544" cy="511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8014390" y="2007003"/>
            <a:ext cx="548544" cy="511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8" grpId="0" animBg="1"/>
      <p:bldP spid="40" grpId="0" animBg="1"/>
      <p:bldP spid="42" grpId="0" animBg="1"/>
      <p:bldP spid="43" grpId="0" animBg="1"/>
      <p:bldP spid="44" grpId="0"/>
      <p:bldP spid="45" grpId="0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462833" y="218610"/>
            <a:ext cx="6011489" cy="5036561"/>
            <a:chOff x="2557387" y="199757"/>
            <a:chExt cx="8912221" cy="649060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5537" y="492360"/>
              <a:ext cx="2763125" cy="3628103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3404" y="456583"/>
              <a:ext cx="2763125" cy="3628103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6150567" y="6095416"/>
              <a:ext cx="678521" cy="59494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512137" y="6095417"/>
              <a:ext cx="711267" cy="59494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140335" y="4084686"/>
              <a:ext cx="48307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baseline="-250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431508" y="2751186"/>
              <a:ext cx="48307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baseline="-250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639612" y="2056527"/>
              <a:ext cx="48307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baseline="-250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412458" y="784437"/>
              <a:ext cx="48307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baseline="-250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487252" y="4006253"/>
              <a:ext cx="48307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baseline="-250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778425" y="2672753"/>
              <a:ext cx="48307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baseline="-250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0986529" y="1978094"/>
              <a:ext cx="48307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baseline="-250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845095" y="677535"/>
              <a:ext cx="48307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+</a:t>
              </a:r>
              <a:endParaRPr lang="zh-TW" altLang="en-US" sz="2400" baseline="-25000" dirty="0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8394191" y="6095416"/>
              <a:ext cx="1710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Entrées</a:t>
              </a:r>
              <a:endParaRPr lang="zh-TW" altLang="en-US" sz="2400" dirty="0"/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5334114" y="4546351"/>
              <a:ext cx="1075364" cy="1563417"/>
            </a:xfrm>
            <a:custGeom>
              <a:avLst/>
              <a:gdLst>
                <a:gd name="connsiteX0" fmla="*/ 1204685 w 1204685"/>
                <a:gd name="connsiteY0" fmla="*/ 899886 h 899886"/>
                <a:gd name="connsiteX1" fmla="*/ 0 w 1204685"/>
                <a:gd name="connsiteY1" fmla="*/ 0 h 89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4685" h="899886">
                  <a:moveTo>
                    <a:pt x="1204685" y="899886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5334115" y="4513410"/>
              <a:ext cx="2463115" cy="1561686"/>
            </a:xfrm>
            <a:custGeom>
              <a:avLst/>
              <a:gdLst>
                <a:gd name="connsiteX0" fmla="*/ 2627085 w 2668189"/>
                <a:gd name="connsiteY0" fmla="*/ 870857 h 890814"/>
                <a:gd name="connsiteX1" fmla="*/ 2481943 w 2668189"/>
                <a:gd name="connsiteY1" fmla="*/ 841829 h 890814"/>
                <a:gd name="connsiteX2" fmla="*/ 0 w 2668189"/>
                <a:gd name="connsiteY2" fmla="*/ 0 h 89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8189" h="890814">
                  <a:moveTo>
                    <a:pt x="2627085" y="870857"/>
                  </a:moveTo>
                  <a:cubicBezTo>
                    <a:pt x="2773437" y="928914"/>
                    <a:pt x="2481943" y="841829"/>
                    <a:pt x="2481943" y="841829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6351422" y="2532869"/>
              <a:ext cx="477665" cy="3562384"/>
            </a:xfrm>
            <a:custGeom>
              <a:avLst/>
              <a:gdLst>
                <a:gd name="connsiteX0" fmla="*/ 0 w 333829"/>
                <a:gd name="connsiteY0" fmla="*/ 2902857 h 2902857"/>
                <a:gd name="connsiteX1" fmla="*/ 333829 w 333829"/>
                <a:gd name="connsiteY1" fmla="*/ 0 h 290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829" h="2902857">
                  <a:moveTo>
                    <a:pt x="0" y="2902857"/>
                  </a:moveTo>
                  <a:lnTo>
                    <a:pt x="333829" y="0"/>
                  </a:lnTo>
                </a:path>
              </a:pathLst>
            </a:custGeom>
            <a:noFill/>
            <a:ln w="381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單箭頭接點 25"/>
            <p:cNvCxnSpPr>
              <a:stCxn id="12" idx="0"/>
              <a:endCxn id="16" idx="2"/>
            </p:cNvCxnSpPr>
            <p:nvPr/>
          </p:nvCxnSpPr>
          <p:spPr>
            <a:xfrm flipH="1" flipV="1">
              <a:off x="6881153" y="2518192"/>
              <a:ext cx="986619" cy="3577225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手繪多邊形 37"/>
            <p:cNvSpPr/>
            <p:nvPr/>
          </p:nvSpPr>
          <p:spPr>
            <a:xfrm>
              <a:off x="2557387" y="1125561"/>
              <a:ext cx="3779520" cy="4998720"/>
            </a:xfrm>
            <a:custGeom>
              <a:avLst/>
              <a:gdLst>
                <a:gd name="connsiteX0" fmla="*/ 3779520 w 3779520"/>
                <a:gd name="connsiteY0" fmla="*/ 4998720 h 4998720"/>
                <a:gd name="connsiteX1" fmla="*/ 3657600 w 3779520"/>
                <a:gd name="connsiteY1" fmla="*/ 4978400 h 4998720"/>
                <a:gd name="connsiteX2" fmla="*/ 3596640 w 3779520"/>
                <a:gd name="connsiteY2" fmla="*/ 4958080 h 4998720"/>
                <a:gd name="connsiteX3" fmla="*/ 2722880 w 3779520"/>
                <a:gd name="connsiteY3" fmla="*/ 4917440 h 4998720"/>
                <a:gd name="connsiteX4" fmla="*/ 2600960 w 3779520"/>
                <a:gd name="connsiteY4" fmla="*/ 4897120 h 4998720"/>
                <a:gd name="connsiteX5" fmla="*/ 2458720 w 3779520"/>
                <a:gd name="connsiteY5" fmla="*/ 4876800 h 4998720"/>
                <a:gd name="connsiteX6" fmla="*/ 2397760 w 3779520"/>
                <a:gd name="connsiteY6" fmla="*/ 4836160 h 4998720"/>
                <a:gd name="connsiteX7" fmla="*/ 2275840 w 3779520"/>
                <a:gd name="connsiteY7" fmla="*/ 4815840 h 4998720"/>
                <a:gd name="connsiteX8" fmla="*/ 1991360 w 3779520"/>
                <a:gd name="connsiteY8" fmla="*/ 4754880 h 4998720"/>
                <a:gd name="connsiteX9" fmla="*/ 1828800 w 3779520"/>
                <a:gd name="connsiteY9" fmla="*/ 4734560 h 4998720"/>
                <a:gd name="connsiteX10" fmla="*/ 1605280 w 3779520"/>
                <a:gd name="connsiteY10" fmla="*/ 4693920 h 4998720"/>
                <a:gd name="connsiteX11" fmla="*/ 1503680 w 3779520"/>
                <a:gd name="connsiteY11" fmla="*/ 4673600 h 4998720"/>
                <a:gd name="connsiteX12" fmla="*/ 1442720 w 3779520"/>
                <a:gd name="connsiteY12" fmla="*/ 4653280 h 4998720"/>
                <a:gd name="connsiteX13" fmla="*/ 1300480 w 3779520"/>
                <a:gd name="connsiteY13" fmla="*/ 4632960 h 4998720"/>
                <a:gd name="connsiteX14" fmla="*/ 1158240 w 3779520"/>
                <a:gd name="connsiteY14" fmla="*/ 4592320 h 4998720"/>
                <a:gd name="connsiteX15" fmla="*/ 1097280 w 3779520"/>
                <a:gd name="connsiteY15" fmla="*/ 4572000 h 4998720"/>
                <a:gd name="connsiteX16" fmla="*/ 995680 w 3779520"/>
                <a:gd name="connsiteY16" fmla="*/ 4551680 h 4998720"/>
                <a:gd name="connsiteX17" fmla="*/ 934720 w 3779520"/>
                <a:gd name="connsiteY17" fmla="*/ 4531360 h 4998720"/>
                <a:gd name="connsiteX18" fmla="*/ 751840 w 3779520"/>
                <a:gd name="connsiteY18" fmla="*/ 4490720 h 4998720"/>
                <a:gd name="connsiteX19" fmla="*/ 650240 w 3779520"/>
                <a:gd name="connsiteY19" fmla="*/ 4368800 h 4998720"/>
                <a:gd name="connsiteX20" fmla="*/ 589280 w 3779520"/>
                <a:gd name="connsiteY20" fmla="*/ 4348480 h 4998720"/>
                <a:gd name="connsiteX21" fmla="*/ 528320 w 3779520"/>
                <a:gd name="connsiteY21" fmla="*/ 4226560 h 4998720"/>
                <a:gd name="connsiteX22" fmla="*/ 467360 w 3779520"/>
                <a:gd name="connsiteY22" fmla="*/ 4165600 h 4998720"/>
                <a:gd name="connsiteX23" fmla="*/ 386080 w 3779520"/>
                <a:gd name="connsiteY23" fmla="*/ 4043680 h 4998720"/>
                <a:gd name="connsiteX24" fmla="*/ 345440 w 3779520"/>
                <a:gd name="connsiteY24" fmla="*/ 3982720 h 4998720"/>
                <a:gd name="connsiteX25" fmla="*/ 325120 w 3779520"/>
                <a:gd name="connsiteY25" fmla="*/ 3881120 h 4998720"/>
                <a:gd name="connsiteX26" fmla="*/ 284480 w 3779520"/>
                <a:gd name="connsiteY26" fmla="*/ 3637280 h 4998720"/>
                <a:gd name="connsiteX27" fmla="*/ 264160 w 3779520"/>
                <a:gd name="connsiteY27" fmla="*/ 3474720 h 4998720"/>
                <a:gd name="connsiteX28" fmla="*/ 243840 w 3779520"/>
                <a:gd name="connsiteY28" fmla="*/ 3149600 h 4998720"/>
                <a:gd name="connsiteX29" fmla="*/ 203200 w 3779520"/>
                <a:gd name="connsiteY29" fmla="*/ 3027680 h 4998720"/>
                <a:gd name="connsiteX30" fmla="*/ 162560 w 3779520"/>
                <a:gd name="connsiteY30" fmla="*/ 2844800 h 4998720"/>
                <a:gd name="connsiteX31" fmla="*/ 121920 w 3779520"/>
                <a:gd name="connsiteY31" fmla="*/ 2783840 h 4998720"/>
                <a:gd name="connsiteX32" fmla="*/ 60960 w 3779520"/>
                <a:gd name="connsiteY32" fmla="*/ 2560320 h 4998720"/>
                <a:gd name="connsiteX33" fmla="*/ 40640 w 3779520"/>
                <a:gd name="connsiteY33" fmla="*/ 2275840 h 4998720"/>
                <a:gd name="connsiteX34" fmla="*/ 20320 w 3779520"/>
                <a:gd name="connsiteY34" fmla="*/ 2174240 h 4998720"/>
                <a:gd name="connsiteX35" fmla="*/ 0 w 3779520"/>
                <a:gd name="connsiteY35" fmla="*/ 1645920 h 4998720"/>
                <a:gd name="connsiteX36" fmla="*/ 40640 w 3779520"/>
                <a:gd name="connsiteY36" fmla="*/ 568960 h 4998720"/>
                <a:gd name="connsiteX37" fmla="*/ 60960 w 3779520"/>
                <a:gd name="connsiteY37" fmla="*/ 447040 h 4998720"/>
                <a:gd name="connsiteX38" fmla="*/ 182880 w 3779520"/>
                <a:gd name="connsiteY38" fmla="*/ 325120 h 4998720"/>
                <a:gd name="connsiteX39" fmla="*/ 304800 w 3779520"/>
                <a:gd name="connsiteY39" fmla="*/ 243840 h 4998720"/>
                <a:gd name="connsiteX40" fmla="*/ 447040 w 3779520"/>
                <a:gd name="connsiteY40" fmla="*/ 162560 h 4998720"/>
                <a:gd name="connsiteX41" fmla="*/ 711200 w 3779520"/>
                <a:gd name="connsiteY41" fmla="*/ 101600 h 4998720"/>
                <a:gd name="connsiteX42" fmla="*/ 873760 w 3779520"/>
                <a:gd name="connsiteY42" fmla="*/ 0 h 499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79520" h="4998720">
                  <a:moveTo>
                    <a:pt x="3779520" y="4998720"/>
                  </a:moveTo>
                  <a:cubicBezTo>
                    <a:pt x="3738880" y="4991947"/>
                    <a:pt x="3697819" y="4987338"/>
                    <a:pt x="3657600" y="4978400"/>
                  </a:cubicBezTo>
                  <a:cubicBezTo>
                    <a:pt x="3636691" y="4973754"/>
                    <a:pt x="3617871" y="4960911"/>
                    <a:pt x="3596640" y="4958080"/>
                  </a:cubicBezTo>
                  <a:cubicBezTo>
                    <a:pt x="3367631" y="4927545"/>
                    <a:pt x="2856868" y="4921762"/>
                    <a:pt x="2722880" y="4917440"/>
                  </a:cubicBezTo>
                  <a:lnTo>
                    <a:pt x="2600960" y="4897120"/>
                  </a:lnTo>
                  <a:cubicBezTo>
                    <a:pt x="2553622" y="4889837"/>
                    <a:pt x="2504595" y="4890562"/>
                    <a:pt x="2458720" y="4876800"/>
                  </a:cubicBezTo>
                  <a:cubicBezTo>
                    <a:pt x="2435328" y="4869783"/>
                    <a:pt x="2420928" y="4843883"/>
                    <a:pt x="2397760" y="4836160"/>
                  </a:cubicBezTo>
                  <a:cubicBezTo>
                    <a:pt x="2358674" y="4823131"/>
                    <a:pt x="2316240" y="4823920"/>
                    <a:pt x="2275840" y="4815840"/>
                  </a:cubicBezTo>
                  <a:cubicBezTo>
                    <a:pt x="2121912" y="4785054"/>
                    <a:pt x="2235883" y="4785445"/>
                    <a:pt x="1991360" y="4754880"/>
                  </a:cubicBezTo>
                  <a:lnTo>
                    <a:pt x="1828800" y="4734560"/>
                  </a:lnTo>
                  <a:cubicBezTo>
                    <a:pt x="1704447" y="4693109"/>
                    <a:pt x="1818635" y="4726744"/>
                    <a:pt x="1605280" y="4693920"/>
                  </a:cubicBezTo>
                  <a:cubicBezTo>
                    <a:pt x="1571144" y="4688668"/>
                    <a:pt x="1537186" y="4681977"/>
                    <a:pt x="1503680" y="4673600"/>
                  </a:cubicBezTo>
                  <a:cubicBezTo>
                    <a:pt x="1482900" y="4668405"/>
                    <a:pt x="1463723" y="4657481"/>
                    <a:pt x="1442720" y="4653280"/>
                  </a:cubicBezTo>
                  <a:cubicBezTo>
                    <a:pt x="1395755" y="4643887"/>
                    <a:pt x="1347893" y="4639733"/>
                    <a:pt x="1300480" y="4632960"/>
                  </a:cubicBezTo>
                  <a:cubicBezTo>
                    <a:pt x="1154319" y="4584240"/>
                    <a:pt x="1336844" y="4643350"/>
                    <a:pt x="1158240" y="4592320"/>
                  </a:cubicBezTo>
                  <a:cubicBezTo>
                    <a:pt x="1137645" y="4586436"/>
                    <a:pt x="1118060" y="4577195"/>
                    <a:pt x="1097280" y="4572000"/>
                  </a:cubicBezTo>
                  <a:cubicBezTo>
                    <a:pt x="1063774" y="4563623"/>
                    <a:pt x="1029186" y="4560057"/>
                    <a:pt x="995680" y="4551680"/>
                  </a:cubicBezTo>
                  <a:cubicBezTo>
                    <a:pt x="974900" y="4546485"/>
                    <a:pt x="955629" y="4536006"/>
                    <a:pt x="934720" y="4531360"/>
                  </a:cubicBezTo>
                  <a:cubicBezTo>
                    <a:pt x="720148" y="4483677"/>
                    <a:pt x="889070" y="4536463"/>
                    <a:pt x="751840" y="4490720"/>
                  </a:cubicBezTo>
                  <a:cubicBezTo>
                    <a:pt x="721852" y="4445738"/>
                    <a:pt x="697177" y="4400091"/>
                    <a:pt x="650240" y="4368800"/>
                  </a:cubicBezTo>
                  <a:cubicBezTo>
                    <a:pt x="632418" y="4356919"/>
                    <a:pt x="609600" y="4355253"/>
                    <a:pt x="589280" y="4348480"/>
                  </a:cubicBezTo>
                  <a:cubicBezTo>
                    <a:pt x="568915" y="4287384"/>
                    <a:pt x="572088" y="4279081"/>
                    <a:pt x="528320" y="4226560"/>
                  </a:cubicBezTo>
                  <a:cubicBezTo>
                    <a:pt x="509923" y="4204484"/>
                    <a:pt x="485003" y="4188283"/>
                    <a:pt x="467360" y="4165600"/>
                  </a:cubicBezTo>
                  <a:cubicBezTo>
                    <a:pt x="437373" y="4127046"/>
                    <a:pt x="413173" y="4084320"/>
                    <a:pt x="386080" y="4043680"/>
                  </a:cubicBezTo>
                  <a:lnTo>
                    <a:pt x="345440" y="3982720"/>
                  </a:lnTo>
                  <a:cubicBezTo>
                    <a:pt x="338667" y="3948853"/>
                    <a:pt x="330004" y="3915310"/>
                    <a:pt x="325120" y="3881120"/>
                  </a:cubicBezTo>
                  <a:cubicBezTo>
                    <a:pt x="291092" y="3642924"/>
                    <a:pt x="328157" y="3768311"/>
                    <a:pt x="284480" y="3637280"/>
                  </a:cubicBezTo>
                  <a:cubicBezTo>
                    <a:pt x="277707" y="3583093"/>
                    <a:pt x="268695" y="3529140"/>
                    <a:pt x="264160" y="3474720"/>
                  </a:cubicBezTo>
                  <a:cubicBezTo>
                    <a:pt x="255143" y="3366510"/>
                    <a:pt x="258511" y="3257189"/>
                    <a:pt x="243840" y="3149600"/>
                  </a:cubicBezTo>
                  <a:cubicBezTo>
                    <a:pt x="238052" y="3107154"/>
                    <a:pt x="210243" y="3069935"/>
                    <a:pt x="203200" y="3027680"/>
                  </a:cubicBezTo>
                  <a:cubicBezTo>
                    <a:pt x="195396" y="2980854"/>
                    <a:pt x="187572" y="2894823"/>
                    <a:pt x="162560" y="2844800"/>
                  </a:cubicBezTo>
                  <a:cubicBezTo>
                    <a:pt x="151638" y="2822957"/>
                    <a:pt x="131839" y="2806157"/>
                    <a:pt x="121920" y="2783840"/>
                  </a:cubicBezTo>
                  <a:cubicBezTo>
                    <a:pt x="84421" y="2699466"/>
                    <a:pt x="78344" y="2647240"/>
                    <a:pt x="60960" y="2560320"/>
                  </a:cubicBezTo>
                  <a:cubicBezTo>
                    <a:pt x="54187" y="2465493"/>
                    <a:pt x="50592" y="2370386"/>
                    <a:pt x="40640" y="2275840"/>
                  </a:cubicBezTo>
                  <a:cubicBezTo>
                    <a:pt x="37024" y="2241492"/>
                    <a:pt x="22544" y="2208706"/>
                    <a:pt x="20320" y="2174240"/>
                  </a:cubicBezTo>
                  <a:cubicBezTo>
                    <a:pt x="8973" y="1998369"/>
                    <a:pt x="6773" y="1822027"/>
                    <a:pt x="0" y="1645920"/>
                  </a:cubicBezTo>
                  <a:cubicBezTo>
                    <a:pt x="7504" y="1360760"/>
                    <a:pt x="9321" y="897813"/>
                    <a:pt x="40640" y="568960"/>
                  </a:cubicBezTo>
                  <a:cubicBezTo>
                    <a:pt x="44546" y="527945"/>
                    <a:pt x="40200" y="482628"/>
                    <a:pt x="60960" y="447040"/>
                  </a:cubicBezTo>
                  <a:cubicBezTo>
                    <a:pt x="89919" y="397395"/>
                    <a:pt x="135059" y="357001"/>
                    <a:pt x="182880" y="325120"/>
                  </a:cubicBezTo>
                  <a:lnTo>
                    <a:pt x="304800" y="243840"/>
                  </a:lnTo>
                  <a:cubicBezTo>
                    <a:pt x="359786" y="207183"/>
                    <a:pt x="382588" y="188341"/>
                    <a:pt x="447040" y="162560"/>
                  </a:cubicBezTo>
                  <a:cubicBezTo>
                    <a:pt x="571008" y="112973"/>
                    <a:pt x="575062" y="121048"/>
                    <a:pt x="711200" y="101600"/>
                  </a:cubicBezTo>
                  <a:cubicBezTo>
                    <a:pt x="845722" y="11919"/>
                    <a:pt x="789433" y="42163"/>
                    <a:pt x="873760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手繪多邊形 39"/>
            <p:cNvSpPr/>
            <p:nvPr/>
          </p:nvSpPr>
          <p:spPr>
            <a:xfrm>
              <a:off x="2882507" y="1186505"/>
              <a:ext cx="4754880" cy="4917457"/>
            </a:xfrm>
            <a:custGeom>
              <a:avLst/>
              <a:gdLst>
                <a:gd name="connsiteX0" fmla="*/ 4754880 w 4754880"/>
                <a:gd name="connsiteY0" fmla="*/ 4917457 h 4917457"/>
                <a:gd name="connsiteX1" fmla="*/ 4592320 w 4754880"/>
                <a:gd name="connsiteY1" fmla="*/ 4897137 h 4917457"/>
                <a:gd name="connsiteX2" fmla="*/ 4287520 w 4754880"/>
                <a:gd name="connsiteY2" fmla="*/ 4876817 h 4917457"/>
                <a:gd name="connsiteX3" fmla="*/ 3881120 w 4754880"/>
                <a:gd name="connsiteY3" fmla="*/ 4754897 h 4917457"/>
                <a:gd name="connsiteX4" fmla="*/ 3515360 w 4754880"/>
                <a:gd name="connsiteY4" fmla="*/ 4673617 h 4917457"/>
                <a:gd name="connsiteX5" fmla="*/ 3312160 w 4754880"/>
                <a:gd name="connsiteY5" fmla="*/ 4632977 h 4917457"/>
                <a:gd name="connsiteX6" fmla="*/ 3108960 w 4754880"/>
                <a:gd name="connsiteY6" fmla="*/ 4531377 h 4917457"/>
                <a:gd name="connsiteX7" fmla="*/ 2966720 w 4754880"/>
                <a:gd name="connsiteY7" fmla="*/ 4490737 h 4917457"/>
                <a:gd name="connsiteX8" fmla="*/ 2661920 w 4754880"/>
                <a:gd name="connsiteY8" fmla="*/ 4389137 h 4917457"/>
                <a:gd name="connsiteX9" fmla="*/ 2458720 w 4754880"/>
                <a:gd name="connsiteY9" fmla="*/ 4348497 h 4917457"/>
                <a:gd name="connsiteX10" fmla="*/ 2377440 w 4754880"/>
                <a:gd name="connsiteY10" fmla="*/ 4328177 h 4917457"/>
                <a:gd name="connsiteX11" fmla="*/ 2275840 w 4754880"/>
                <a:gd name="connsiteY11" fmla="*/ 4307857 h 4917457"/>
                <a:gd name="connsiteX12" fmla="*/ 2194560 w 4754880"/>
                <a:gd name="connsiteY12" fmla="*/ 4287537 h 4917457"/>
                <a:gd name="connsiteX13" fmla="*/ 1849120 w 4754880"/>
                <a:gd name="connsiteY13" fmla="*/ 4246897 h 4917457"/>
                <a:gd name="connsiteX14" fmla="*/ 1727200 w 4754880"/>
                <a:gd name="connsiteY14" fmla="*/ 4226577 h 4917457"/>
                <a:gd name="connsiteX15" fmla="*/ 1544320 w 4754880"/>
                <a:gd name="connsiteY15" fmla="*/ 4206257 h 4917457"/>
                <a:gd name="connsiteX16" fmla="*/ 1483360 w 4754880"/>
                <a:gd name="connsiteY16" fmla="*/ 4165617 h 4917457"/>
                <a:gd name="connsiteX17" fmla="*/ 1422400 w 4754880"/>
                <a:gd name="connsiteY17" fmla="*/ 4145297 h 4917457"/>
                <a:gd name="connsiteX18" fmla="*/ 1300480 w 4754880"/>
                <a:gd name="connsiteY18" fmla="*/ 4064017 h 4917457"/>
                <a:gd name="connsiteX19" fmla="*/ 1239520 w 4754880"/>
                <a:gd name="connsiteY19" fmla="*/ 4023377 h 4917457"/>
                <a:gd name="connsiteX20" fmla="*/ 1178560 w 4754880"/>
                <a:gd name="connsiteY20" fmla="*/ 3982737 h 4917457"/>
                <a:gd name="connsiteX21" fmla="*/ 1056640 w 4754880"/>
                <a:gd name="connsiteY21" fmla="*/ 3942097 h 4917457"/>
                <a:gd name="connsiteX22" fmla="*/ 995680 w 4754880"/>
                <a:gd name="connsiteY22" fmla="*/ 3921777 h 4917457"/>
                <a:gd name="connsiteX23" fmla="*/ 812800 w 4754880"/>
                <a:gd name="connsiteY23" fmla="*/ 3820177 h 4917457"/>
                <a:gd name="connsiteX24" fmla="*/ 711200 w 4754880"/>
                <a:gd name="connsiteY24" fmla="*/ 3698257 h 4917457"/>
                <a:gd name="connsiteX25" fmla="*/ 650240 w 4754880"/>
                <a:gd name="connsiteY25" fmla="*/ 3637297 h 4917457"/>
                <a:gd name="connsiteX26" fmla="*/ 508000 w 4754880"/>
                <a:gd name="connsiteY26" fmla="*/ 3454417 h 4917457"/>
                <a:gd name="connsiteX27" fmla="*/ 447040 w 4754880"/>
                <a:gd name="connsiteY27" fmla="*/ 3413777 h 4917457"/>
                <a:gd name="connsiteX28" fmla="*/ 426720 w 4754880"/>
                <a:gd name="connsiteY28" fmla="*/ 3352817 h 4917457"/>
                <a:gd name="connsiteX29" fmla="*/ 345440 w 4754880"/>
                <a:gd name="connsiteY29" fmla="*/ 3230897 h 4917457"/>
                <a:gd name="connsiteX30" fmla="*/ 304800 w 4754880"/>
                <a:gd name="connsiteY30" fmla="*/ 3108977 h 4917457"/>
                <a:gd name="connsiteX31" fmla="*/ 223520 w 4754880"/>
                <a:gd name="connsiteY31" fmla="*/ 2987057 h 4917457"/>
                <a:gd name="connsiteX32" fmla="*/ 182880 w 4754880"/>
                <a:gd name="connsiteY32" fmla="*/ 2926097 h 4917457"/>
                <a:gd name="connsiteX33" fmla="*/ 142240 w 4754880"/>
                <a:gd name="connsiteY33" fmla="*/ 2702577 h 4917457"/>
                <a:gd name="connsiteX34" fmla="*/ 81280 w 4754880"/>
                <a:gd name="connsiteY34" fmla="*/ 2519697 h 4917457"/>
                <a:gd name="connsiteX35" fmla="*/ 60960 w 4754880"/>
                <a:gd name="connsiteY35" fmla="*/ 2458737 h 4917457"/>
                <a:gd name="connsiteX36" fmla="*/ 40640 w 4754880"/>
                <a:gd name="connsiteY36" fmla="*/ 2336817 h 4917457"/>
                <a:gd name="connsiteX37" fmla="*/ 20320 w 4754880"/>
                <a:gd name="connsiteY37" fmla="*/ 1645937 h 4917457"/>
                <a:gd name="connsiteX38" fmla="*/ 0 w 4754880"/>
                <a:gd name="connsiteY38" fmla="*/ 1402097 h 4917457"/>
                <a:gd name="connsiteX39" fmla="*/ 20320 w 4754880"/>
                <a:gd name="connsiteY39" fmla="*/ 609617 h 4917457"/>
                <a:gd name="connsiteX40" fmla="*/ 60960 w 4754880"/>
                <a:gd name="connsiteY40" fmla="*/ 487697 h 4917457"/>
                <a:gd name="connsiteX41" fmla="*/ 101600 w 4754880"/>
                <a:gd name="connsiteY41" fmla="*/ 426737 h 4917457"/>
                <a:gd name="connsiteX42" fmla="*/ 121920 w 4754880"/>
                <a:gd name="connsiteY42" fmla="*/ 365777 h 4917457"/>
                <a:gd name="connsiteX43" fmla="*/ 162560 w 4754880"/>
                <a:gd name="connsiteY43" fmla="*/ 304817 h 4917457"/>
                <a:gd name="connsiteX44" fmla="*/ 182880 w 4754880"/>
                <a:gd name="connsiteY44" fmla="*/ 243857 h 4917457"/>
                <a:gd name="connsiteX45" fmla="*/ 264160 w 4754880"/>
                <a:gd name="connsiteY45" fmla="*/ 121937 h 4917457"/>
                <a:gd name="connsiteX46" fmla="*/ 386080 w 4754880"/>
                <a:gd name="connsiteY46" fmla="*/ 81297 h 4917457"/>
                <a:gd name="connsiteX47" fmla="*/ 447040 w 4754880"/>
                <a:gd name="connsiteY47" fmla="*/ 40657 h 4917457"/>
                <a:gd name="connsiteX48" fmla="*/ 589280 w 4754880"/>
                <a:gd name="connsiteY48" fmla="*/ 17 h 491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754880" h="4917457">
                  <a:moveTo>
                    <a:pt x="4754880" y="4917457"/>
                  </a:moveTo>
                  <a:cubicBezTo>
                    <a:pt x="4700693" y="4910684"/>
                    <a:pt x="4646723" y="4901868"/>
                    <a:pt x="4592320" y="4897137"/>
                  </a:cubicBezTo>
                  <a:cubicBezTo>
                    <a:pt x="4490877" y="4888316"/>
                    <a:pt x="4387368" y="4896787"/>
                    <a:pt x="4287520" y="4876817"/>
                  </a:cubicBezTo>
                  <a:cubicBezTo>
                    <a:pt x="4148835" y="4849080"/>
                    <a:pt x="4019183" y="4785578"/>
                    <a:pt x="3881120" y="4754897"/>
                  </a:cubicBezTo>
                  <a:lnTo>
                    <a:pt x="3515360" y="4673617"/>
                  </a:lnTo>
                  <a:cubicBezTo>
                    <a:pt x="3447819" y="4659144"/>
                    <a:pt x="3312160" y="4632977"/>
                    <a:pt x="3312160" y="4632977"/>
                  </a:cubicBezTo>
                  <a:cubicBezTo>
                    <a:pt x="3244427" y="4599110"/>
                    <a:pt x="3178984" y="4560210"/>
                    <a:pt x="3108960" y="4531377"/>
                  </a:cubicBezTo>
                  <a:cubicBezTo>
                    <a:pt x="3063364" y="4512602"/>
                    <a:pt x="3013500" y="4506330"/>
                    <a:pt x="2966720" y="4490737"/>
                  </a:cubicBezTo>
                  <a:cubicBezTo>
                    <a:pt x="2664252" y="4389914"/>
                    <a:pt x="2939675" y="4464888"/>
                    <a:pt x="2661920" y="4389137"/>
                  </a:cubicBezTo>
                  <a:cubicBezTo>
                    <a:pt x="2532125" y="4353738"/>
                    <a:pt x="2620793" y="4380912"/>
                    <a:pt x="2458720" y="4348497"/>
                  </a:cubicBezTo>
                  <a:cubicBezTo>
                    <a:pt x="2431335" y="4343020"/>
                    <a:pt x="2404702" y="4334235"/>
                    <a:pt x="2377440" y="4328177"/>
                  </a:cubicBezTo>
                  <a:cubicBezTo>
                    <a:pt x="2343725" y="4320685"/>
                    <a:pt x="2309555" y="4315349"/>
                    <a:pt x="2275840" y="4307857"/>
                  </a:cubicBezTo>
                  <a:cubicBezTo>
                    <a:pt x="2248578" y="4301799"/>
                    <a:pt x="2221945" y="4293014"/>
                    <a:pt x="2194560" y="4287537"/>
                  </a:cubicBezTo>
                  <a:cubicBezTo>
                    <a:pt x="2030760" y="4254777"/>
                    <a:pt x="2055716" y="4271202"/>
                    <a:pt x="1849120" y="4246897"/>
                  </a:cubicBezTo>
                  <a:cubicBezTo>
                    <a:pt x="1808202" y="4242083"/>
                    <a:pt x="1768039" y="4232022"/>
                    <a:pt x="1727200" y="4226577"/>
                  </a:cubicBezTo>
                  <a:cubicBezTo>
                    <a:pt x="1666403" y="4218471"/>
                    <a:pt x="1605280" y="4213030"/>
                    <a:pt x="1544320" y="4206257"/>
                  </a:cubicBezTo>
                  <a:cubicBezTo>
                    <a:pt x="1524000" y="4192710"/>
                    <a:pt x="1505203" y="4176539"/>
                    <a:pt x="1483360" y="4165617"/>
                  </a:cubicBezTo>
                  <a:cubicBezTo>
                    <a:pt x="1464202" y="4156038"/>
                    <a:pt x="1441124" y="4155699"/>
                    <a:pt x="1422400" y="4145297"/>
                  </a:cubicBezTo>
                  <a:cubicBezTo>
                    <a:pt x="1379703" y="4121577"/>
                    <a:pt x="1341120" y="4091110"/>
                    <a:pt x="1300480" y="4064017"/>
                  </a:cubicBezTo>
                  <a:lnTo>
                    <a:pt x="1239520" y="4023377"/>
                  </a:lnTo>
                  <a:cubicBezTo>
                    <a:pt x="1219200" y="4009830"/>
                    <a:pt x="1201728" y="3990460"/>
                    <a:pt x="1178560" y="3982737"/>
                  </a:cubicBezTo>
                  <a:lnTo>
                    <a:pt x="1056640" y="3942097"/>
                  </a:lnTo>
                  <a:lnTo>
                    <a:pt x="995680" y="3921777"/>
                  </a:lnTo>
                  <a:cubicBezTo>
                    <a:pt x="919024" y="3896225"/>
                    <a:pt x="882671" y="3890048"/>
                    <a:pt x="812800" y="3820177"/>
                  </a:cubicBezTo>
                  <a:cubicBezTo>
                    <a:pt x="634704" y="3642081"/>
                    <a:pt x="852651" y="3867998"/>
                    <a:pt x="711200" y="3698257"/>
                  </a:cubicBezTo>
                  <a:cubicBezTo>
                    <a:pt x="692803" y="3676181"/>
                    <a:pt x="667883" y="3659980"/>
                    <a:pt x="650240" y="3637297"/>
                  </a:cubicBezTo>
                  <a:cubicBezTo>
                    <a:pt x="566768" y="3529976"/>
                    <a:pt x="595409" y="3527257"/>
                    <a:pt x="508000" y="3454417"/>
                  </a:cubicBezTo>
                  <a:cubicBezTo>
                    <a:pt x="489239" y="3438783"/>
                    <a:pt x="467360" y="3427324"/>
                    <a:pt x="447040" y="3413777"/>
                  </a:cubicBezTo>
                  <a:cubicBezTo>
                    <a:pt x="440267" y="3393457"/>
                    <a:pt x="437122" y="3371541"/>
                    <a:pt x="426720" y="3352817"/>
                  </a:cubicBezTo>
                  <a:cubicBezTo>
                    <a:pt x="403000" y="3310120"/>
                    <a:pt x="360886" y="3277234"/>
                    <a:pt x="345440" y="3230897"/>
                  </a:cubicBezTo>
                  <a:cubicBezTo>
                    <a:pt x="331893" y="3190257"/>
                    <a:pt x="328562" y="3144621"/>
                    <a:pt x="304800" y="3108977"/>
                  </a:cubicBezTo>
                  <a:lnTo>
                    <a:pt x="223520" y="2987057"/>
                  </a:lnTo>
                  <a:lnTo>
                    <a:pt x="182880" y="2926097"/>
                  </a:lnTo>
                  <a:cubicBezTo>
                    <a:pt x="168569" y="2825918"/>
                    <a:pt x="168370" y="2789676"/>
                    <a:pt x="142240" y="2702577"/>
                  </a:cubicBezTo>
                  <a:lnTo>
                    <a:pt x="81280" y="2519697"/>
                  </a:lnTo>
                  <a:cubicBezTo>
                    <a:pt x="74507" y="2499377"/>
                    <a:pt x="64481" y="2479865"/>
                    <a:pt x="60960" y="2458737"/>
                  </a:cubicBezTo>
                  <a:lnTo>
                    <a:pt x="40640" y="2336817"/>
                  </a:lnTo>
                  <a:cubicBezTo>
                    <a:pt x="33867" y="2106524"/>
                    <a:pt x="30328" y="1876112"/>
                    <a:pt x="20320" y="1645937"/>
                  </a:cubicBezTo>
                  <a:cubicBezTo>
                    <a:pt x="16777" y="1564452"/>
                    <a:pt x="0" y="1483659"/>
                    <a:pt x="0" y="1402097"/>
                  </a:cubicBezTo>
                  <a:cubicBezTo>
                    <a:pt x="0" y="1137850"/>
                    <a:pt x="2743" y="873279"/>
                    <a:pt x="20320" y="609617"/>
                  </a:cubicBezTo>
                  <a:cubicBezTo>
                    <a:pt x="23170" y="566874"/>
                    <a:pt x="37198" y="523341"/>
                    <a:pt x="60960" y="487697"/>
                  </a:cubicBezTo>
                  <a:cubicBezTo>
                    <a:pt x="74507" y="467377"/>
                    <a:pt x="90678" y="448580"/>
                    <a:pt x="101600" y="426737"/>
                  </a:cubicBezTo>
                  <a:cubicBezTo>
                    <a:pt x="111179" y="407579"/>
                    <a:pt x="112341" y="384935"/>
                    <a:pt x="121920" y="365777"/>
                  </a:cubicBezTo>
                  <a:cubicBezTo>
                    <a:pt x="132842" y="343934"/>
                    <a:pt x="151638" y="326660"/>
                    <a:pt x="162560" y="304817"/>
                  </a:cubicBezTo>
                  <a:cubicBezTo>
                    <a:pt x="172139" y="285659"/>
                    <a:pt x="172478" y="262581"/>
                    <a:pt x="182880" y="243857"/>
                  </a:cubicBezTo>
                  <a:cubicBezTo>
                    <a:pt x="206600" y="201160"/>
                    <a:pt x="217823" y="137383"/>
                    <a:pt x="264160" y="121937"/>
                  </a:cubicBezTo>
                  <a:cubicBezTo>
                    <a:pt x="304800" y="108390"/>
                    <a:pt x="350436" y="105059"/>
                    <a:pt x="386080" y="81297"/>
                  </a:cubicBezTo>
                  <a:cubicBezTo>
                    <a:pt x="406400" y="67750"/>
                    <a:pt x="424723" y="50576"/>
                    <a:pt x="447040" y="40657"/>
                  </a:cubicBezTo>
                  <a:cubicBezTo>
                    <a:pt x="543299" y="-2125"/>
                    <a:pt x="531195" y="17"/>
                    <a:pt x="589280" y="17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3695307" y="3146873"/>
              <a:ext cx="2661920" cy="2916448"/>
            </a:xfrm>
            <a:custGeom>
              <a:avLst/>
              <a:gdLst>
                <a:gd name="connsiteX0" fmla="*/ 2661920 w 2661920"/>
                <a:gd name="connsiteY0" fmla="*/ 2987040 h 2987040"/>
                <a:gd name="connsiteX1" fmla="*/ 2235200 w 2661920"/>
                <a:gd name="connsiteY1" fmla="*/ 2946400 h 2987040"/>
                <a:gd name="connsiteX2" fmla="*/ 2092960 w 2661920"/>
                <a:gd name="connsiteY2" fmla="*/ 2905760 h 2987040"/>
                <a:gd name="connsiteX3" fmla="*/ 1950720 w 2661920"/>
                <a:gd name="connsiteY3" fmla="*/ 2844800 h 2987040"/>
                <a:gd name="connsiteX4" fmla="*/ 1747520 w 2661920"/>
                <a:gd name="connsiteY4" fmla="*/ 2804160 h 2987040"/>
                <a:gd name="connsiteX5" fmla="*/ 1625600 w 2661920"/>
                <a:gd name="connsiteY5" fmla="*/ 2783840 h 2987040"/>
                <a:gd name="connsiteX6" fmla="*/ 1483360 w 2661920"/>
                <a:gd name="connsiteY6" fmla="*/ 2743200 h 2987040"/>
                <a:gd name="connsiteX7" fmla="*/ 1158240 w 2661920"/>
                <a:gd name="connsiteY7" fmla="*/ 2702560 h 2987040"/>
                <a:gd name="connsiteX8" fmla="*/ 1036320 w 2661920"/>
                <a:gd name="connsiteY8" fmla="*/ 2661920 h 2987040"/>
                <a:gd name="connsiteX9" fmla="*/ 975360 w 2661920"/>
                <a:gd name="connsiteY9" fmla="*/ 2641600 h 2987040"/>
                <a:gd name="connsiteX10" fmla="*/ 853440 w 2661920"/>
                <a:gd name="connsiteY10" fmla="*/ 2560320 h 2987040"/>
                <a:gd name="connsiteX11" fmla="*/ 792480 w 2661920"/>
                <a:gd name="connsiteY11" fmla="*/ 2499360 h 2987040"/>
                <a:gd name="connsiteX12" fmla="*/ 731520 w 2661920"/>
                <a:gd name="connsiteY12" fmla="*/ 2458720 h 2987040"/>
                <a:gd name="connsiteX13" fmla="*/ 690880 w 2661920"/>
                <a:gd name="connsiteY13" fmla="*/ 2397760 h 2987040"/>
                <a:gd name="connsiteX14" fmla="*/ 629920 w 2661920"/>
                <a:gd name="connsiteY14" fmla="*/ 2377440 h 2987040"/>
                <a:gd name="connsiteX15" fmla="*/ 568960 w 2661920"/>
                <a:gd name="connsiteY15" fmla="*/ 2336800 h 2987040"/>
                <a:gd name="connsiteX16" fmla="*/ 447040 w 2661920"/>
                <a:gd name="connsiteY16" fmla="*/ 2275840 h 2987040"/>
                <a:gd name="connsiteX17" fmla="*/ 406400 w 2661920"/>
                <a:gd name="connsiteY17" fmla="*/ 2214880 h 2987040"/>
                <a:gd name="connsiteX18" fmla="*/ 365760 w 2661920"/>
                <a:gd name="connsiteY18" fmla="*/ 2072640 h 2987040"/>
                <a:gd name="connsiteX19" fmla="*/ 345440 w 2661920"/>
                <a:gd name="connsiteY19" fmla="*/ 2011680 h 2987040"/>
                <a:gd name="connsiteX20" fmla="*/ 304800 w 2661920"/>
                <a:gd name="connsiteY20" fmla="*/ 1950720 h 2987040"/>
                <a:gd name="connsiteX21" fmla="*/ 203200 w 2661920"/>
                <a:gd name="connsiteY21" fmla="*/ 1767840 h 2987040"/>
                <a:gd name="connsiteX22" fmla="*/ 182880 w 2661920"/>
                <a:gd name="connsiteY22" fmla="*/ 1706880 h 2987040"/>
                <a:gd name="connsiteX23" fmla="*/ 142240 w 2661920"/>
                <a:gd name="connsiteY23" fmla="*/ 1645920 h 2987040"/>
                <a:gd name="connsiteX24" fmla="*/ 101600 w 2661920"/>
                <a:gd name="connsiteY24" fmla="*/ 1524000 h 2987040"/>
                <a:gd name="connsiteX25" fmla="*/ 81280 w 2661920"/>
                <a:gd name="connsiteY25" fmla="*/ 1463040 h 2987040"/>
                <a:gd name="connsiteX26" fmla="*/ 60960 w 2661920"/>
                <a:gd name="connsiteY26" fmla="*/ 1300480 h 2987040"/>
                <a:gd name="connsiteX27" fmla="*/ 40640 w 2661920"/>
                <a:gd name="connsiteY27" fmla="*/ 1239520 h 2987040"/>
                <a:gd name="connsiteX28" fmla="*/ 20320 w 2661920"/>
                <a:gd name="connsiteY28" fmla="*/ 934720 h 2987040"/>
                <a:gd name="connsiteX29" fmla="*/ 0 w 2661920"/>
                <a:gd name="connsiteY29" fmla="*/ 0 h 298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61920" h="2987040">
                  <a:moveTo>
                    <a:pt x="2661920" y="2987040"/>
                  </a:moveTo>
                  <a:cubicBezTo>
                    <a:pt x="2519680" y="2973493"/>
                    <a:pt x="2373817" y="2981054"/>
                    <a:pt x="2235200" y="2946400"/>
                  </a:cubicBezTo>
                  <a:cubicBezTo>
                    <a:pt x="2193954" y="2936089"/>
                    <a:pt x="2133772" y="2923251"/>
                    <a:pt x="2092960" y="2905760"/>
                  </a:cubicBezTo>
                  <a:cubicBezTo>
                    <a:pt x="2022027" y="2875360"/>
                    <a:pt x="2019554" y="2860685"/>
                    <a:pt x="1950720" y="2844800"/>
                  </a:cubicBezTo>
                  <a:cubicBezTo>
                    <a:pt x="1883414" y="2829268"/>
                    <a:pt x="1815655" y="2815516"/>
                    <a:pt x="1747520" y="2804160"/>
                  </a:cubicBezTo>
                  <a:cubicBezTo>
                    <a:pt x="1706880" y="2797387"/>
                    <a:pt x="1665819" y="2792778"/>
                    <a:pt x="1625600" y="2783840"/>
                  </a:cubicBezTo>
                  <a:cubicBezTo>
                    <a:pt x="1429738" y="2740315"/>
                    <a:pt x="1726766" y="2787456"/>
                    <a:pt x="1483360" y="2743200"/>
                  </a:cubicBezTo>
                  <a:cubicBezTo>
                    <a:pt x="1392236" y="2726632"/>
                    <a:pt x="1245504" y="2712256"/>
                    <a:pt x="1158240" y="2702560"/>
                  </a:cubicBezTo>
                  <a:lnTo>
                    <a:pt x="1036320" y="2661920"/>
                  </a:lnTo>
                  <a:lnTo>
                    <a:pt x="975360" y="2641600"/>
                  </a:lnTo>
                  <a:cubicBezTo>
                    <a:pt x="780892" y="2447132"/>
                    <a:pt x="1029884" y="2677950"/>
                    <a:pt x="853440" y="2560320"/>
                  </a:cubicBezTo>
                  <a:cubicBezTo>
                    <a:pt x="829530" y="2544380"/>
                    <a:pt x="814556" y="2517757"/>
                    <a:pt x="792480" y="2499360"/>
                  </a:cubicBezTo>
                  <a:cubicBezTo>
                    <a:pt x="773719" y="2483726"/>
                    <a:pt x="751840" y="2472267"/>
                    <a:pt x="731520" y="2458720"/>
                  </a:cubicBezTo>
                  <a:cubicBezTo>
                    <a:pt x="717973" y="2438400"/>
                    <a:pt x="709950" y="2413016"/>
                    <a:pt x="690880" y="2397760"/>
                  </a:cubicBezTo>
                  <a:cubicBezTo>
                    <a:pt x="674154" y="2384380"/>
                    <a:pt x="649078" y="2387019"/>
                    <a:pt x="629920" y="2377440"/>
                  </a:cubicBezTo>
                  <a:cubicBezTo>
                    <a:pt x="608077" y="2366518"/>
                    <a:pt x="590803" y="2347722"/>
                    <a:pt x="568960" y="2336800"/>
                  </a:cubicBezTo>
                  <a:cubicBezTo>
                    <a:pt x="400703" y="2252672"/>
                    <a:pt x="621743" y="2392309"/>
                    <a:pt x="447040" y="2275840"/>
                  </a:cubicBezTo>
                  <a:cubicBezTo>
                    <a:pt x="433493" y="2255520"/>
                    <a:pt x="417322" y="2236723"/>
                    <a:pt x="406400" y="2214880"/>
                  </a:cubicBezTo>
                  <a:cubicBezTo>
                    <a:pt x="390160" y="2182400"/>
                    <a:pt x="374441" y="2103023"/>
                    <a:pt x="365760" y="2072640"/>
                  </a:cubicBezTo>
                  <a:cubicBezTo>
                    <a:pt x="359876" y="2052045"/>
                    <a:pt x="355019" y="2030838"/>
                    <a:pt x="345440" y="2011680"/>
                  </a:cubicBezTo>
                  <a:cubicBezTo>
                    <a:pt x="334518" y="1989837"/>
                    <a:pt x="314719" y="1973037"/>
                    <a:pt x="304800" y="1950720"/>
                  </a:cubicBezTo>
                  <a:cubicBezTo>
                    <a:pt x="225236" y="1771701"/>
                    <a:pt x="314466" y="1879106"/>
                    <a:pt x="203200" y="1767840"/>
                  </a:cubicBezTo>
                  <a:cubicBezTo>
                    <a:pt x="196427" y="1747520"/>
                    <a:pt x="192459" y="1726038"/>
                    <a:pt x="182880" y="1706880"/>
                  </a:cubicBezTo>
                  <a:cubicBezTo>
                    <a:pt x="171958" y="1685037"/>
                    <a:pt x="152159" y="1668237"/>
                    <a:pt x="142240" y="1645920"/>
                  </a:cubicBezTo>
                  <a:cubicBezTo>
                    <a:pt x="124842" y="1606774"/>
                    <a:pt x="115147" y="1564640"/>
                    <a:pt x="101600" y="1524000"/>
                  </a:cubicBezTo>
                  <a:lnTo>
                    <a:pt x="81280" y="1463040"/>
                  </a:lnTo>
                  <a:cubicBezTo>
                    <a:pt x="74507" y="1408853"/>
                    <a:pt x="70729" y="1354208"/>
                    <a:pt x="60960" y="1300480"/>
                  </a:cubicBezTo>
                  <a:cubicBezTo>
                    <a:pt x="57128" y="1279406"/>
                    <a:pt x="43005" y="1260808"/>
                    <a:pt x="40640" y="1239520"/>
                  </a:cubicBezTo>
                  <a:cubicBezTo>
                    <a:pt x="29395" y="1138317"/>
                    <a:pt x="27093" y="1036320"/>
                    <a:pt x="20320" y="934720"/>
                  </a:cubicBezTo>
                  <a:cubicBezTo>
                    <a:pt x="13396" y="623150"/>
                    <a:pt x="0" y="311647"/>
                    <a:pt x="0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手繪多邊形 42"/>
            <p:cNvSpPr/>
            <p:nvPr/>
          </p:nvSpPr>
          <p:spPr>
            <a:xfrm>
              <a:off x="3715627" y="3198201"/>
              <a:ext cx="4003040" cy="2865120"/>
            </a:xfrm>
            <a:custGeom>
              <a:avLst/>
              <a:gdLst>
                <a:gd name="connsiteX0" fmla="*/ 4003040 w 4003040"/>
                <a:gd name="connsiteY0" fmla="*/ 2865120 h 2865120"/>
                <a:gd name="connsiteX1" fmla="*/ 3901440 w 4003040"/>
                <a:gd name="connsiteY1" fmla="*/ 2844800 h 2865120"/>
                <a:gd name="connsiteX2" fmla="*/ 3840480 w 4003040"/>
                <a:gd name="connsiteY2" fmla="*/ 2804160 h 2865120"/>
                <a:gd name="connsiteX3" fmla="*/ 3738880 w 4003040"/>
                <a:gd name="connsiteY3" fmla="*/ 2783840 h 2865120"/>
                <a:gd name="connsiteX4" fmla="*/ 3535680 w 4003040"/>
                <a:gd name="connsiteY4" fmla="*/ 2743200 h 2865120"/>
                <a:gd name="connsiteX5" fmla="*/ 3413760 w 4003040"/>
                <a:gd name="connsiteY5" fmla="*/ 2702560 h 2865120"/>
                <a:gd name="connsiteX6" fmla="*/ 3352800 w 4003040"/>
                <a:gd name="connsiteY6" fmla="*/ 2661920 h 2865120"/>
                <a:gd name="connsiteX7" fmla="*/ 3210560 w 4003040"/>
                <a:gd name="connsiteY7" fmla="*/ 2621280 h 2865120"/>
                <a:gd name="connsiteX8" fmla="*/ 3088640 w 4003040"/>
                <a:gd name="connsiteY8" fmla="*/ 2540000 h 2865120"/>
                <a:gd name="connsiteX9" fmla="*/ 2987040 w 4003040"/>
                <a:gd name="connsiteY9" fmla="*/ 2519680 h 2865120"/>
                <a:gd name="connsiteX10" fmla="*/ 2865120 w 4003040"/>
                <a:gd name="connsiteY10" fmla="*/ 2479040 h 2865120"/>
                <a:gd name="connsiteX11" fmla="*/ 2702560 w 4003040"/>
                <a:gd name="connsiteY11" fmla="*/ 2438400 h 2865120"/>
                <a:gd name="connsiteX12" fmla="*/ 2641600 w 4003040"/>
                <a:gd name="connsiteY12" fmla="*/ 2397760 h 2865120"/>
                <a:gd name="connsiteX13" fmla="*/ 2479040 w 4003040"/>
                <a:gd name="connsiteY13" fmla="*/ 2377440 h 2865120"/>
                <a:gd name="connsiteX14" fmla="*/ 2336800 w 4003040"/>
                <a:gd name="connsiteY14" fmla="*/ 2336800 h 2865120"/>
                <a:gd name="connsiteX15" fmla="*/ 2214880 w 4003040"/>
                <a:gd name="connsiteY15" fmla="*/ 2316480 h 2865120"/>
                <a:gd name="connsiteX16" fmla="*/ 2153920 w 4003040"/>
                <a:gd name="connsiteY16" fmla="*/ 2296160 h 2865120"/>
                <a:gd name="connsiteX17" fmla="*/ 2072640 w 4003040"/>
                <a:gd name="connsiteY17" fmla="*/ 2275840 h 2865120"/>
                <a:gd name="connsiteX18" fmla="*/ 2011680 w 4003040"/>
                <a:gd name="connsiteY18" fmla="*/ 2235200 h 2865120"/>
                <a:gd name="connsiteX19" fmla="*/ 1950720 w 4003040"/>
                <a:gd name="connsiteY19" fmla="*/ 2214880 h 2865120"/>
                <a:gd name="connsiteX20" fmla="*/ 1828800 w 4003040"/>
                <a:gd name="connsiteY20" fmla="*/ 2133600 h 2865120"/>
                <a:gd name="connsiteX21" fmla="*/ 1625600 w 4003040"/>
                <a:gd name="connsiteY21" fmla="*/ 2072640 h 2865120"/>
                <a:gd name="connsiteX22" fmla="*/ 1442720 w 4003040"/>
                <a:gd name="connsiteY22" fmla="*/ 2011680 h 2865120"/>
                <a:gd name="connsiteX23" fmla="*/ 1361440 w 4003040"/>
                <a:gd name="connsiteY23" fmla="*/ 1971040 h 2865120"/>
                <a:gd name="connsiteX24" fmla="*/ 1300480 w 4003040"/>
                <a:gd name="connsiteY24" fmla="*/ 1950720 h 2865120"/>
                <a:gd name="connsiteX25" fmla="*/ 1239520 w 4003040"/>
                <a:gd name="connsiteY25" fmla="*/ 1910080 h 2865120"/>
                <a:gd name="connsiteX26" fmla="*/ 1016000 w 4003040"/>
                <a:gd name="connsiteY26" fmla="*/ 1849120 h 2865120"/>
                <a:gd name="connsiteX27" fmla="*/ 894080 w 4003040"/>
                <a:gd name="connsiteY27" fmla="*/ 1788160 h 2865120"/>
                <a:gd name="connsiteX28" fmla="*/ 812800 w 4003040"/>
                <a:gd name="connsiteY28" fmla="*/ 1666240 h 2865120"/>
                <a:gd name="connsiteX29" fmla="*/ 792480 w 4003040"/>
                <a:gd name="connsiteY29" fmla="*/ 1605280 h 2865120"/>
                <a:gd name="connsiteX30" fmla="*/ 731520 w 4003040"/>
                <a:gd name="connsiteY30" fmla="*/ 1544320 h 2865120"/>
                <a:gd name="connsiteX31" fmla="*/ 650240 w 4003040"/>
                <a:gd name="connsiteY31" fmla="*/ 1300480 h 2865120"/>
                <a:gd name="connsiteX32" fmla="*/ 629920 w 4003040"/>
                <a:gd name="connsiteY32" fmla="*/ 1239520 h 2865120"/>
                <a:gd name="connsiteX33" fmla="*/ 609600 w 4003040"/>
                <a:gd name="connsiteY33" fmla="*/ 1178560 h 2865120"/>
                <a:gd name="connsiteX34" fmla="*/ 568960 w 4003040"/>
                <a:gd name="connsiteY34" fmla="*/ 1117600 h 2865120"/>
                <a:gd name="connsiteX35" fmla="*/ 548640 w 4003040"/>
                <a:gd name="connsiteY35" fmla="*/ 1056640 h 2865120"/>
                <a:gd name="connsiteX36" fmla="*/ 447040 w 4003040"/>
                <a:gd name="connsiteY36" fmla="*/ 934720 h 2865120"/>
                <a:gd name="connsiteX37" fmla="*/ 386080 w 4003040"/>
                <a:gd name="connsiteY37" fmla="*/ 812800 h 2865120"/>
                <a:gd name="connsiteX38" fmla="*/ 345440 w 4003040"/>
                <a:gd name="connsiteY38" fmla="*/ 690880 h 2865120"/>
                <a:gd name="connsiteX39" fmla="*/ 304800 w 4003040"/>
                <a:gd name="connsiteY39" fmla="*/ 629920 h 2865120"/>
                <a:gd name="connsiteX40" fmla="*/ 264160 w 4003040"/>
                <a:gd name="connsiteY40" fmla="*/ 508000 h 2865120"/>
                <a:gd name="connsiteX41" fmla="*/ 243840 w 4003040"/>
                <a:gd name="connsiteY41" fmla="*/ 447040 h 2865120"/>
                <a:gd name="connsiteX42" fmla="*/ 162560 w 4003040"/>
                <a:gd name="connsiteY42" fmla="*/ 325120 h 2865120"/>
                <a:gd name="connsiteX43" fmla="*/ 121920 w 4003040"/>
                <a:gd name="connsiteY43" fmla="*/ 203200 h 2865120"/>
                <a:gd name="connsiteX44" fmla="*/ 101600 w 4003040"/>
                <a:gd name="connsiteY44" fmla="*/ 142240 h 2865120"/>
                <a:gd name="connsiteX45" fmla="*/ 0 w 4003040"/>
                <a:gd name="connsiteY45" fmla="*/ 0 h 286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003040" h="2865120">
                  <a:moveTo>
                    <a:pt x="4003040" y="2865120"/>
                  </a:moveTo>
                  <a:cubicBezTo>
                    <a:pt x="3969173" y="2858347"/>
                    <a:pt x="3933778" y="2856927"/>
                    <a:pt x="3901440" y="2844800"/>
                  </a:cubicBezTo>
                  <a:cubicBezTo>
                    <a:pt x="3878573" y="2836225"/>
                    <a:pt x="3863347" y="2812735"/>
                    <a:pt x="3840480" y="2804160"/>
                  </a:cubicBezTo>
                  <a:cubicBezTo>
                    <a:pt x="3808142" y="2792033"/>
                    <a:pt x="3772860" y="2790018"/>
                    <a:pt x="3738880" y="2783840"/>
                  </a:cubicBezTo>
                  <a:cubicBezTo>
                    <a:pt x="3645930" y="2766940"/>
                    <a:pt x="3618621" y="2768082"/>
                    <a:pt x="3535680" y="2743200"/>
                  </a:cubicBezTo>
                  <a:cubicBezTo>
                    <a:pt x="3494648" y="2730890"/>
                    <a:pt x="3449404" y="2726322"/>
                    <a:pt x="3413760" y="2702560"/>
                  </a:cubicBezTo>
                  <a:cubicBezTo>
                    <a:pt x="3393440" y="2689013"/>
                    <a:pt x="3375247" y="2671540"/>
                    <a:pt x="3352800" y="2661920"/>
                  </a:cubicBezTo>
                  <a:cubicBezTo>
                    <a:pt x="3306765" y="2642191"/>
                    <a:pt x="3255045" y="2645994"/>
                    <a:pt x="3210560" y="2621280"/>
                  </a:cubicBezTo>
                  <a:cubicBezTo>
                    <a:pt x="3167863" y="2597560"/>
                    <a:pt x="3136535" y="2549579"/>
                    <a:pt x="3088640" y="2540000"/>
                  </a:cubicBezTo>
                  <a:cubicBezTo>
                    <a:pt x="3054773" y="2533227"/>
                    <a:pt x="3020360" y="2528767"/>
                    <a:pt x="2987040" y="2519680"/>
                  </a:cubicBezTo>
                  <a:cubicBezTo>
                    <a:pt x="2945711" y="2508408"/>
                    <a:pt x="2907126" y="2487441"/>
                    <a:pt x="2865120" y="2479040"/>
                  </a:cubicBezTo>
                  <a:cubicBezTo>
                    <a:pt x="2826476" y="2471311"/>
                    <a:pt x="2744216" y="2459228"/>
                    <a:pt x="2702560" y="2438400"/>
                  </a:cubicBezTo>
                  <a:cubicBezTo>
                    <a:pt x="2680717" y="2427478"/>
                    <a:pt x="2665161" y="2404186"/>
                    <a:pt x="2641600" y="2397760"/>
                  </a:cubicBezTo>
                  <a:cubicBezTo>
                    <a:pt x="2588916" y="2383392"/>
                    <a:pt x="2532905" y="2386418"/>
                    <a:pt x="2479040" y="2377440"/>
                  </a:cubicBezTo>
                  <a:cubicBezTo>
                    <a:pt x="2302018" y="2347936"/>
                    <a:pt x="2481748" y="2369011"/>
                    <a:pt x="2336800" y="2336800"/>
                  </a:cubicBezTo>
                  <a:cubicBezTo>
                    <a:pt x="2296581" y="2327862"/>
                    <a:pt x="2255099" y="2325418"/>
                    <a:pt x="2214880" y="2316480"/>
                  </a:cubicBezTo>
                  <a:cubicBezTo>
                    <a:pt x="2193971" y="2311834"/>
                    <a:pt x="2174515" y="2302044"/>
                    <a:pt x="2153920" y="2296160"/>
                  </a:cubicBezTo>
                  <a:cubicBezTo>
                    <a:pt x="2127067" y="2288488"/>
                    <a:pt x="2099733" y="2282613"/>
                    <a:pt x="2072640" y="2275840"/>
                  </a:cubicBezTo>
                  <a:cubicBezTo>
                    <a:pt x="2052320" y="2262293"/>
                    <a:pt x="2033523" y="2246122"/>
                    <a:pt x="2011680" y="2235200"/>
                  </a:cubicBezTo>
                  <a:cubicBezTo>
                    <a:pt x="1992522" y="2225621"/>
                    <a:pt x="1969444" y="2225282"/>
                    <a:pt x="1950720" y="2214880"/>
                  </a:cubicBezTo>
                  <a:cubicBezTo>
                    <a:pt x="1908023" y="2191160"/>
                    <a:pt x="1876185" y="2145446"/>
                    <a:pt x="1828800" y="2133600"/>
                  </a:cubicBezTo>
                  <a:cubicBezTo>
                    <a:pt x="1770463" y="2119016"/>
                    <a:pt x="1675071" y="2097376"/>
                    <a:pt x="1625600" y="2072640"/>
                  </a:cubicBezTo>
                  <a:cubicBezTo>
                    <a:pt x="1513429" y="2016554"/>
                    <a:pt x="1574023" y="2037941"/>
                    <a:pt x="1442720" y="2011680"/>
                  </a:cubicBezTo>
                  <a:cubicBezTo>
                    <a:pt x="1415627" y="1998133"/>
                    <a:pt x="1389282" y="1982972"/>
                    <a:pt x="1361440" y="1971040"/>
                  </a:cubicBezTo>
                  <a:cubicBezTo>
                    <a:pt x="1341753" y="1962603"/>
                    <a:pt x="1319638" y="1960299"/>
                    <a:pt x="1300480" y="1950720"/>
                  </a:cubicBezTo>
                  <a:cubicBezTo>
                    <a:pt x="1278637" y="1939798"/>
                    <a:pt x="1262387" y="1918655"/>
                    <a:pt x="1239520" y="1910080"/>
                  </a:cubicBezTo>
                  <a:cubicBezTo>
                    <a:pt x="1152277" y="1877364"/>
                    <a:pt x="1100775" y="1905637"/>
                    <a:pt x="1016000" y="1849120"/>
                  </a:cubicBezTo>
                  <a:cubicBezTo>
                    <a:pt x="937218" y="1796599"/>
                    <a:pt x="978208" y="1816203"/>
                    <a:pt x="894080" y="1788160"/>
                  </a:cubicBezTo>
                  <a:cubicBezTo>
                    <a:pt x="866987" y="1747520"/>
                    <a:pt x="828246" y="1712577"/>
                    <a:pt x="812800" y="1666240"/>
                  </a:cubicBezTo>
                  <a:cubicBezTo>
                    <a:pt x="806027" y="1645920"/>
                    <a:pt x="804361" y="1623102"/>
                    <a:pt x="792480" y="1605280"/>
                  </a:cubicBezTo>
                  <a:cubicBezTo>
                    <a:pt x="776540" y="1581370"/>
                    <a:pt x="751840" y="1564640"/>
                    <a:pt x="731520" y="1544320"/>
                  </a:cubicBezTo>
                  <a:lnTo>
                    <a:pt x="650240" y="1300480"/>
                  </a:lnTo>
                  <a:lnTo>
                    <a:pt x="629920" y="1239520"/>
                  </a:lnTo>
                  <a:cubicBezTo>
                    <a:pt x="623147" y="1219200"/>
                    <a:pt x="621481" y="1196382"/>
                    <a:pt x="609600" y="1178560"/>
                  </a:cubicBezTo>
                  <a:cubicBezTo>
                    <a:pt x="596053" y="1158240"/>
                    <a:pt x="579882" y="1139443"/>
                    <a:pt x="568960" y="1117600"/>
                  </a:cubicBezTo>
                  <a:cubicBezTo>
                    <a:pt x="559381" y="1098442"/>
                    <a:pt x="558219" y="1075798"/>
                    <a:pt x="548640" y="1056640"/>
                  </a:cubicBezTo>
                  <a:cubicBezTo>
                    <a:pt x="520350" y="1000060"/>
                    <a:pt x="491980" y="979660"/>
                    <a:pt x="447040" y="934720"/>
                  </a:cubicBezTo>
                  <a:cubicBezTo>
                    <a:pt x="372933" y="712399"/>
                    <a:pt x="491122" y="1049145"/>
                    <a:pt x="386080" y="812800"/>
                  </a:cubicBezTo>
                  <a:cubicBezTo>
                    <a:pt x="368682" y="773654"/>
                    <a:pt x="369202" y="726524"/>
                    <a:pt x="345440" y="690880"/>
                  </a:cubicBezTo>
                  <a:cubicBezTo>
                    <a:pt x="331893" y="670560"/>
                    <a:pt x="314719" y="652237"/>
                    <a:pt x="304800" y="629920"/>
                  </a:cubicBezTo>
                  <a:cubicBezTo>
                    <a:pt x="287402" y="590774"/>
                    <a:pt x="277707" y="548640"/>
                    <a:pt x="264160" y="508000"/>
                  </a:cubicBezTo>
                  <a:cubicBezTo>
                    <a:pt x="257387" y="487680"/>
                    <a:pt x="255721" y="464862"/>
                    <a:pt x="243840" y="447040"/>
                  </a:cubicBezTo>
                  <a:cubicBezTo>
                    <a:pt x="216747" y="406400"/>
                    <a:pt x="178006" y="371457"/>
                    <a:pt x="162560" y="325120"/>
                  </a:cubicBezTo>
                  <a:lnTo>
                    <a:pt x="121920" y="203200"/>
                  </a:lnTo>
                  <a:cubicBezTo>
                    <a:pt x="115147" y="182880"/>
                    <a:pt x="113481" y="160062"/>
                    <a:pt x="101600" y="142240"/>
                  </a:cubicBezTo>
                  <a:cubicBezTo>
                    <a:pt x="15007" y="12350"/>
                    <a:pt x="54857" y="54857"/>
                    <a:pt x="0" y="0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5435445" y="215553"/>
                  <a:ext cx="37593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5445" y="215553"/>
                  <a:ext cx="37593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1707" r="-46341" b="-46809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/>
                <p:cNvSpPr txBox="1"/>
                <p:nvPr/>
              </p:nvSpPr>
              <p:spPr>
                <a:xfrm>
                  <a:off x="9782361" y="199757"/>
                  <a:ext cx="38305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5" name="文字方塊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361" y="199757"/>
                  <a:ext cx="38305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952" r="-45238" b="-46809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直線單箭頭接點 45"/>
            <p:cNvCxnSpPr>
              <a:stCxn id="12" idx="0"/>
              <a:endCxn id="18" idx="2"/>
            </p:cNvCxnSpPr>
            <p:nvPr/>
          </p:nvCxnSpPr>
          <p:spPr>
            <a:xfrm flipV="1">
              <a:off x="7867771" y="4467918"/>
              <a:ext cx="1861020" cy="162750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>
              <a:endCxn id="18" idx="2"/>
            </p:cNvCxnSpPr>
            <p:nvPr/>
          </p:nvCxnSpPr>
          <p:spPr>
            <a:xfrm flipV="1">
              <a:off x="6493033" y="4467918"/>
              <a:ext cx="3235759" cy="1630021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>
              <a:stCxn id="11" idx="0"/>
              <a:endCxn id="19" idx="2"/>
            </p:cNvCxnSpPr>
            <p:nvPr/>
          </p:nvCxnSpPr>
          <p:spPr>
            <a:xfrm flipV="1">
              <a:off x="6489828" y="3134418"/>
              <a:ext cx="1530137" cy="2960998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>
              <a:stCxn id="12" idx="0"/>
              <a:endCxn id="19" idx="2"/>
            </p:cNvCxnSpPr>
            <p:nvPr/>
          </p:nvCxnSpPr>
          <p:spPr>
            <a:xfrm flipV="1">
              <a:off x="7867771" y="3134418"/>
              <a:ext cx="152194" cy="2960999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手繪多邊形 60"/>
            <p:cNvSpPr/>
            <p:nvPr/>
          </p:nvSpPr>
          <p:spPr>
            <a:xfrm>
              <a:off x="7848207" y="2447631"/>
              <a:ext cx="3430408" cy="3638550"/>
            </a:xfrm>
            <a:custGeom>
              <a:avLst/>
              <a:gdLst>
                <a:gd name="connsiteX0" fmla="*/ 0 w 3430408"/>
                <a:gd name="connsiteY0" fmla="*/ 3638550 h 3638550"/>
                <a:gd name="connsiteX1" fmla="*/ 571500 w 3430408"/>
                <a:gd name="connsiteY1" fmla="*/ 3619500 h 3638550"/>
                <a:gd name="connsiteX2" fmla="*/ 723900 w 3430408"/>
                <a:gd name="connsiteY2" fmla="*/ 3581400 h 3638550"/>
                <a:gd name="connsiteX3" fmla="*/ 990600 w 3430408"/>
                <a:gd name="connsiteY3" fmla="*/ 3562350 h 3638550"/>
                <a:gd name="connsiteX4" fmla="*/ 1200150 w 3430408"/>
                <a:gd name="connsiteY4" fmla="*/ 3524250 h 3638550"/>
                <a:gd name="connsiteX5" fmla="*/ 1257300 w 3430408"/>
                <a:gd name="connsiteY5" fmla="*/ 3505200 h 3638550"/>
                <a:gd name="connsiteX6" fmla="*/ 1352550 w 3430408"/>
                <a:gd name="connsiteY6" fmla="*/ 3486150 h 3638550"/>
                <a:gd name="connsiteX7" fmla="*/ 1409700 w 3430408"/>
                <a:gd name="connsiteY7" fmla="*/ 3448050 h 3638550"/>
                <a:gd name="connsiteX8" fmla="*/ 1600200 w 3430408"/>
                <a:gd name="connsiteY8" fmla="*/ 3409950 h 3638550"/>
                <a:gd name="connsiteX9" fmla="*/ 2019300 w 3430408"/>
                <a:gd name="connsiteY9" fmla="*/ 3371850 h 3638550"/>
                <a:gd name="connsiteX10" fmla="*/ 2076450 w 3430408"/>
                <a:gd name="connsiteY10" fmla="*/ 3352800 h 3638550"/>
                <a:gd name="connsiteX11" fmla="*/ 2247900 w 3430408"/>
                <a:gd name="connsiteY11" fmla="*/ 3314700 h 3638550"/>
                <a:gd name="connsiteX12" fmla="*/ 2362200 w 3430408"/>
                <a:gd name="connsiteY12" fmla="*/ 3257550 h 3638550"/>
                <a:gd name="connsiteX13" fmla="*/ 2438400 w 3430408"/>
                <a:gd name="connsiteY13" fmla="*/ 3219450 h 3638550"/>
                <a:gd name="connsiteX14" fmla="*/ 2647950 w 3430408"/>
                <a:gd name="connsiteY14" fmla="*/ 3048000 h 3638550"/>
                <a:gd name="connsiteX15" fmla="*/ 2724150 w 3430408"/>
                <a:gd name="connsiteY15" fmla="*/ 2990850 h 3638550"/>
                <a:gd name="connsiteX16" fmla="*/ 2762250 w 3430408"/>
                <a:gd name="connsiteY16" fmla="*/ 2933700 h 3638550"/>
                <a:gd name="connsiteX17" fmla="*/ 2838450 w 3430408"/>
                <a:gd name="connsiteY17" fmla="*/ 2857500 h 3638550"/>
                <a:gd name="connsiteX18" fmla="*/ 2876550 w 3430408"/>
                <a:gd name="connsiteY18" fmla="*/ 2800350 h 3638550"/>
                <a:gd name="connsiteX19" fmla="*/ 2933700 w 3430408"/>
                <a:gd name="connsiteY19" fmla="*/ 2724150 h 3638550"/>
                <a:gd name="connsiteX20" fmla="*/ 2990850 w 3430408"/>
                <a:gd name="connsiteY20" fmla="*/ 2571750 h 3638550"/>
                <a:gd name="connsiteX21" fmla="*/ 3048000 w 3430408"/>
                <a:gd name="connsiteY21" fmla="*/ 2495550 h 3638550"/>
                <a:gd name="connsiteX22" fmla="*/ 3124200 w 3430408"/>
                <a:gd name="connsiteY22" fmla="*/ 2305050 h 3638550"/>
                <a:gd name="connsiteX23" fmla="*/ 3162300 w 3430408"/>
                <a:gd name="connsiteY23" fmla="*/ 2247900 h 3638550"/>
                <a:gd name="connsiteX24" fmla="*/ 3181350 w 3430408"/>
                <a:gd name="connsiteY24" fmla="*/ 2190750 h 3638550"/>
                <a:gd name="connsiteX25" fmla="*/ 3219450 w 3430408"/>
                <a:gd name="connsiteY25" fmla="*/ 2133600 h 3638550"/>
                <a:gd name="connsiteX26" fmla="*/ 3276600 w 3430408"/>
                <a:gd name="connsiteY26" fmla="*/ 1924050 h 3638550"/>
                <a:gd name="connsiteX27" fmla="*/ 3295650 w 3430408"/>
                <a:gd name="connsiteY27" fmla="*/ 1866900 h 3638550"/>
                <a:gd name="connsiteX28" fmla="*/ 3314700 w 3430408"/>
                <a:gd name="connsiteY28" fmla="*/ 1714500 h 3638550"/>
                <a:gd name="connsiteX29" fmla="*/ 3333750 w 3430408"/>
                <a:gd name="connsiteY29" fmla="*/ 1581150 h 3638550"/>
                <a:gd name="connsiteX30" fmla="*/ 3371850 w 3430408"/>
                <a:gd name="connsiteY30" fmla="*/ 1181100 h 3638550"/>
                <a:gd name="connsiteX31" fmla="*/ 3390900 w 3430408"/>
                <a:gd name="connsiteY31" fmla="*/ 495300 h 3638550"/>
                <a:gd name="connsiteX32" fmla="*/ 3429000 w 3430408"/>
                <a:gd name="connsiteY32" fmla="*/ 152400 h 3638550"/>
                <a:gd name="connsiteX33" fmla="*/ 3429000 w 3430408"/>
                <a:gd name="connsiteY33" fmla="*/ 0 h 363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30408" h="3638550">
                  <a:moveTo>
                    <a:pt x="0" y="3638550"/>
                  </a:moveTo>
                  <a:cubicBezTo>
                    <a:pt x="190500" y="3632200"/>
                    <a:pt x="381205" y="3630374"/>
                    <a:pt x="571500" y="3619500"/>
                  </a:cubicBezTo>
                  <a:cubicBezTo>
                    <a:pt x="920122" y="3599579"/>
                    <a:pt x="491110" y="3608787"/>
                    <a:pt x="723900" y="3581400"/>
                  </a:cubicBezTo>
                  <a:cubicBezTo>
                    <a:pt x="812416" y="3570986"/>
                    <a:pt x="901700" y="3568700"/>
                    <a:pt x="990600" y="3562350"/>
                  </a:cubicBezTo>
                  <a:cubicBezTo>
                    <a:pt x="1041553" y="3553858"/>
                    <a:pt x="1146900" y="3537563"/>
                    <a:pt x="1200150" y="3524250"/>
                  </a:cubicBezTo>
                  <a:cubicBezTo>
                    <a:pt x="1219631" y="3519380"/>
                    <a:pt x="1237819" y="3510070"/>
                    <a:pt x="1257300" y="3505200"/>
                  </a:cubicBezTo>
                  <a:cubicBezTo>
                    <a:pt x="1288712" y="3497347"/>
                    <a:pt x="1320800" y="3492500"/>
                    <a:pt x="1352550" y="3486150"/>
                  </a:cubicBezTo>
                  <a:cubicBezTo>
                    <a:pt x="1371600" y="3473450"/>
                    <a:pt x="1389222" y="3458289"/>
                    <a:pt x="1409700" y="3448050"/>
                  </a:cubicBezTo>
                  <a:cubicBezTo>
                    <a:pt x="1462898" y="3421451"/>
                    <a:pt x="1551057" y="3416970"/>
                    <a:pt x="1600200" y="3409950"/>
                  </a:cubicBezTo>
                  <a:cubicBezTo>
                    <a:pt x="1781992" y="3349353"/>
                    <a:pt x="1576981" y="3412061"/>
                    <a:pt x="2019300" y="3371850"/>
                  </a:cubicBezTo>
                  <a:cubicBezTo>
                    <a:pt x="2039298" y="3370032"/>
                    <a:pt x="2056969" y="3357670"/>
                    <a:pt x="2076450" y="3352800"/>
                  </a:cubicBezTo>
                  <a:cubicBezTo>
                    <a:pt x="2233583" y="3313517"/>
                    <a:pt x="2111009" y="3353812"/>
                    <a:pt x="2247900" y="3314700"/>
                  </a:cubicBezTo>
                  <a:cubicBezTo>
                    <a:pt x="2335218" y="3289752"/>
                    <a:pt x="2278710" y="3305258"/>
                    <a:pt x="2362200" y="3257550"/>
                  </a:cubicBezTo>
                  <a:cubicBezTo>
                    <a:pt x="2386856" y="3243461"/>
                    <a:pt x="2414771" y="3235202"/>
                    <a:pt x="2438400" y="3219450"/>
                  </a:cubicBezTo>
                  <a:cubicBezTo>
                    <a:pt x="2716651" y="3033949"/>
                    <a:pt x="2501649" y="3173401"/>
                    <a:pt x="2647950" y="3048000"/>
                  </a:cubicBezTo>
                  <a:cubicBezTo>
                    <a:pt x="2672056" y="3027337"/>
                    <a:pt x="2701699" y="3013301"/>
                    <a:pt x="2724150" y="2990850"/>
                  </a:cubicBezTo>
                  <a:cubicBezTo>
                    <a:pt x="2740339" y="2974661"/>
                    <a:pt x="2747350" y="2951083"/>
                    <a:pt x="2762250" y="2933700"/>
                  </a:cubicBezTo>
                  <a:cubicBezTo>
                    <a:pt x="2785627" y="2906427"/>
                    <a:pt x="2815073" y="2884773"/>
                    <a:pt x="2838450" y="2857500"/>
                  </a:cubicBezTo>
                  <a:cubicBezTo>
                    <a:pt x="2853350" y="2840117"/>
                    <a:pt x="2863242" y="2818981"/>
                    <a:pt x="2876550" y="2800350"/>
                  </a:cubicBezTo>
                  <a:cubicBezTo>
                    <a:pt x="2895004" y="2774514"/>
                    <a:pt x="2916873" y="2751074"/>
                    <a:pt x="2933700" y="2724150"/>
                  </a:cubicBezTo>
                  <a:cubicBezTo>
                    <a:pt x="3074366" y="2499084"/>
                    <a:pt x="2881146" y="2791158"/>
                    <a:pt x="2990850" y="2571750"/>
                  </a:cubicBezTo>
                  <a:cubicBezTo>
                    <a:pt x="3005049" y="2543352"/>
                    <a:pt x="3028950" y="2520950"/>
                    <a:pt x="3048000" y="2495550"/>
                  </a:cubicBezTo>
                  <a:cubicBezTo>
                    <a:pt x="3079224" y="2401878"/>
                    <a:pt x="3079352" y="2383535"/>
                    <a:pt x="3124200" y="2305050"/>
                  </a:cubicBezTo>
                  <a:cubicBezTo>
                    <a:pt x="3135559" y="2285171"/>
                    <a:pt x="3152061" y="2268378"/>
                    <a:pt x="3162300" y="2247900"/>
                  </a:cubicBezTo>
                  <a:cubicBezTo>
                    <a:pt x="3171280" y="2229939"/>
                    <a:pt x="3172370" y="2208711"/>
                    <a:pt x="3181350" y="2190750"/>
                  </a:cubicBezTo>
                  <a:cubicBezTo>
                    <a:pt x="3191589" y="2170272"/>
                    <a:pt x="3210151" y="2154522"/>
                    <a:pt x="3219450" y="2133600"/>
                  </a:cubicBezTo>
                  <a:cubicBezTo>
                    <a:pt x="3266157" y="2028510"/>
                    <a:pt x="3250990" y="2026491"/>
                    <a:pt x="3276600" y="1924050"/>
                  </a:cubicBezTo>
                  <a:cubicBezTo>
                    <a:pt x="3281470" y="1904569"/>
                    <a:pt x="3289300" y="1885950"/>
                    <a:pt x="3295650" y="1866900"/>
                  </a:cubicBezTo>
                  <a:cubicBezTo>
                    <a:pt x="3302000" y="1816100"/>
                    <a:pt x="3307934" y="1765246"/>
                    <a:pt x="3314700" y="1714500"/>
                  </a:cubicBezTo>
                  <a:cubicBezTo>
                    <a:pt x="3320634" y="1669993"/>
                    <a:pt x="3328967" y="1625796"/>
                    <a:pt x="3333750" y="1581150"/>
                  </a:cubicBezTo>
                  <a:cubicBezTo>
                    <a:pt x="3348020" y="1447959"/>
                    <a:pt x="3371850" y="1181100"/>
                    <a:pt x="3371850" y="1181100"/>
                  </a:cubicBezTo>
                  <a:cubicBezTo>
                    <a:pt x="3378200" y="952500"/>
                    <a:pt x="3380966" y="723772"/>
                    <a:pt x="3390900" y="495300"/>
                  </a:cubicBezTo>
                  <a:cubicBezTo>
                    <a:pt x="3408620" y="87732"/>
                    <a:pt x="3407188" y="501395"/>
                    <a:pt x="3429000" y="152400"/>
                  </a:cubicBezTo>
                  <a:cubicBezTo>
                    <a:pt x="3432169" y="101699"/>
                    <a:pt x="3429000" y="50800"/>
                    <a:pt x="3429000" y="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手繪多邊形 62"/>
            <p:cNvSpPr/>
            <p:nvPr/>
          </p:nvSpPr>
          <p:spPr>
            <a:xfrm>
              <a:off x="6387163" y="2447631"/>
              <a:ext cx="4890044" cy="3634178"/>
            </a:xfrm>
            <a:custGeom>
              <a:avLst/>
              <a:gdLst>
                <a:gd name="connsiteX0" fmla="*/ 0 w 3467100"/>
                <a:gd name="connsiteY0" fmla="*/ 3581400 h 3581400"/>
                <a:gd name="connsiteX1" fmla="*/ 285750 w 3467100"/>
                <a:gd name="connsiteY1" fmla="*/ 3562350 h 3581400"/>
                <a:gd name="connsiteX2" fmla="*/ 381000 w 3467100"/>
                <a:gd name="connsiteY2" fmla="*/ 3467100 h 3581400"/>
                <a:gd name="connsiteX3" fmla="*/ 514350 w 3467100"/>
                <a:gd name="connsiteY3" fmla="*/ 3429000 h 3581400"/>
                <a:gd name="connsiteX4" fmla="*/ 762000 w 3467100"/>
                <a:gd name="connsiteY4" fmla="*/ 3371850 h 3581400"/>
                <a:gd name="connsiteX5" fmla="*/ 990600 w 3467100"/>
                <a:gd name="connsiteY5" fmla="*/ 3333750 h 3581400"/>
                <a:gd name="connsiteX6" fmla="*/ 1066800 w 3467100"/>
                <a:gd name="connsiteY6" fmla="*/ 3314700 h 3581400"/>
                <a:gd name="connsiteX7" fmla="*/ 1257300 w 3467100"/>
                <a:gd name="connsiteY7" fmla="*/ 3200400 h 3581400"/>
                <a:gd name="connsiteX8" fmla="*/ 1333500 w 3467100"/>
                <a:gd name="connsiteY8" fmla="*/ 3181350 h 3581400"/>
                <a:gd name="connsiteX9" fmla="*/ 1485900 w 3467100"/>
                <a:gd name="connsiteY9" fmla="*/ 3124200 h 3581400"/>
                <a:gd name="connsiteX10" fmla="*/ 1619250 w 3467100"/>
                <a:gd name="connsiteY10" fmla="*/ 3105150 h 3581400"/>
                <a:gd name="connsiteX11" fmla="*/ 1695450 w 3467100"/>
                <a:gd name="connsiteY11" fmla="*/ 3086100 h 3581400"/>
                <a:gd name="connsiteX12" fmla="*/ 1847850 w 3467100"/>
                <a:gd name="connsiteY12" fmla="*/ 3067050 h 3581400"/>
                <a:gd name="connsiteX13" fmla="*/ 1905000 w 3467100"/>
                <a:gd name="connsiteY13" fmla="*/ 3009900 h 3581400"/>
                <a:gd name="connsiteX14" fmla="*/ 1943100 w 3467100"/>
                <a:gd name="connsiteY14" fmla="*/ 2952750 h 3581400"/>
                <a:gd name="connsiteX15" fmla="*/ 2000250 w 3467100"/>
                <a:gd name="connsiteY15" fmla="*/ 2914650 h 3581400"/>
                <a:gd name="connsiteX16" fmla="*/ 2152650 w 3467100"/>
                <a:gd name="connsiteY16" fmla="*/ 2800350 h 3581400"/>
                <a:gd name="connsiteX17" fmla="*/ 2266950 w 3467100"/>
                <a:gd name="connsiteY17" fmla="*/ 2686050 h 3581400"/>
                <a:gd name="connsiteX18" fmla="*/ 2324100 w 3467100"/>
                <a:gd name="connsiteY18" fmla="*/ 2628900 h 3581400"/>
                <a:gd name="connsiteX19" fmla="*/ 2343150 w 3467100"/>
                <a:gd name="connsiteY19" fmla="*/ 2571750 h 3581400"/>
                <a:gd name="connsiteX20" fmla="*/ 2362200 w 3467100"/>
                <a:gd name="connsiteY20" fmla="*/ 2495550 h 3581400"/>
                <a:gd name="connsiteX21" fmla="*/ 2438400 w 3467100"/>
                <a:gd name="connsiteY21" fmla="*/ 2381250 h 3581400"/>
                <a:gd name="connsiteX22" fmla="*/ 2495550 w 3467100"/>
                <a:gd name="connsiteY22" fmla="*/ 2209800 h 3581400"/>
                <a:gd name="connsiteX23" fmla="*/ 2514600 w 3467100"/>
                <a:gd name="connsiteY23" fmla="*/ 2152650 h 3581400"/>
                <a:gd name="connsiteX24" fmla="*/ 2552700 w 3467100"/>
                <a:gd name="connsiteY24" fmla="*/ 2019300 h 3581400"/>
                <a:gd name="connsiteX25" fmla="*/ 2628900 w 3467100"/>
                <a:gd name="connsiteY25" fmla="*/ 1905000 h 3581400"/>
                <a:gd name="connsiteX26" fmla="*/ 2705100 w 3467100"/>
                <a:gd name="connsiteY26" fmla="*/ 1790700 h 3581400"/>
                <a:gd name="connsiteX27" fmla="*/ 2743200 w 3467100"/>
                <a:gd name="connsiteY27" fmla="*/ 1676400 h 3581400"/>
                <a:gd name="connsiteX28" fmla="*/ 2762250 w 3467100"/>
                <a:gd name="connsiteY28" fmla="*/ 1619250 h 3581400"/>
                <a:gd name="connsiteX29" fmla="*/ 2800350 w 3467100"/>
                <a:gd name="connsiteY29" fmla="*/ 1562100 h 3581400"/>
                <a:gd name="connsiteX30" fmla="*/ 2838450 w 3467100"/>
                <a:gd name="connsiteY30" fmla="*/ 1390650 h 3581400"/>
                <a:gd name="connsiteX31" fmla="*/ 2895600 w 3467100"/>
                <a:gd name="connsiteY31" fmla="*/ 1352550 h 3581400"/>
                <a:gd name="connsiteX32" fmla="*/ 2933700 w 3467100"/>
                <a:gd name="connsiteY32" fmla="*/ 1295400 h 3581400"/>
                <a:gd name="connsiteX33" fmla="*/ 2971800 w 3467100"/>
                <a:gd name="connsiteY33" fmla="*/ 1219200 h 3581400"/>
                <a:gd name="connsiteX34" fmla="*/ 3028950 w 3467100"/>
                <a:gd name="connsiteY34" fmla="*/ 1181100 h 3581400"/>
                <a:gd name="connsiteX35" fmla="*/ 3067050 w 3467100"/>
                <a:gd name="connsiteY35" fmla="*/ 1123950 h 3581400"/>
                <a:gd name="connsiteX36" fmla="*/ 3086100 w 3467100"/>
                <a:gd name="connsiteY36" fmla="*/ 1066800 h 3581400"/>
                <a:gd name="connsiteX37" fmla="*/ 3124200 w 3467100"/>
                <a:gd name="connsiteY37" fmla="*/ 838200 h 3581400"/>
                <a:gd name="connsiteX38" fmla="*/ 3143250 w 3467100"/>
                <a:gd name="connsiteY38" fmla="*/ 781050 h 3581400"/>
                <a:gd name="connsiteX39" fmla="*/ 3162300 w 3467100"/>
                <a:gd name="connsiteY39" fmla="*/ 609600 h 3581400"/>
                <a:gd name="connsiteX40" fmla="*/ 3257550 w 3467100"/>
                <a:gd name="connsiteY40" fmla="*/ 514350 h 3581400"/>
                <a:gd name="connsiteX41" fmla="*/ 3352800 w 3467100"/>
                <a:gd name="connsiteY41" fmla="*/ 400050 h 3581400"/>
                <a:gd name="connsiteX42" fmla="*/ 3371850 w 3467100"/>
                <a:gd name="connsiteY42" fmla="*/ 323850 h 3581400"/>
                <a:gd name="connsiteX43" fmla="*/ 3409950 w 3467100"/>
                <a:gd name="connsiteY43" fmla="*/ 133350 h 3581400"/>
                <a:gd name="connsiteX44" fmla="*/ 3467100 w 3467100"/>
                <a:gd name="connsiteY44" fmla="*/ 0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467100" h="3581400">
                  <a:moveTo>
                    <a:pt x="0" y="3581400"/>
                  </a:moveTo>
                  <a:cubicBezTo>
                    <a:pt x="95250" y="3575050"/>
                    <a:pt x="191587" y="3578044"/>
                    <a:pt x="285750" y="3562350"/>
                  </a:cubicBezTo>
                  <a:cubicBezTo>
                    <a:pt x="357939" y="3550318"/>
                    <a:pt x="334211" y="3504532"/>
                    <a:pt x="381000" y="3467100"/>
                  </a:cubicBezTo>
                  <a:cubicBezTo>
                    <a:pt x="393804" y="3456857"/>
                    <a:pt x="508874" y="3430643"/>
                    <a:pt x="514350" y="3429000"/>
                  </a:cubicBezTo>
                  <a:cubicBezTo>
                    <a:pt x="704528" y="3371947"/>
                    <a:pt x="551683" y="3401895"/>
                    <a:pt x="762000" y="3371850"/>
                  </a:cubicBezTo>
                  <a:cubicBezTo>
                    <a:pt x="889616" y="3329311"/>
                    <a:pt x="753619" y="3370209"/>
                    <a:pt x="990600" y="3333750"/>
                  </a:cubicBezTo>
                  <a:cubicBezTo>
                    <a:pt x="1016477" y="3329769"/>
                    <a:pt x="1041400" y="3321050"/>
                    <a:pt x="1066800" y="3314700"/>
                  </a:cubicBezTo>
                  <a:cubicBezTo>
                    <a:pt x="1123768" y="3276722"/>
                    <a:pt x="1190354" y="3225505"/>
                    <a:pt x="1257300" y="3200400"/>
                  </a:cubicBezTo>
                  <a:cubicBezTo>
                    <a:pt x="1281815" y="3191207"/>
                    <a:pt x="1308662" y="3189629"/>
                    <a:pt x="1333500" y="3181350"/>
                  </a:cubicBezTo>
                  <a:cubicBezTo>
                    <a:pt x="1351773" y="3175259"/>
                    <a:pt x="1452459" y="3130888"/>
                    <a:pt x="1485900" y="3124200"/>
                  </a:cubicBezTo>
                  <a:cubicBezTo>
                    <a:pt x="1529929" y="3115394"/>
                    <a:pt x="1575073" y="3113182"/>
                    <a:pt x="1619250" y="3105150"/>
                  </a:cubicBezTo>
                  <a:cubicBezTo>
                    <a:pt x="1645009" y="3100466"/>
                    <a:pt x="1669625" y="3090404"/>
                    <a:pt x="1695450" y="3086100"/>
                  </a:cubicBezTo>
                  <a:cubicBezTo>
                    <a:pt x="1745949" y="3077684"/>
                    <a:pt x="1797050" y="3073400"/>
                    <a:pt x="1847850" y="3067050"/>
                  </a:cubicBezTo>
                  <a:cubicBezTo>
                    <a:pt x="1866900" y="3048000"/>
                    <a:pt x="1887753" y="3030596"/>
                    <a:pt x="1905000" y="3009900"/>
                  </a:cubicBezTo>
                  <a:cubicBezTo>
                    <a:pt x="1919657" y="2992311"/>
                    <a:pt x="1926911" y="2968939"/>
                    <a:pt x="1943100" y="2952750"/>
                  </a:cubicBezTo>
                  <a:cubicBezTo>
                    <a:pt x="1959289" y="2936561"/>
                    <a:pt x="1981734" y="2928116"/>
                    <a:pt x="2000250" y="2914650"/>
                  </a:cubicBezTo>
                  <a:cubicBezTo>
                    <a:pt x="2051605" y="2877301"/>
                    <a:pt x="2107749" y="2845251"/>
                    <a:pt x="2152650" y="2800350"/>
                  </a:cubicBezTo>
                  <a:lnTo>
                    <a:pt x="2266950" y="2686050"/>
                  </a:lnTo>
                  <a:lnTo>
                    <a:pt x="2324100" y="2628900"/>
                  </a:lnTo>
                  <a:cubicBezTo>
                    <a:pt x="2330450" y="2609850"/>
                    <a:pt x="2337633" y="2591058"/>
                    <a:pt x="2343150" y="2571750"/>
                  </a:cubicBezTo>
                  <a:cubicBezTo>
                    <a:pt x="2350343" y="2546576"/>
                    <a:pt x="2350491" y="2518968"/>
                    <a:pt x="2362200" y="2495550"/>
                  </a:cubicBezTo>
                  <a:cubicBezTo>
                    <a:pt x="2382678" y="2454594"/>
                    <a:pt x="2423920" y="2424691"/>
                    <a:pt x="2438400" y="2381250"/>
                  </a:cubicBezTo>
                  <a:lnTo>
                    <a:pt x="2495550" y="2209800"/>
                  </a:lnTo>
                  <a:cubicBezTo>
                    <a:pt x="2501900" y="2190750"/>
                    <a:pt x="2509730" y="2172131"/>
                    <a:pt x="2514600" y="2152650"/>
                  </a:cubicBezTo>
                  <a:cubicBezTo>
                    <a:pt x="2519084" y="2134714"/>
                    <a:pt x="2540278" y="2041660"/>
                    <a:pt x="2552700" y="2019300"/>
                  </a:cubicBezTo>
                  <a:cubicBezTo>
                    <a:pt x="2574938" y="1979272"/>
                    <a:pt x="2614420" y="1948441"/>
                    <a:pt x="2628900" y="1905000"/>
                  </a:cubicBezTo>
                  <a:cubicBezTo>
                    <a:pt x="2656469" y="1822292"/>
                    <a:pt x="2633751" y="1862049"/>
                    <a:pt x="2705100" y="1790700"/>
                  </a:cubicBezTo>
                  <a:lnTo>
                    <a:pt x="2743200" y="1676400"/>
                  </a:lnTo>
                  <a:cubicBezTo>
                    <a:pt x="2749550" y="1657350"/>
                    <a:pt x="2751111" y="1635958"/>
                    <a:pt x="2762250" y="1619250"/>
                  </a:cubicBezTo>
                  <a:lnTo>
                    <a:pt x="2800350" y="1562100"/>
                  </a:lnTo>
                  <a:cubicBezTo>
                    <a:pt x="2800770" y="1560001"/>
                    <a:pt x="2830763" y="1402180"/>
                    <a:pt x="2838450" y="1390650"/>
                  </a:cubicBezTo>
                  <a:cubicBezTo>
                    <a:pt x="2851150" y="1371600"/>
                    <a:pt x="2876550" y="1365250"/>
                    <a:pt x="2895600" y="1352550"/>
                  </a:cubicBezTo>
                  <a:cubicBezTo>
                    <a:pt x="2908300" y="1333500"/>
                    <a:pt x="2922341" y="1315279"/>
                    <a:pt x="2933700" y="1295400"/>
                  </a:cubicBezTo>
                  <a:cubicBezTo>
                    <a:pt x="2947789" y="1270744"/>
                    <a:pt x="2953620" y="1241016"/>
                    <a:pt x="2971800" y="1219200"/>
                  </a:cubicBezTo>
                  <a:cubicBezTo>
                    <a:pt x="2986457" y="1201611"/>
                    <a:pt x="3009900" y="1193800"/>
                    <a:pt x="3028950" y="1181100"/>
                  </a:cubicBezTo>
                  <a:cubicBezTo>
                    <a:pt x="3041650" y="1162050"/>
                    <a:pt x="3056811" y="1144428"/>
                    <a:pt x="3067050" y="1123950"/>
                  </a:cubicBezTo>
                  <a:cubicBezTo>
                    <a:pt x="3076030" y="1105989"/>
                    <a:pt x="3080583" y="1086108"/>
                    <a:pt x="3086100" y="1066800"/>
                  </a:cubicBezTo>
                  <a:cubicBezTo>
                    <a:pt x="3123954" y="934311"/>
                    <a:pt x="3089413" y="1029528"/>
                    <a:pt x="3124200" y="838200"/>
                  </a:cubicBezTo>
                  <a:cubicBezTo>
                    <a:pt x="3127792" y="818443"/>
                    <a:pt x="3136900" y="800100"/>
                    <a:pt x="3143250" y="781050"/>
                  </a:cubicBezTo>
                  <a:cubicBezTo>
                    <a:pt x="3149600" y="723900"/>
                    <a:pt x="3148354" y="665385"/>
                    <a:pt x="3162300" y="609600"/>
                  </a:cubicBezTo>
                  <a:cubicBezTo>
                    <a:pt x="3177005" y="550779"/>
                    <a:pt x="3217445" y="547771"/>
                    <a:pt x="3257550" y="514350"/>
                  </a:cubicBezTo>
                  <a:cubicBezTo>
                    <a:pt x="3312555" y="468513"/>
                    <a:pt x="3315338" y="456244"/>
                    <a:pt x="3352800" y="400050"/>
                  </a:cubicBezTo>
                  <a:cubicBezTo>
                    <a:pt x="3359150" y="374650"/>
                    <a:pt x="3366364" y="349451"/>
                    <a:pt x="3371850" y="323850"/>
                  </a:cubicBezTo>
                  <a:cubicBezTo>
                    <a:pt x="3385419" y="260530"/>
                    <a:pt x="3389472" y="194784"/>
                    <a:pt x="3409950" y="133350"/>
                  </a:cubicBezTo>
                  <a:cubicBezTo>
                    <a:pt x="3450890" y="10531"/>
                    <a:pt x="3419652" y="47448"/>
                    <a:pt x="3467100" y="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手繪多邊形 63"/>
            <p:cNvSpPr/>
            <p:nvPr/>
          </p:nvSpPr>
          <p:spPr>
            <a:xfrm>
              <a:off x="7467208" y="1152231"/>
              <a:ext cx="610877" cy="4914900"/>
            </a:xfrm>
            <a:custGeom>
              <a:avLst/>
              <a:gdLst>
                <a:gd name="connsiteX0" fmla="*/ 342900 w 610877"/>
                <a:gd name="connsiteY0" fmla="*/ 4914900 h 4914900"/>
                <a:gd name="connsiteX1" fmla="*/ 323850 w 610877"/>
                <a:gd name="connsiteY1" fmla="*/ 4686300 h 4914900"/>
                <a:gd name="connsiteX2" fmla="*/ 304800 w 610877"/>
                <a:gd name="connsiteY2" fmla="*/ 4552950 h 4914900"/>
                <a:gd name="connsiteX3" fmla="*/ 285750 w 610877"/>
                <a:gd name="connsiteY3" fmla="*/ 4133850 h 4914900"/>
                <a:gd name="connsiteX4" fmla="*/ 266700 w 610877"/>
                <a:gd name="connsiteY4" fmla="*/ 4038600 h 4914900"/>
                <a:gd name="connsiteX5" fmla="*/ 247650 w 610877"/>
                <a:gd name="connsiteY5" fmla="*/ 3905250 h 4914900"/>
                <a:gd name="connsiteX6" fmla="*/ 190500 w 610877"/>
                <a:gd name="connsiteY6" fmla="*/ 3505200 h 4914900"/>
                <a:gd name="connsiteX7" fmla="*/ 171450 w 610877"/>
                <a:gd name="connsiteY7" fmla="*/ 3448050 h 4914900"/>
                <a:gd name="connsiteX8" fmla="*/ 114300 w 610877"/>
                <a:gd name="connsiteY8" fmla="*/ 3048000 h 4914900"/>
                <a:gd name="connsiteX9" fmla="*/ 76200 w 610877"/>
                <a:gd name="connsiteY9" fmla="*/ 2933700 h 4914900"/>
                <a:gd name="connsiteX10" fmla="*/ 57150 w 610877"/>
                <a:gd name="connsiteY10" fmla="*/ 2781300 h 4914900"/>
                <a:gd name="connsiteX11" fmla="*/ 38100 w 610877"/>
                <a:gd name="connsiteY11" fmla="*/ 2705100 h 4914900"/>
                <a:gd name="connsiteX12" fmla="*/ 0 w 610877"/>
                <a:gd name="connsiteY12" fmla="*/ 2419350 h 4914900"/>
                <a:gd name="connsiteX13" fmla="*/ 19050 w 610877"/>
                <a:gd name="connsiteY13" fmla="*/ 1695450 h 4914900"/>
                <a:gd name="connsiteX14" fmla="*/ 38100 w 610877"/>
                <a:gd name="connsiteY14" fmla="*/ 1638300 h 4914900"/>
                <a:gd name="connsiteX15" fmla="*/ 76200 w 610877"/>
                <a:gd name="connsiteY15" fmla="*/ 1485900 h 4914900"/>
                <a:gd name="connsiteX16" fmla="*/ 133350 w 610877"/>
                <a:gd name="connsiteY16" fmla="*/ 1447800 h 4914900"/>
                <a:gd name="connsiteX17" fmla="*/ 190500 w 610877"/>
                <a:gd name="connsiteY17" fmla="*/ 1238250 h 4914900"/>
                <a:gd name="connsiteX18" fmla="*/ 209550 w 610877"/>
                <a:gd name="connsiteY18" fmla="*/ 1162050 h 4914900"/>
                <a:gd name="connsiteX19" fmla="*/ 247650 w 610877"/>
                <a:gd name="connsiteY19" fmla="*/ 1047750 h 4914900"/>
                <a:gd name="connsiteX20" fmla="*/ 304800 w 610877"/>
                <a:gd name="connsiteY20" fmla="*/ 800100 h 4914900"/>
                <a:gd name="connsiteX21" fmla="*/ 419100 w 610877"/>
                <a:gd name="connsiteY21" fmla="*/ 723900 h 4914900"/>
                <a:gd name="connsiteX22" fmla="*/ 495300 w 610877"/>
                <a:gd name="connsiteY22" fmla="*/ 609600 h 4914900"/>
                <a:gd name="connsiteX23" fmla="*/ 533400 w 610877"/>
                <a:gd name="connsiteY23" fmla="*/ 552450 h 4914900"/>
                <a:gd name="connsiteX24" fmla="*/ 552450 w 610877"/>
                <a:gd name="connsiteY24" fmla="*/ 381000 h 4914900"/>
                <a:gd name="connsiteX25" fmla="*/ 590550 w 610877"/>
                <a:gd name="connsiteY25" fmla="*/ 209550 h 4914900"/>
                <a:gd name="connsiteX26" fmla="*/ 609600 w 610877"/>
                <a:gd name="connsiteY26" fmla="*/ 95250 h 4914900"/>
                <a:gd name="connsiteX27" fmla="*/ 609600 w 610877"/>
                <a:gd name="connsiteY27" fmla="*/ 0 h 491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10877" h="4914900">
                  <a:moveTo>
                    <a:pt x="342900" y="4914900"/>
                  </a:moveTo>
                  <a:cubicBezTo>
                    <a:pt x="336550" y="4838700"/>
                    <a:pt x="331855" y="4762344"/>
                    <a:pt x="323850" y="4686300"/>
                  </a:cubicBezTo>
                  <a:cubicBezTo>
                    <a:pt x="319150" y="4641645"/>
                    <a:pt x="307889" y="4597745"/>
                    <a:pt x="304800" y="4552950"/>
                  </a:cubicBezTo>
                  <a:cubicBezTo>
                    <a:pt x="295178" y="4413437"/>
                    <a:pt x="296081" y="4273312"/>
                    <a:pt x="285750" y="4133850"/>
                  </a:cubicBezTo>
                  <a:cubicBezTo>
                    <a:pt x="283358" y="4101560"/>
                    <a:pt x="272023" y="4070538"/>
                    <a:pt x="266700" y="4038600"/>
                  </a:cubicBezTo>
                  <a:cubicBezTo>
                    <a:pt x="259318" y="3994310"/>
                    <a:pt x="253219" y="3949805"/>
                    <a:pt x="247650" y="3905250"/>
                  </a:cubicBezTo>
                  <a:cubicBezTo>
                    <a:pt x="235791" y="3810374"/>
                    <a:pt x="216932" y="3584496"/>
                    <a:pt x="190500" y="3505200"/>
                  </a:cubicBezTo>
                  <a:lnTo>
                    <a:pt x="171450" y="3448050"/>
                  </a:lnTo>
                  <a:cubicBezTo>
                    <a:pt x="161567" y="3359104"/>
                    <a:pt x="138077" y="3119330"/>
                    <a:pt x="114300" y="3048000"/>
                  </a:cubicBezTo>
                  <a:lnTo>
                    <a:pt x="76200" y="2933700"/>
                  </a:lnTo>
                  <a:cubicBezTo>
                    <a:pt x="69850" y="2882900"/>
                    <a:pt x="65566" y="2831799"/>
                    <a:pt x="57150" y="2781300"/>
                  </a:cubicBezTo>
                  <a:cubicBezTo>
                    <a:pt x="52846" y="2755475"/>
                    <a:pt x="41560" y="2731052"/>
                    <a:pt x="38100" y="2705100"/>
                  </a:cubicBezTo>
                  <a:cubicBezTo>
                    <a:pt x="-4741" y="2383794"/>
                    <a:pt x="44057" y="2595578"/>
                    <a:pt x="0" y="2419350"/>
                  </a:cubicBezTo>
                  <a:cubicBezTo>
                    <a:pt x="6350" y="2178050"/>
                    <a:pt x="7289" y="1936547"/>
                    <a:pt x="19050" y="1695450"/>
                  </a:cubicBezTo>
                  <a:cubicBezTo>
                    <a:pt x="20028" y="1675393"/>
                    <a:pt x="33230" y="1657781"/>
                    <a:pt x="38100" y="1638300"/>
                  </a:cubicBezTo>
                  <a:cubicBezTo>
                    <a:pt x="39394" y="1633125"/>
                    <a:pt x="60365" y="1505693"/>
                    <a:pt x="76200" y="1485900"/>
                  </a:cubicBezTo>
                  <a:cubicBezTo>
                    <a:pt x="90503" y="1468022"/>
                    <a:pt x="114300" y="1460500"/>
                    <a:pt x="133350" y="1447800"/>
                  </a:cubicBezTo>
                  <a:cubicBezTo>
                    <a:pt x="168959" y="1340974"/>
                    <a:pt x="147530" y="1410131"/>
                    <a:pt x="190500" y="1238250"/>
                  </a:cubicBezTo>
                  <a:cubicBezTo>
                    <a:pt x="196850" y="1212850"/>
                    <a:pt x="201271" y="1186888"/>
                    <a:pt x="209550" y="1162050"/>
                  </a:cubicBezTo>
                  <a:lnTo>
                    <a:pt x="247650" y="1047750"/>
                  </a:lnTo>
                  <a:cubicBezTo>
                    <a:pt x="250837" y="1025439"/>
                    <a:pt x="271769" y="822121"/>
                    <a:pt x="304800" y="800100"/>
                  </a:cubicBezTo>
                  <a:lnTo>
                    <a:pt x="419100" y="723900"/>
                  </a:lnTo>
                  <a:lnTo>
                    <a:pt x="495300" y="609600"/>
                  </a:lnTo>
                  <a:lnTo>
                    <a:pt x="533400" y="552450"/>
                  </a:lnTo>
                  <a:cubicBezTo>
                    <a:pt x="539750" y="495300"/>
                    <a:pt x="544318" y="437924"/>
                    <a:pt x="552450" y="381000"/>
                  </a:cubicBezTo>
                  <a:cubicBezTo>
                    <a:pt x="569085" y="264552"/>
                    <a:pt x="569751" y="313543"/>
                    <a:pt x="590550" y="209550"/>
                  </a:cubicBezTo>
                  <a:cubicBezTo>
                    <a:pt x="598125" y="171675"/>
                    <a:pt x="606103" y="133717"/>
                    <a:pt x="609600" y="95250"/>
                  </a:cubicBezTo>
                  <a:cubicBezTo>
                    <a:pt x="612475" y="63630"/>
                    <a:pt x="609600" y="31750"/>
                    <a:pt x="609600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手繪多邊形 64"/>
            <p:cNvSpPr/>
            <p:nvPr/>
          </p:nvSpPr>
          <p:spPr>
            <a:xfrm>
              <a:off x="6381357" y="1076031"/>
              <a:ext cx="1759270" cy="4972050"/>
            </a:xfrm>
            <a:custGeom>
              <a:avLst/>
              <a:gdLst>
                <a:gd name="connsiteX0" fmla="*/ 0 w 1759270"/>
                <a:gd name="connsiteY0" fmla="*/ 4972050 h 4972050"/>
                <a:gd name="connsiteX1" fmla="*/ 38100 w 1759270"/>
                <a:gd name="connsiteY1" fmla="*/ 4552950 h 4972050"/>
                <a:gd name="connsiteX2" fmla="*/ 95250 w 1759270"/>
                <a:gd name="connsiteY2" fmla="*/ 4324350 h 4972050"/>
                <a:gd name="connsiteX3" fmla="*/ 190500 w 1759270"/>
                <a:gd name="connsiteY3" fmla="*/ 4210050 h 4972050"/>
                <a:gd name="connsiteX4" fmla="*/ 266700 w 1759270"/>
                <a:gd name="connsiteY4" fmla="*/ 4038600 h 4972050"/>
                <a:gd name="connsiteX5" fmla="*/ 285750 w 1759270"/>
                <a:gd name="connsiteY5" fmla="*/ 3943350 h 4972050"/>
                <a:gd name="connsiteX6" fmla="*/ 323850 w 1759270"/>
                <a:gd name="connsiteY6" fmla="*/ 3867150 h 4972050"/>
                <a:gd name="connsiteX7" fmla="*/ 381000 w 1759270"/>
                <a:gd name="connsiteY7" fmla="*/ 3676650 h 4972050"/>
                <a:gd name="connsiteX8" fmla="*/ 457200 w 1759270"/>
                <a:gd name="connsiteY8" fmla="*/ 3486150 h 4972050"/>
                <a:gd name="connsiteX9" fmla="*/ 495300 w 1759270"/>
                <a:gd name="connsiteY9" fmla="*/ 3333750 h 4972050"/>
                <a:gd name="connsiteX10" fmla="*/ 514350 w 1759270"/>
                <a:gd name="connsiteY10" fmla="*/ 3276600 h 4972050"/>
                <a:gd name="connsiteX11" fmla="*/ 628650 w 1759270"/>
                <a:gd name="connsiteY11" fmla="*/ 3219450 h 4972050"/>
                <a:gd name="connsiteX12" fmla="*/ 647700 w 1759270"/>
                <a:gd name="connsiteY12" fmla="*/ 3162300 h 4972050"/>
                <a:gd name="connsiteX13" fmla="*/ 685800 w 1759270"/>
                <a:gd name="connsiteY13" fmla="*/ 2724150 h 4972050"/>
                <a:gd name="connsiteX14" fmla="*/ 704850 w 1759270"/>
                <a:gd name="connsiteY14" fmla="*/ 2667000 h 4972050"/>
                <a:gd name="connsiteX15" fmla="*/ 723900 w 1759270"/>
                <a:gd name="connsiteY15" fmla="*/ 2571750 h 4972050"/>
                <a:gd name="connsiteX16" fmla="*/ 762000 w 1759270"/>
                <a:gd name="connsiteY16" fmla="*/ 2514600 h 4972050"/>
                <a:gd name="connsiteX17" fmla="*/ 781050 w 1759270"/>
                <a:gd name="connsiteY17" fmla="*/ 2457450 h 4972050"/>
                <a:gd name="connsiteX18" fmla="*/ 800100 w 1759270"/>
                <a:gd name="connsiteY18" fmla="*/ 2286000 h 4972050"/>
                <a:gd name="connsiteX19" fmla="*/ 819150 w 1759270"/>
                <a:gd name="connsiteY19" fmla="*/ 2228850 h 4972050"/>
                <a:gd name="connsiteX20" fmla="*/ 838200 w 1759270"/>
                <a:gd name="connsiteY20" fmla="*/ 2152650 h 4972050"/>
                <a:gd name="connsiteX21" fmla="*/ 857250 w 1759270"/>
                <a:gd name="connsiteY21" fmla="*/ 2038350 h 4972050"/>
                <a:gd name="connsiteX22" fmla="*/ 876300 w 1759270"/>
                <a:gd name="connsiteY22" fmla="*/ 1962150 h 4972050"/>
                <a:gd name="connsiteX23" fmla="*/ 914400 w 1759270"/>
                <a:gd name="connsiteY23" fmla="*/ 1809750 h 4972050"/>
                <a:gd name="connsiteX24" fmla="*/ 952500 w 1759270"/>
                <a:gd name="connsiteY24" fmla="*/ 1752600 h 4972050"/>
                <a:gd name="connsiteX25" fmla="*/ 971550 w 1759270"/>
                <a:gd name="connsiteY25" fmla="*/ 1600200 h 4972050"/>
                <a:gd name="connsiteX26" fmla="*/ 990600 w 1759270"/>
                <a:gd name="connsiteY26" fmla="*/ 1543050 h 4972050"/>
                <a:gd name="connsiteX27" fmla="*/ 1009650 w 1759270"/>
                <a:gd name="connsiteY27" fmla="*/ 1447800 h 4972050"/>
                <a:gd name="connsiteX28" fmla="*/ 1047750 w 1759270"/>
                <a:gd name="connsiteY28" fmla="*/ 1333500 h 4972050"/>
                <a:gd name="connsiteX29" fmla="*/ 1104900 w 1759270"/>
                <a:gd name="connsiteY29" fmla="*/ 1314450 h 4972050"/>
                <a:gd name="connsiteX30" fmla="*/ 1162050 w 1759270"/>
                <a:gd name="connsiteY30" fmla="*/ 1200150 h 4972050"/>
                <a:gd name="connsiteX31" fmla="*/ 1219200 w 1759270"/>
                <a:gd name="connsiteY31" fmla="*/ 1028700 h 4972050"/>
                <a:gd name="connsiteX32" fmla="*/ 1238250 w 1759270"/>
                <a:gd name="connsiteY32" fmla="*/ 971550 h 4972050"/>
                <a:gd name="connsiteX33" fmla="*/ 1276350 w 1759270"/>
                <a:gd name="connsiteY33" fmla="*/ 914400 h 4972050"/>
                <a:gd name="connsiteX34" fmla="*/ 1295400 w 1759270"/>
                <a:gd name="connsiteY34" fmla="*/ 857250 h 4972050"/>
                <a:gd name="connsiteX35" fmla="*/ 1352550 w 1759270"/>
                <a:gd name="connsiteY35" fmla="*/ 800100 h 4972050"/>
                <a:gd name="connsiteX36" fmla="*/ 1447800 w 1759270"/>
                <a:gd name="connsiteY36" fmla="*/ 685800 h 4972050"/>
                <a:gd name="connsiteX37" fmla="*/ 1562100 w 1759270"/>
                <a:gd name="connsiteY37" fmla="*/ 609600 h 4972050"/>
                <a:gd name="connsiteX38" fmla="*/ 1619250 w 1759270"/>
                <a:gd name="connsiteY38" fmla="*/ 152400 h 4972050"/>
                <a:gd name="connsiteX39" fmla="*/ 1752600 w 1759270"/>
                <a:gd name="connsiteY39" fmla="*/ 114300 h 4972050"/>
                <a:gd name="connsiteX40" fmla="*/ 1752600 w 1759270"/>
                <a:gd name="connsiteY40" fmla="*/ 0 h 497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59270" h="4972050">
                  <a:moveTo>
                    <a:pt x="0" y="4972050"/>
                  </a:moveTo>
                  <a:cubicBezTo>
                    <a:pt x="15210" y="4759104"/>
                    <a:pt x="12296" y="4733579"/>
                    <a:pt x="38100" y="4552950"/>
                  </a:cubicBezTo>
                  <a:cubicBezTo>
                    <a:pt x="45891" y="4498414"/>
                    <a:pt x="63507" y="4371964"/>
                    <a:pt x="95250" y="4324350"/>
                  </a:cubicBezTo>
                  <a:cubicBezTo>
                    <a:pt x="148294" y="4244784"/>
                    <a:pt x="117161" y="4283389"/>
                    <a:pt x="190500" y="4210050"/>
                  </a:cubicBezTo>
                  <a:cubicBezTo>
                    <a:pt x="235840" y="4074030"/>
                    <a:pt x="206323" y="4129166"/>
                    <a:pt x="266700" y="4038600"/>
                  </a:cubicBezTo>
                  <a:cubicBezTo>
                    <a:pt x="273050" y="4006850"/>
                    <a:pt x="275511" y="3974067"/>
                    <a:pt x="285750" y="3943350"/>
                  </a:cubicBezTo>
                  <a:cubicBezTo>
                    <a:pt x="294730" y="3916409"/>
                    <a:pt x="315690" y="3894350"/>
                    <a:pt x="323850" y="3867150"/>
                  </a:cubicBezTo>
                  <a:cubicBezTo>
                    <a:pt x="395006" y="3629964"/>
                    <a:pt x="290750" y="3857151"/>
                    <a:pt x="381000" y="3676650"/>
                  </a:cubicBezTo>
                  <a:cubicBezTo>
                    <a:pt x="417330" y="3422342"/>
                    <a:pt x="360218" y="3631623"/>
                    <a:pt x="457200" y="3486150"/>
                  </a:cubicBezTo>
                  <a:cubicBezTo>
                    <a:pt x="474618" y="3460023"/>
                    <a:pt x="491453" y="3349138"/>
                    <a:pt x="495300" y="3333750"/>
                  </a:cubicBezTo>
                  <a:cubicBezTo>
                    <a:pt x="500170" y="3314269"/>
                    <a:pt x="501806" y="3292280"/>
                    <a:pt x="514350" y="3276600"/>
                  </a:cubicBezTo>
                  <a:cubicBezTo>
                    <a:pt x="541207" y="3243028"/>
                    <a:pt x="591002" y="3231999"/>
                    <a:pt x="628650" y="3219450"/>
                  </a:cubicBezTo>
                  <a:cubicBezTo>
                    <a:pt x="635000" y="3200400"/>
                    <a:pt x="645398" y="3182248"/>
                    <a:pt x="647700" y="3162300"/>
                  </a:cubicBezTo>
                  <a:cubicBezTo>
                    <a:pt x="664504" y="3016665"/>
                    <a:pt x="639441" y="2863228"/>
                    <a:pt x="685800" y="2724150"/>
                  </a:cubicBezTo>
                  <a:cubicBezTo>
                    <a:pt x="692150" y="2705100"/>
                    <a:pt x="699980" y="2686481"/>
                    <a:pt x="704850" y="2667000"/>
                  </a:cubicBezTo>
                  <a:cubicBezTo>
                    <a:pt x="712703" y="2635588"/>
                    <a:pt x="712531" y="2602067"/>
                    <a:pt x="723900" y="2571750"/>
                  </a:cubicBezTo>
                  <a:cubicBezTo>
                    <a:pt x="731939" y="2550313"/>
                    <a:pt x="751761" y="2535078"/>
                    <a:pt x="762000" y="2514600"/>
                  </a:cubicBezTo>
                  <a:cubicBezTo>
                    <a:pt x="770980" y="2496639"/>
                    <a:pt x="774700" y="2476500"/>
                    <a:pt x="781050" y="2457450"/>
                  </a:cubicBezTo>
                  <a:cubicBezTo>
                    <a:pt x="787400" y="2400300"/>
                    <a:pt x="790647" y="2342719"/>
                    <a:pt x="800100" y="2286000"/>
                  </a:cubicBezTo>
                  <a:cubicBezTo>
                    <a:pt x="803401" y="2266193"/>
                    <a:pt x="813633" y="2248158"/>
                    <a:pt x="819150" y="2228850"/>
                  </a:cubicBezTo>
                  <a:cubicBezTo>
                    <a:pt x="826343" y="2203676"/>
                    <a:pt x="833065" y="2178323"/>
                    <a:pt x="838200" y="2152650"/>
                  </a:cubicBezTo>
                  <a:cubicBezTo>
                    <a:pt x="845775" y="2114775"/>
                    <a:pt x="849675" y="2076225"/>
                    <a:pt x="857250" y="2038350"/>
                  </a:cubicBezTo>
                  <a:cubicBezTo>
                    <a:pt x="862385" y="2012677"/>
                    <a:pt x="870620" y="1987708"/>
                    <a:pt x="876300" y="1962150"/>
                  </a:cubicBezTo>
                  <a:cubicBezTo>
                    <a:pt x="884995" y="1923023"/>
                    <a:pt x="893975" y="1850600"/>
                    <a:pt x="914400" y="1809750"/>
                  </a:cubicBezTo>
                  <a:cubicBezTo>
                    <a:pt x="924639" y="1789272"/>
                    <a:pt x="939800" y="1771650"/>
                    <a:pt x="952500" y="1752600"/>
                  </a:cubicBezTo>
                  <a:cubicBezTo>
                    <a:pt x="958850" y="1701800"/>
                    <a:pt x="962392" y="1650570"/>
                    <a:pt x="971550" y="1600200"/>
                  </a:cubicBezTo>
                  <a:cubicBezTo>
                    <a:pt x="975142" y="1580443"/>
                    <a:pt x="985730" y="1562531"/>
                    <a:pt x="990600" y="1543050"/>
                  </a:cubicBezTo>
                  <a:cubicBezTo>
                    <a:pt x="998453" y="1511638"/>
                    <a:pt x="1001131" y="1479038"/>
                    <a:pt x="1009650" y="1447800"/>
                  </a:cubicBezTo>
                  <a:cubicBezTo>
                    <a:pt x="1020217" y="1409054"/>
                    <a:pt x="1009650" y="1346200"/>
                    <a:pt x="1047750" y="1333500"/>
                  </a:cubicBezTo>
                  <a:lnTo>
                    <a:pt x="1104900" y="1314450"/>
                  </a:lnTo>
                  <a:cubicBezTo>
                    <a:pt x="1174375" y="1106024"/>
                    <a:pt x="1063573" y="1421724"/>
                    <a:pt x="1162050" y="1200150"/>
                  </a:cubicBezTo>
                  <a:lnTo>
                    <a:pt x="1219200" y="1028700"/>
                  </a:lnTo>
                  <a:cubicBezTo>
                    <a:pt x="1225550" y="1009650"/>
                    <a:pt x="1227111" y="988258"/>
                    <a:pt x="1238250" y="971550"/>
                  </a:cubicBezTo>
                  <a:cubicBezTo>
                    <a:pt x="1250950" y="952500"/>
                    <a:pt x="1266111" y="934878"/>
                    <a:pt x="1276350" y="914400"/>
                  </a:cubicBezTo>
                  <a:cubicBezTo>
                    <a:pt x="1285330" y="896439"/>
                    <a:pt x="1284261" y="873958"/>
                    <a:pt x="1295400" y="857250"/>
                  </a:cubicBezTo>
                  <a:cubicBezTo>
                    <a:pt x="1310344" y="834834"/>
                    <a:pt x="1335303" y="820796"/>
                    <a:pt x="1352550" y="800100"/>
                  </a:cubicBezTo>
                  <a:cubicBezTo>
                    <a:pt x="1410480" y="730584"/>
                    <a:pt x="1368712" y="747313"/>
                    <a:pt x="1447800" y="685800"/>
                  </a:cubicBezTo>
                  <a:cubicBezTo>
                    <a:pt x="1483945" y="657687"/>
                    <a:pt x="1562100" y="609600"/>
                    <a:pt x="1562100" y="609600"/>
                  </a:cubicBezTo>
                  <a:cubicBezTo>
                    <a:pt x="1694023" y="411715"/>
                    <a:pt x="1483832" y="748237"/>
                    <a:pt x="1619250" y="152400"/>
                  </a:cubicBezTo>
                  <a:cubicBezTo>
                    <a:pt x="1626249" y="121606"/>
                    <a:pt x="1738628" y="146901"/>
                    <a:pt x="1752600" y="114300"/>
                  </a:cubicBezTo>
                  <a:cubicBezTo>
                    <a:pt x="1767608" y="79281"/>
                    <a:pt x="1752600" y="38100"/>
                    <a:pt x="1752600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5074869" y="2018426"/>
              <a:ext cx="548544" cy="5111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9398477" y="2007003"/>
              <a:ext cx="548544" cy="5111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438763" y="4972625"/>
            <a:ext cx="510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4 </a:t>
            </a:r>
            <a:r>
              <a:rPr lang="en-US" altLang="zh-TW" sz="2400" dirty="0" err="1" smtClean="0"/>
              <a:t>fois</a:t>
            </a:r>
            <a:r>
              <a:rPr lang="en-US" altLang="zh-TW" sz="2400" dirty="0" smtClean="0"/>
              <a:t> le </a:t>
            </a:r>
            <a:r>
              <a:rPr lang="en-US" altLang="zh-TW" sz="2400" dirty="0" err="1" smtClean="0"/>
              <a:t>nombre</a:t>
            </a:r>
            <a:r>
              <a:rPr lang="en-US" altLang="zh-TW" sz="2400" dirty="0" smtClean="0"/>
              <a:t> de </a:t>
            </a:r>
            <a:r>
              <a:rPr lang="en-US" altLang="zh-TW" sz="2400" dirty="0" err="1" smtClean="0"/>
              <a:t>paramètres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initiaux</a:t>
            </a:r>
            <a:r>
              <a:rPr lang="en-US" altLang="zh-TW" sz="2400" dirty="0" smtClean="0"/>
              <a:t>!</a:t>
            </a:r>
            <a:endParaRPr lang="zh-TW" altLang="en-US" sz="2400" dirty="0"/>
          </a:p>
        </p:txBody>
      </p:sp>
      <p:sp>
        <p:nvSpPr>
          <p:cNvPr id="47" name="文字方塊 4"/>
          <p:cNvSpPr txBox="1"/>
          <p:nvPr/>
        </p:nvSpPr>
        <p:spPr>
          <a:xfrm>
            <a:off x="438763" y="703869"/>
            <a:ext cx="379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Et on </a:t>
            </a:r>
            <a:r>
              <a:rPr lang="en-US" altLang="zh-TW" sz="3200" dirty="0" err="1" smtClean="0"/>
              <a:t>calcule</a:t>
            </a:r>
            <a:r>
              <a:rPr lang="en-US" altLang="zh-TW" sz="3200" dirty="0" smtClean="0"/>
              <a:t>!</a:t>
            </a:r>
            <a:endParaRPr lang="zh-TW" altLang="en-US" sz="32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410825" y="1384198"/>
            <a:ext cx="4914857" cy="3366912"/>
            <a:chOff x="467387" y="3128156"/>
            <a:chExt cx="4592870" cy="2941163"/>
          </a:xfrm>
        </p:grpSpPr>
        <p:pic>
          <p:nvPicPr>
            <p:cNvPr id="50" name="Shape 3705" descr="Screenshot 2017-05-26 09.43.11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5853" b="22525"/>
            <a:stretch/>
          </p:blipFill>
          <p:spPr>
            <a:xfrm>
              <a:off x="467387" y="3128156"/>
              <a:ext cx="4592870" cy="2941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Shape 3705" descr="Screenshot 2017-05-26 09.43.11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78557" r="57846"/>
            <a:stretch/>
          </p:blipFill>
          <p:spPr>
            <a:xfrm>
              <a:off x="2713491" y="4260813"/>
              <a:ext cx="1936070" cy="88260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256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9DA7A-1FD4-4FBA-9ED3-E23B9B0B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Gated recurrent unit </a:t>
            </a:r>
            <a:endParaRPr lang="en-CA" dirty="0"/>
          </a:p>
        </p:txBody>
      </p:sp>
      <p:pic>
        <p:nvPicPr>
          <p:cNvPr id="3" name="Image 5" descr="A gated recurrent unit neural network.">
            <a:extLst>
              <a:ext uri="{FF2B5EF4-FFF2-40B4-BE49-F238E27FC236}">
                <a16:creationId xmlns:a16="http://schemas.microsoft.com/office/drawing/2014/main" xmlns="" id="{44678D43-94E2-4BE5-A237-9799E90D4A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58" y="1571388"/>
            <a:ext cx="10000658" cy="34826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613316" y="5054009"/>
            <a:ext cx="11091003" cy="1660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fr-CA" sz="2800" dirty="0" smtClean="0"/>
              <a:t>Peut être vu comme un LSTM sans porte de sortie et sans mémoire de cellule. Repose sur une porte de remise à zéro </a:t>
            </a:r>
            <a:r>
              <a:rPr lang="fr-CA" sz="2800" b="1" i="1" dirty="0" err="1" smtClean="0"/>
              <a:t>r</a:t>
            </a:r>
            <a:r>
              <a:rPr lang="fr-CA" sz="2800" b="1" i="1" baseline="-25000" dirty="0" err="1" smtClean="0"/>
              <a:t>t</a:t>
            </a:r>
            <a:r>
              <a:rPr lang="fr-CA" sz="2800" dirty="0" smtClean="0"/>
              <a:t> qui décide quoi garder de la mémoire précédente et une porte de mise à jour </a:t>
            </a:r>
            <a:r>
              <a:rPr lang="fr-CA" sz="2800" b="1" i="1" dirty="0" err="1" smtClean="0"/>
              <a:t>z</a:t>
            </a:r>
            <a:r>
              <a:rPr lang="fr-CA" sz="2800" b="1" i="1" baseline="-25000" dirty="0" err="1" smtClean="0"/>
              <a:t>t</a:t>
            </a:r>
            <a:r>
              <a:rPr lang="fr-CA" sz="2800" b="1" i="1" baseline="-25000" dirty="0" smtClean="0"/>
              <a:t> </a:t>
            </a:r>
            <a:r>
              <a:rPr lang="fr-CA" sz="2800" dirty="0" smtClean="0"/>
              <a:t>qui décide quoi retenir.</a:t>
            </a:r>
            <a:endParaRPr lang="fr-CA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10263824" y="1571388"/>
            <a:ext cx="1349927" cy="43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fr-CA" sz="1500" dirty="0" smtClean="0">
                <a:solidFill>
                  <a:schemeClr val="bg1">
                    <a:lumMod val="65000"/>
                  </a:schemeClr>
                </a:solidFill>
              </a:rPr>
              <a:t>Quoi retenir</a:t>
            </a:r>
            <a:endParaRPr lang="fr-CA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9692640" y="1876508"/>
            <a:ext cx="477078" cy="26239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10263824" y="2296972"/>
            <a:ext cx="1349927" cy="43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fr-CA" sz="1500" dirty="0" smtClean="0">
                <a:solidFill>
                  <a:schemeClr val="bg1">
                    <a:lumMod val="65000"/>
                  </a:schemeClr>
                </a:solidFill>
              </a:rPr>
              <a:t>Quoi garder</a:t>
            </a:r>
            <a:endParaRPr lang="fr-CA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9692640" y="2602092"/>
            <a:ext cx="477078" cy="26239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10588684" y="2869692"/>
            <a:ext cx="1191464" cy="56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fr-CA" sz="1500" dirty="0" smtClean="0">
                <a:solidFill>
                  <a:schemeClr val="bg1">
                    <a:lumMod val="65000"/>
                  </a:schemeClr>
                </a:solidFill>
              </a:rPr>
              <a:t>Actualisation du contexte</a:t>
            </a:r>
            <a:endParaRPr lang="fr-CA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Connecteur droit avec flèche 10"/>
          <p:cNvCxnSpPr>
            <a:stCxn id="10" idx="2"/>
          </p:cNvCxnSpPr>
          <p:nvPr/>
        </p:nvCxnSpPr>
        <p:spPr>
          <a:xfrm flipH="1">
            <a:off x="10731210" y="3437205"/>
            <a:ext cx="453206" cy="2268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8F4FE38-C09C-4DCA-90C1-233E214F0CAD}"/>
              </a:ext>
            </a:extLst>
          </p:cNvPr>
          <p:cNvSpPr txBox="1">
            <a:spLocks/>
          </p:cNvSpPr>
          <p:nvPr/>
        </p:nvSpPr>
        <p:spPr>
          <a:xfrm>
            <a:off x="10588684" y="3696759"/>
            <a:ext cx="1349927" cy="56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fr-CA" sz="1800" dirty="0" smtClean="0">
                <a:solidFill>
                  <a:schemeClr val="bg1">
                    <a:lumMod val="65000"/>
                  </a:schemeClr>
                </a:solidFill>
              </a:rPr>
              <a:t>Actualisation de la mémoire</a:t>
            </a:r>
            <a:endParaRPr lang="fr-CA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0792030" y="4226407"/>
            <a:ext cx="413798" cy="18812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9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Distribution de la </a:t>
            </a:r>
            <a:r>
              <a:rPr lang="en-US" dirty="0" err="1" smtClean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mémoire</a:t>
            </a:r>
            <a:r>
              <a:rPr lang="en-US" dirty="0" smtClean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lang="fr-CA" dirty="0">
              <a:solidFill>
                <a:sysClr val="windowText" lastClr="000000"/>
              </a:solidFill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08855" cy="4351338"/>
          </a:xfrm>
        </p:spPr>
        <p:txBody>
          <a:bodyPr/>
          <a:lstStyle/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Élargit</a:t>
            </a:r>
            <a:r>
              <a:rPr lang="en-US" dirty="0" smtClean="0"/>
              <a:t> les </a:t>
            </a:r>
            <a:r>
              <a:rPr lang="en-US" dirty="0" err="1" smtClean="0"/>
              <a:t>capacités</a:t>
            </a:r>
            <a:r>
              <a:rPr lang="en-US" dirty="0" smtClean="0"/>
              <a:t> de </a:t>
            </a:r>
            <a:r>
              <a:rPr lang="en-US" dirty="0" err="1" smtClean="0"/>
              <a:t>l’approche</a:t>
            </a:r>
            <a:r>
              <a:rPr lang="en-US" dirty="0" smtClean="0"/>
              <a:t> </a:t>
            </a:r>
            <a:r>
              <a:rPr lang="en-US" dirty="0" err="1" smtClean="0"/>
              <a:t>codeur-décodeur</a:t>
            </a:r>
            <a:r>
              <a:rPr lang="en-US" dirty="0" smtClean="0"/>
              <a:t> par </a:t>
            </a:r>
            <a:r>
              <a:rPr lang="en-US" dirty="0" err="1" smtClean="0"/>
              <a:t>l’ajout</a:t>
            </a:r>
            <a:r>
              <a:rPr lang="en-US" dirty="0" smtClean="0"/>
              <a:t> d’un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d’attention</a:t>
            </a:r>
            <a:r>
              <a:rPr lang="en-US" dirty="0" smtClean="0"/>
              <a:t> qui distribute </a:t>
            </a:r>
            <a:r>
              <a:rPr lang="en-US" dirty="0" err="1" smtClean="0"/>
              <a:t>l’information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toutes</a:t>
            </a:r>
            <a:r>
              <a:rPr lang="en-US" dirty="0" smtClean="0"/>
              <a:t> les cellules à des </a:t>
            </a:r>
            <a:r>
              <a:rPr lang="en-US" dirty="0" err="1" smtClean="0"/>
              <a:t>degrés</a:t>
            </a:r>
            <a:r>
              <a:rPr lang="en-US" dirty="0" smtClean="0"/>
              <a:t> divers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206" t="45309" r="33247" b="29411"/>
          <a:stretch/>
        </p:blipFill>
        <p:spPr>
          <a:xfrm>
            <a:off x="3269363" y="3287816"/>
            <a:ext cx="6296667" cy="2591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950" y="6177373"/>
            <a:ext cx="2796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>
                <a:solidFill>
                  <a:schemeClr val="bg1">
                    <a:lumMod val="50000"/>
                  </a:schemeClr>
                </a:solidFill>
              </a:rPr>
              <a:t>https://distill.pub/2016/augmented-rnns/</a:t>
            </a:r>
          </a:p>
        </p:txBody>
      </p:sp>
    </p:spTree>
    <p:extLst>
      <p:ext uri="{BB962C8B-B14F-4D97-AF65-F5344CB8AC3E}">
        <p14:creationId xmlns:p14="http://schemas.microsoft.com/office/powerpoint/2010/main" val="39029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Réseaux de neurones </a:t>
            </a:r>
            <a:r>
              <a:rPr lang="fr-CA" altLang="zh-TW" dirty="0" err="1" smtClean="0"/>
              <a:t>récurrentx</a:t>
            </a:r>
            <a:r>
              <a:rPr lang="fr-CA" altLang="zh-TW" dirty="0" smtClean="0"/>
              <a:t> (RNN)</a:t>
            </a:r>
            <a:endParaRPr lang="fr-CA" altLang="zh-TW" dirty="0"/>
          </a:p>
        </p:txBody>
      </p:sp>
      <p:cxnSp>
        <p:nvCxnSpPr>
          <p:cNvPr id="4" name="直線單箭頭接點 3"/>
          <p:cNvCxnSpPr/>
          <p:nvPr/>
        </p:nvCxnSpPr>
        <p:spPr>
          <a:xfrm rot="16200000">
            <a:off x="8629363" y="2341884"/>
            <a:ext cx="655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16200000">
            <a:off x="6982376" y="2338561"/>
            <a:ext cx="6490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7117299" y="5593146"/>
            <a:ext cx="342900" cy="461962"/>
            <a:chOff x="1882729" y="2137119"/>
            <a:chExt cx="342900" cy="461962"/>
          </a:xfrm>
        </p:grpSpPr>
        <p:sp>
          <p:nvSpPr>
            <p:cNvPr id="7" name="矩形 6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altLang="zh-TW" dirty="0"/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4" name="方程式" r:id="rId4" imgW="152280" imgH="215640" progId="Equation.3">
                    <p:embed/>
                  </p:oleObj>
                </mc:Choice>
                <mc:Fallback>
                  <p:oleObj name="方程式" r:id="rId4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群組 8"/>
          <p:cNvGrpSpPr/>
          <p:nvPr/>
        </p:nvGrpSpPr>
        <p:grpSpPr>
          <a:xfrm>
            <a:off x="8724563" y="5595244"/>
            <a:ext cx="376238" cy="461963"/>
            <a:chOff x="1876911" y="2719848"/>
            <a:chExt cx="376238" cy="461963"/>
          </a:xfrm>
        </p:grpSpPr>
        <p:sp>
          <p:nvSpPr>
            <p:cNvPr id="10" name="矩形 9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altLang="zh-TW" dirty="0"/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900724" y="2719848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5" name="方程式" r:id="rId6" imgW="164880" imgH="215640" progId="Equation.3">
                    <p:embed/>
                  </p:oleObj>
                </mc:Choice>
                <mc:Fallback>
                  <p:oleObj name="方程式" r:id="rId6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0724" y="2719848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橢圓 11"/>
          <p:cNvSpPr/>
          <p:nvPr/>
        </p:nvSpPr>
        <p:spPr>
          <a:xfrm rot="16200000">
            <a:off x="7053475" y="4016482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13" name="橢圓 12"/>
          <p:cNvSpPr/>
          <p:nvPr/>
        </p:nvSpPr>
        <p:spPr>
          <a:xfrm rot="16200000">
            <a:off x="8601170" y="4027765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14" name="橢圓 13"/>
          <p:cNvSpPr/>
          <p:nvPr/>
        </p:nvSpPr>
        <p:spPr>
          <a:xfrm rot="16200000">
            <a:off x="7019801" y="2338561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15" name="橢圓 14"/>
          <p:cNvSpPr/>
          <p:nvPr/>
        </p:nvSpPr>
        <p:spPr>
          <a:xfrm rot="16200000">
            <a:off x="8592477" y="2319639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grpSp>
        <p:nvGrpSpPr>
          <p:cNvPr id="18" name="群組 17"/>
          <p:cNvGrpSpPr/>
          <p:nvPr/>
        </p:nvGrpSpPr>
        <p:grpSpPr>
          <a:xfrm rot="16200000">
            <a:off x="7594547" y="4322261"/>
            <a:ext cx="1037222" cy="1638300"/>
            <a:chOff x="1013669" y="3459098"/>
            <a:chExt cx="1588876" cy="1638300"/>
          </a:xfrm>
        </p:grpSpPr>
        <p:cxnSp>
          <p:nvCxnSpPr>
            <p:cNvPr id="19" name="直線單箭頭接點 18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群組 19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21" name="直線單箭頭接點 20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519116"/>
              </p:ext>
            </p:extLst>
          </p:nvPr>
        </p:nvGraphicFramePr>
        <p:xfrm>
          <a:off x="8767483" y="1442331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方程式" r:id="rId8" imgW="177480" imgH="215640" progId="Equation.3">
                  <p:embed/>
                </p:oleObj>
              </mc:Choice>
              <mc:Fallback>
                <p:oleObj name="方程式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7483" y="1442331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730641"/>
              </p:ext>
            </p:extLst>
          </p:nvPr>
        </p:nvGraphicFramePr>
        <p:xfrm>
          <a:off x="7184022" y="1474775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方程式" r:id="rId10" imgW="164880" imgH="215640" progId="Equation.3">
                  <p:embed/>
                </p:oleObj>
              </mc:Choice>
              <mc:Fallback>
                <p:oleObj name="方程式" r:id="rId1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4022" y="1474775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群組 54"/>
          <p:cNvGrpSpPr/>
          <p:nvPr/>
        </p:nvGrpSpPr>
        <p:grpSpPr>
          <a:xfrm>
            <a:off x="3624363" y="4001430"/>
            <a:ext cx="342900" cy="461962"/>
            <a:chOff x="1882729" y="2137119"/>
            <a:chExt cx="342900" cy="461962"/>
          </a:xfrm>
        </p:grpSpPr>
        <p:sp>
          <p:nvSpPr>
            <p:cNvPr id="56" name="矩形 55"/>
            <p:cNvSpPr/>
            <p:nvPr/>
          </p:nvSpPr>
          <p:spPr>
            <a:xfrm>
              <a:off x="1882729" y="2232369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altLang="zh-TW" dirty="0"/>
            </a:p>
          </p:txBody>
        </p:sp>
        <p:graphicFrame>
          <p:nvGraphicFramePr>
            <p:cNvPr id="57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95428" y="2137119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8" name="方程式" r:id="rId12" imgW="152280" imgH="215640" progId="Equation.3">
                    <p:embed/>
                  </p:oleObj>
                </mc:Choice>
                <mc:Fallback>
                  <p:oleObj name="方程式" r:id="rId12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428" y="2137119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群組 57"/>
          <p:cNvGrpSpPr/>
          <p:nvPr/>
        </p:nvGrpSpPr>
        <p:grpSpPr>
          <a:xfrm>
            <a:off x="5231628" y="4003466"/>
            <a:ext cx="391033" cy="461963"/>
            <a:chOff x="1876911" y="2719786"/>
            <a:chExt cx="391033" cy="461963"/>
          </a:xfrm>
        </p:grpSpPr>
        <p:sp>
          <p:nvSpPr>
            <p:cNvPr id="59" name="矩形 58"/>
            <p:cNvSpPr/>
            <p:nvPr/>
          </p:nvSpPr>
          <p:spPr>
            <a:xfrm>
              <a:off x="1876911" y="2802698"/>
              <a:ext cx="342900" cy="3429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 altLang="zh-TW" dirty="0"/>
            </a:p>
          </p:txBody>
        </p:sp>
        <p:graphicFrame>
          <p:nvGraphicFramePr>
            <p:cNvPr id="6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888532" y="2719786"/>
            <a:ext cx="379412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9" name="方程式" r:id="rId14" imgW="177480" imgH="215640" progId="Equation.3">
                    <p:embed/>
                  </p:oleObj>
                </mc:Choice>
                <mc:Fallback>
                  <p:oleObj name="方程式" r:id="rId14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8532" y="2719786"/>
                          <a:ext cx="379412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文字方塊 60"/>
          <p:cNvSpPr txBox="1"/>
          <p:nvPr/>
        </p:nvSpPr>
        <p:spPr>
          <a:xfrm>
            <a:off x="2292494" y="5554243"/>
            <a:ext cx="4145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zh-TW" sz="2800" dirty="0" smtClean="0"/>
              <a:t>La mémoire devient une entrée additionnelle</a:t>
            </a:r>
            <a:endParaRPr lang="fr-CA" altLang="zh-TW" sz="28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2292494" y="2167670"/>
            <a:ext cx="4406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zh-TW" sz="2800" dirty="0" smtClean="0"/>
              <a:t>La sortie de la couche cachée est sauvegardée entre itérations</a:t>
            </a:r>
            <a:endParaRPr lang="fr-CA" altLang="zh-TW" sz="2800" dirty="0"/>
          </a:p>
        </p:txBody>
      </p:sp>
      <p:grpSp>
        <p:nvGrpSpPr>
          <p:cNvPr id="64" name="群組 63"/>
          <p:cNvGrpSpPr/>
          <p:nvPr/>
        </p:nvGrpSpPr>
        <p:grpSpPr>
          <a:xfrm rot="16200000">
            <a:off x="7594547" y="2659736"/>
            <a:ext cx="1037222" cy="1638300"/>
            <a:chOff x="1013669" y="3459098"/>
            <a:chExt cx="1588876" cy="1638300"/>
          </a:xfrm>
        </p:grpSpPr>
        <p:cxnSp>
          <p:nvCxnSpPr>
            <p:cNvPr id="65" name="直線單箭頭接點 64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群組 65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67" name="直線單箭頭接點 66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單箭頭接點 68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手繪多邊形 69"/>
          <p:cNvSpPr/>
          <p:nvPr/>
        </p:nvSpPr>
        <p:spPr>
          <a:xfrm>
            <a:off x="5416550" y="4445001"/>
            <a:ext cx="1828800" cy="319831"/>
          </a:xfrm>
          <a:custGeom>
            <a:avLst/>
            <a:gdLst>
              <a:gd name="connsiteX0" fmla="*/ 0 w 1828800"/>
              <a:gd name="connsiteY0" fmla="*/ 0 h 319831"/>
              <a:gd name="connsiteX1" fmla="*/ 1016000 w 1828800"/>
              <a:gd name="connsiteY1" fmla="*/ 317500 h 319831"/>
              <a:gd name="connsiteX2" fmla="*/ 1828800 w 1828800"/>
              <a:gd name="connsiteY2" fmla="*/ 152400 h 31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319831">
                <a:moveTo>
                  <a:pt x="0" y="0"/>
                </a:moveTo>
                <a:cubicBezTo>
                  <a:pt x="355600" y="146050"/>
                  <a:pt x="711200" y="292100"/>
                  <a:pt x="1016000" y="317500"/>
                </a:cubicBezTo>
                <a:cubicBezTo>
                  <a:pt x="1320800" y="342900"/>
                  <a:pt x="1828800" y="152400"/>
                  <a:pt x="1828800" y="1524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71" name="手繪多邊形 70"/>
          <p:cNvSpPr/>
          <p:nvPr/>
        </p:nvSpPr>
        <p:spPr>
          <a:xfrm>
            <a:off x="5403850" y="4457701"/>
            <a:ext cx="3416300" cy="624441"/>
          </a:xfrm>
          <a:custGeom>
            <a:avLst/>
            <a:gdLst>
              <a:gd name="connsiteX0" fmla="*/ 0 w 3416300"/>
              <a:gd name="connsiteY0" fmla="*/ 0 h 624441"/>
              <a:gd name="connsiteX1" fmla="*/ 1854200 w 3416300"/>
              <a:gd name="connsiteY1" fmla="*/ 622300 h 624441"/>
              <a:gd name="connsiteX2" fmla="*/ 3416300 w 3416300"/>
              <a:gd name="connsiteY2" fmla="*/ 165100 h 62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6300" h="624441">
                <a:moveTo>
                  <a:pt x="0" y="0"/>
                </a:moveTo>
                <a:cubicBezTo>
                  <a:pt x="642408" y="297391"/>
                  <a:pt x="1284817" y="594783"/>
                  <a:pt x="1854200" y="622300"/>
                </a:cubicBezTo>
                <a:cubicBezTo>
                  <a:pt x="2423583" y="649817"/>
                  <a:pt x="2919941" y="407458"/>
                  <a:pt x="3416300" y="1651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72" name="手繪多邊形 71"/>
          <p:cNvSpPr/>
          <p:nvPr/>
        </p:nvSpPr>
        <p:spPr>
          <a:xfrm>
            <a:off x="3790950" y="4445001"/>
            <a:ext cx="3479800" cy="511221"/>
          </a:xfrm>
          <a:custGeom>
            <a:avLst/>
            <a:gdLst>
              <a:gd name="connsiteX0" fmla="*/ 0 w 3479800"/>
              <a:gd name="connsiteY0" fmla="*/ 0 h 511221"/>
              <a:gd name="connsiteX1" fmla="*/ 1600200 w 3479800"/>
              <a:gd name="connsiteY1" fmla="*/ 508000 h 511221"/>
              <a:gd name="connsiteX2" fmla="*/ 3479800 w 3479800"/>
              <a:gd name="connsiteY2" fmla="*/ 177800 h 51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9800" h="511221">
                <a:moveTo>
                  <a:pt x="0" y="0"/>
                </a:moveTo>
                <a:cubicBezTo>
                  <a:pt x="510116" y="239183"/>
                  <a:pt x="1020233" y="478367"/>
                  <a:pt x="1600200" y="508000"/>
                </a:cubicBezTo>
                <a:cubicBezTo>
                  <a:pt x="2180167" y="537633"/>
                  <a:pt x="2829983" y="357716"/>
                  <a:pt x="3479800" y="1778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73" name="手繪多邊形 72"/>
          <p:cNvSpPr/>
          <p:nvPr/>
        </p:nvSpPr>
        <p:spPr>
          <a:xfrm>
            <a:off x="3803650" y="4445001"/>
            <a:ext cx="5143500" cy="1004985"/>
          </a:xfrm>
          <a:custGeom>
            <a:avLst/>
            <a:gdLst>
              <a:gd name="connsiteX0" fmla="*/ 0 w 5143500"/>
              <a:gd name="connsiteY0" fmla="*/ 0 h 1004985"/>
              <a:gd name="connsiteX1" fmla="*/ 2438400 w 5143500"/>
              <a:gd name="connsiteY1" fmla="*/ 1003300 h 1004985"/>
              <a:gd name="connsiteX2" fmla="*/ 5143500 w 5143500"/>
              <a:gd name="connsiteY2" fmla="*/ 190500 h 100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004985">
                <a:moveTo>
                  <a:pt x="0" y="0"/>
                </a:moveTo>
                <a:cubicBezTo>
                  <a:pt x="790575" y="485775"/>
                  <a:pt x="1581150" y="971550"/>
                  <a:pt x="2438400" y="1003300"/>
                </a:cubicBezTo>
                <a:cubicBezTo>
                  <a:pt x="3295650" y="1035050"/>
                  <a:pt x="4219575" y="612775"/>
                  <a:pt x="5143500" y="1905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41" name="手繪多邊形 40"/>
          <p:cNvSpPr/>
          <p:nvPr/>
        </p:nvSpPr>
        <p:spPr>
          <a:xfrm>
            <a:off x="7097307" y="2447890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42" name="手繪多邊形 41"/>
          <p:cNvSpPr/>
          <p:nvPr/>
        </p:nvSpPr>
        <p:spPr>
          <a:xfrm>
            <a:off x="8681655" y="2436920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43" name="手繪多邊形 42"/>
          <p:cNvSpPr/>
          <p:nvPr/>
        </p:nvSpPr>
        <p:spPr>
          <a:xfrm>
            <a:off x="8701306" y="4121795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44" name="手繪多邊形 43"/>
          <p:cNvSpPr/>
          <p:nvPr/>
        </p:nvSpPr>
        <p:spPr>
          <a:xfrm>
            <a:off x="7129999" y="4129696"/>
            <a:ext cx="419147" cy="365492"/>
          </a:xfrm>
          <a:custGeom>
            <a:avLst/>
            <a:gdLst>
              <a:gd name="connsiteX0" fmla="*/ 0 w 838200"/>
              <a:gd name="connsiteY0" fmla="*/ 619836 h 619836"/>
              <a:gd name="connsiteX1" fmla="*/ 361950 w 838200"/>
              <a:gd name="connsiteY1" fmla="*/ 486486 h 619836"/>
              <a:gd name="connsiteX2" fmla="*/ 457200 w 838200"/>
              <a:gd name="connsiteY2" fmla="*/ 257886 h 619836"/>
              <a:gd name="connsiteX3" fmla="*/ 552450 w 838200"/>
              <a:gd name="connsiteY3" fmla="*/ 29286 h 619836"/>
              <a:gd name="connsiteX4" fmla="*/ 838200 w 838200"/>
              <a:gd name="connsiteY4" fmla="*/ 10236 h 6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619836">
                <a:moveTo>
                  <a:pt x="0" y="619836"/>
                </a:moveTo>
                <a:cubicBezTo>
                  <a:pt x="142875" y="583323"/>
                  <a:pt x="285750" y="546811"/>
                  <a:pt x="361950" y="486486"/>
                </a:cubicBezTo>
                <a:cubicBezTo>
                  <a:pt x="438150" y="426161"/>
                  <a:pt x="457200" y="257886"/>
                  <a:pt x="457200" y="257886"/>
                </a:cubicBezTo>
                <a:cubicBezTo>
                  <a:pt x="488950" y="181686"/>
                  <a:pt x="488950" y="70561"/>
                  <a:pt x="552450" y="29286"/>
                </a:cubicBezTo>
                <a:cubicBezTo>
                  <a:pt x="615950" y="-11989"/>
                  <a:pt x="727075" y="-877"/>
                  <a:pt x="838200" y="1023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3" name="手繪多邊形 2"/>
          <p:cNvSpPr/>
          <p:nvPr/>
        </p:nvSpPr>
        <p:spPr>
          <a:xfrm>
            <a:off x="3829319" y="3347673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151317" y="3169402"/>
            <a:ext cx="96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zh-TW" sz="2400" dirty="0" smtClean="0">
                <a:solidFill>
                  <a:srgbClr val="FF0000"/>
                </a:solidFill>
              </a:rPr>
              <a:t>copie</a:t>
            </a:r>
            <a:endParaRPr lang="fr-CA" altLang="zh-TW" sz="2400" dirty="0">
              <a:solidFill>
                <a:srgbClr val="FF0000"/>
              </a:solidFill>
            </a:endParaRPr>
          </a:p>
        </p:txBody>
      </p:sp>
      <p:sp>
        <p:nvSpPr>
          <p:cNvPr id="47" name="手繪多邊形 46"/>
          <p:cNvSpPr/>
          <p:nvPr/>
        </p:nvSpPr>
        <p:spPr>
          <a:xfrm>
            <a:off x="5440718" y="3346270"/>
            <a:ext cx="3425781" cy="734931"/>
          </a:xfrm>
          <a:custGeom>
            <a:avLst/>
            <a:gdLst>
              <a:gd name="connsiteX0" fmla="*/ 3425781 w 3425781"/>
              <a:gd name="connsiteY0" fmla="*/ 619021 h 734931"/>
              <a:gd name="connsiteX1" fmla="*/ 1854558 w 3425781"/>
              <a:gd name="connsiteY1" fmla="*/ 835 h 734931"/>
              <a:gd name="connsiteX2" fmla="*/ 0 w 3425781"/>
              <a:gd name="connsiteY2" fmla="*/ 734931 h 73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781" h="734931">
                <a:moveTo>
                  <a:pt x="3425781" y="619021"/>
                </a:moveTo>
                <a:cubicBezTo>
                  <a:pt x="2925651" y="300269"/>
                  <a:pt x="2425521" y="-18483"/>
                  <a:pt x="1854558" y="835"/>
                </a:cubicBezTo>
                <a:cubicBezTo>
                  <a:pt x="1283594" y="20153"/>
                  <a:pt x="641797" y="377542"/>
                  <a:pt x="0" y="73493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altLang="zh-TW" dirty="0"/>
          </a:p>
        </p:txBody>
      </p:sp>
    </p:spTree>
    <p:extLst>
      <p:ext uri="{BB962C8B-B14F-4D97-AF65-F5344CB8AC3E}">
        <p14:creationId xmlns:p14="http://schemas.microsoft.com/office/powerpoint/2010/main" val="12446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70" grpId="0" animBg="1"/>
      <p:bldP spid="71" grpId="0" animBg="1"/>
      <p:bldP spid="72" grpId="0" animBg="1"/>
      <p:bldP spid="73" grpId="0" animBg="1"/>
      <p:bldP spid="3" grpId="0" animBg="1"/>
      <p:bldP spid="16" grpId="0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Processus</a:t>
            </a:r>
            <a:r>
              <a:rPr lang="en-US" dirty="0" smtClean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d’attention</a:t>
            </a:r>
            <a:endParaRPr lang="fr-CA" dirty="0">
              <a:solidFill>
                <a:sysClr val="windowText" lastClr="000000"/>
              </a:solidFill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56683"/>
            <a:ext cx="10670105" cy="4849169"/>
          </a:xfrm>
        </p:spPr>
        <p:txBody>
          <a:bodyPr>
            <a:normAutofit lnSpcReduction="10000"/>
          </a:bodyPr>
          <a:lstStyle/>
          <a:p>
            <a:pPr marL="450850" indent="-4508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Les </a:t>
            </a:r>
            <a:r>
              <a:rPr lang="en-CA" dirty="0" err="1" smtClean="0"/>
              <a:t>états</a:t>
            </a:r>
            <a:r>
              <a:rPr lang="en-CA" dirty="0" smtClean="0"/>
              <a:t> de </a:t>
            </a:r>
            <a:r>
              <a:rPr lang="en-CA" dirty="0" err="1" smtClean="0"/>
              <a:t>mémoire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relies à un </a:t>
            </a:r>
            <a:r>
              <a:rPr lang="en-CA" dirty="0" err="1" smtClean="0"/>
              <a:t>mécanisme</a:t>
            </a:r>
            <a:r>
              <a:rPr lang="en-CA" dirty="0" smtClean="0"/>
              <a:t> </a:t>
            </a:r>
            <a:r>
              <a:rPr lang="en-CA" dirty="0" err="1" smtClean="0"/>
              <a:t>d’attention</a:t>
            </a:r>
            <a:r>
              <a:rPr lang="en-CA" dirty="0" smtClean="0"/>
              <a:t>:</a:t>
            </a:r>
            <a:endParaRPr lang="en-CA" dirty="0"/>
          </a:p>
          <a:p>
            <a:pPr marL="449263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en-CA" sz="2600" dirty="0" smtClean="0"/>
              <a:t>Pour un context </a:t>
            </a:r>
            <a:r>
              <a:rPr lang="en-CA" sz="2600" dirty="0" err="1" smtClean="0"/>
              <a:t>d’intérêt</a:t>
            </a:r>
            <a:r>
              <a:rPr lang="en-CA" sz="2600" dirty="0" smtClean="0"/>
              <a:t> </a:t>
            </a:r>
            <a:r>
              <a:rPr lang="en-CA" sz="2600" i="1" dirty="0" err="1"/>
              <a:t>c</a:t>
            </a:r>
            <a:r>
              <a:rPr lang="en-CA" sz="2600" i="1" baseline="-25000" dirty="0" err="1"/>
              <a:t>j</a:t>
            </a:r>
            <a:r>
              <a:rPr lang="en-CA" sz="2600" i="1" baseline="-25000" dirty="0"/>
              <a:t> </a:t>
            </a:r>
            <a:r>
              <a:rPr lang="en-CA" sz="2600" dirty="0" smtClean="0"/>
              <a:t> et </a:t>
            </a:r>
            <a:r>
              <a:rPr lang="en-CA" sz="2600" dirty="0" err="1" smtClean="0"/>
              <a:t>une</a:t>
            </a:r>
            <a:r>
              <a:rPr lang="en-CA" sz="2600" dirty="0" smtClean="0"/>
              <a:t> sequence </a:t>
            </a:r>
            <a:r>
              <a:rPr lang="en-CA" sz="2600" dirty="0" err="1" smtClean="0"/>
              <a:t>d’items</a:t>
            </a:r>
            <a:r>
              <a:rPr lang="en-CA" sz="2600" dirty="0" smtClean="0"/>
              <a:t> en </a:t>
            </a:r>
            <a:r>
              <a:rPr lang="en-CA" sz="2600" dirty="0" err="1" smtClean="0"/>
              <a:t>mémoire</a:t>
            </a:r>
            <a:r>
              <a:rPr lang="en-CA" sz="2600" dirty="0" smtClean="0"/>
              <a:t> </a:t>
            </a:r>
            <a:r>
              <a:rPr lang="en-CA" sz="2600" i="1" dirty="0" smtClean="0"/>
              <a:t>h</a:t>
            </a:r>
            <a:r>
              <a:rPr lang="en-CA" sz="2600" i="1" baseline="-25000" dirty="0" smtClean="0"/>
              <a:t>i </a:t>
            </a:r>
            <a:r>
              <a:rPr lang="en-CA" sz="2600" dirty="0"/>
              <a:t>, </a:t>
            </a:r>
            <a:r>
              <a:rPr lang="en-CA" sz="2600" i="1" dirty="0" err="1"/>
              <a:t>i</a:t>
            </a:r>
            <a:r>
              <a:rPr lang="en-CA" sz="2600" dirty="0"/>
              <a:t>=1..</a:t>
            </a:r>
            <a:r>
              <a:rPr lang="en-CA" sz="2600" i="1" dirty="0"/>
              <a:t>n</a:t>
            </a:r>
            <a:r>
              <a:rPr lang="en-CA" sz="2600" dirty="0"/>
              <a:t>:</a:t>
            </a:r>
          </a:p>
          <a:p>
            <a:pPr marL="808038" lvl="1" indent="-3508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75000"/>
            </a:pPr>
            <a:r>
              <a:rPr lang="en-CA" altLang="fr-FR" dirty="0" smtClean="0">
                <a:solidFill>
                  <a:srgbClr val="333333"/>
                </a:solidFill>
              </a:rPr>
              <a:t>On </a:t>
            </a:r>
            <a:r>
              <a:rPr lang="en-CA" altLang="fr-FR" dirty="0" err="1" smtClean="0">
                <a:solidFill>
                  <a:srgbClr val="333333"/>
                </a:solidFill>
              </a:rPr>
              <a:t>définit</a:t>
            </a:r>
            <a:r>
              <a:rPr lang="en-CA" altLang="fr-FR" dirty="0" smtClean="0">
                <a:solidFill>
                  <a:srgbClr val="333333"/>
                </a:solidFill>
              </a:rPr>
              <a:t> </a:t>
            </a:r>
            <a:r>
              <a:rPr lang="en-CA" altLang="fr-FR" dirty="0" err="1" smtClean="0">
                <a:solidFill>
                  <a:srgbClr val="333333"/>
                </a:solidFill>
              </a:rPr>
              <a:t>une</a:t>
            </a:r>
            <a:r>
              <a:rPr lang="en-CA" altLang="fr-FR" dirty="0" smtClean="0">
                <a:solidFill>
                  <a:srgbClr val="333333"/>
                </a:solidFill>
              </a:rPr>
              <a:t> “</a:t>
            </a:r>
            <a:r>
              <a:rPr lang="en-CA" altLang="fr-FR" dirty="0">
                <a:solidFill>
                  <a:srgbClr val="333333"/>
                </a:solidFill>
              </a:rPr>
              <a:t>distance” </a:t>
            </a:r>
            <a:r>
              <a:rPr lang="en-CA" altLang="fr-FR" i="1" dirty="0" err="1">
                <a:solidFill>
                  <a:srgbClr val="333333"/>
                </a:solidFill>
              </a:rPr>
              <a:t>a</a:t>
            </a:r>
            <a:r>
              <a:rPr lang="en-CA" altLang="fr-FR" i="1" baseline="-25000" dirty="0" err="1">
                <a:solidFill>
                  <a:srgbClr val="333333"/>
                </a:solidFill>
              </a:rPr>
              <a:t>ij</a:t>
            </a:r>
            <a:r>
              <a:rPr lang="en-CA" altLang="fr-FR" i="1" baseline="-25000" dirty="0">
                <a:solidFill>
                  <a:srgbClr val="333333"/>
                </a:solidFill>
              </a:rPr>
              <a:t> </a:t>
            </a:r>
            <a:r>
              <a:rPr lang="en-CA" altLang="fr-FR" dirty="0">
                <a:solidFill>
                  <a:srgbClr val="333333"/>
                </a:solidFill>
              </a:rPr>
              <a:t>= </a:t>
            </a:r>
            <a:r>
              <a:rPr lang="en-CA" altLang="fr-FR" i="1" dirty="0">
                <a:solidFill>
                  <a:srgbClr val="333333"/>
                </a:solidFill>
              </a:rPr>
              <a:t>f</a:t>
            </a:r>
            <a:r>
              <a:rPr lang="en-CA" altLang="fr-FR" dirty="0">
                <a:solidFill>
                  <a:srgbClr val="333333"/>
                </a:solidFill>
              </a:rPr>
              <a:t>(</a:t>
            </a:r>
            <a:r>
              <a:rPr lang="en-CA" i="1" dirty="0"/>
              <a:t>h</a:t>
            </a:r>
            <a:r>
              <a:rPr lang="en-CA" i="1" baseline="-25000" dirty="0"/>
              <a:t>i</a:t>
            </a:r>
            <a:r>
              <a:rPr lang="en-CA" dirty="0"/>
              <a:t>, </a:t>
            </a:r>
            <a:r>
              <a:rPr lang="en-CA" i="1" dirty="0" err="1"/>
              <a:t>c</a:t>
            </a:r>
            <a:r>
              <a:rPr lang="en-CA" i="1" baseline="-25000" dirty="0" err="1"/>
              <a:t>j</a:t>
            </a:r>
            <a:r>
              <a:rPr lang="en-CA" altLang="fr-FR" dirty="0">
                <a:solidFill>
                  <a:srgbClr val="333333"/>
                </a:solidFill>
              </a:rPr>
              <a:t>)</a:t>
            </a:r>
            <a:r>
              <a:rPr lang="en-CA" altLang="fr-FR" dirty="0"/>
              <a:t> </a:t>
            </a:r>
            <a:r>
              <a:rPr lang="en-CA" altLang="fr-FR" dirty="0" smtClean="0"/>
              <a:t>pour </a:t>
            </a:r>
            <a:r>
              <a:rPr lang="en-CA" altLang="fr-FR" dirty="0" err="1" smtClean="0"/>
              <a:t>cahque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paire</a:t>
            </a:r>
            <a:r>
              <a:rPr lang="en-CA" altLang="fr-FR" dirty="0" smtClean="0"/>
              <a:t> </a:t>
            </a:r>
            <a:r>
              <a:rPr lang="en-CA" altLang="fr-FR" dirty="0" smtClean="0">
                <a:solidFill>
                  <a:srgbClr val="333333"/>
                </a:solidFill>
              </a:rPr>
              <a:t>(</a:t>
            </a:r>
            <a:r>
              <a:rPr lang="en-CA" i="1" dirty="0"/>
              <a:t>h</a:t>
            </a:r>
            <a:r>
              <a:rPr lang="en-CA" i="1" baseline="-25000" dirty="0"/>
              <a:t>i</a:t>
            </a:r>
            <a:r>
              <a:rPr lang="en-CA" dirty="0"/>
              <a:t>, </a:t>
            </a:r>
            <a:r>
              <a:rPr lang="en-CA" i="1" dirty="0" err="1"/>
              <a:t>c</a:t>
            </a:r>
            <a:r>
              <a:rPr lang="en-CA" i="1" baseline="-25000" dirty="0" err="1"/>
              <a:t>j</a:t>
            </a:r>
            <a:r>
              <a:rPr lang="en-CA" altLang="fr-FR" dirty="0">
                <a:solidFill>
                  <a:srgbClr val="333333"/>
                </a:solidFill>
              </a:rPr>
              <a:t>)  		       </a:t>
            </a:r>
            <a:r>
              <a:rPr lang="en-CA" altLang="fr-FR" i="1" dirty="0">
                <a:solidFill>
                  <a:srgbClr val="333333"/>
                </a:solidFill>
              </a:rPr>
              <a:t>	        </a:t>
            </a:r>
            <a:r>
              <a:rPr lang="en-CA" altLang="fr-FR" sz="2000" i="1" dirty="0">
                <a:solidFill>
                  <a:schemeClr val="bg1">
                    <a:lumMod val="65000"/>
                  </a:schemeClr>
                </a:solidFill>
              </a:rPr>
              <a:t>(f</a:t>
            </a:r>
            <a:r>
              <a:rPr lang="en-CA" altLang="fr-FR" sz="2000" dirty="0">
                <a:solidFill>
                  <a:schemeClr val="bg1">
                    <a:lumMod val="65000"/>
                  </a:schemeClr>
                </a:solidFill>
              </a:rPr>
              <a:t>  </a:t>
            </a:r>
            <a:r>
              <a:rPr lang="en-CA" altLang="fr-FR" sz="2000" dirty="0" err="1" smtClean="0">
                <a:solidFill>
                  <a:schemeClr val="bg1">
                    <a:lumMod val="65000"/>
                  </a:schemeClr>
                </a:solidFill>
              </a:rPr>
              <a:t>peut</a:t>
            </a:r>
            <a:r>
              <a:rPr lang="en-CA" altLang="fr-FR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CA" altLang="fr-FR" sz="2000" dirty="0" err="1" smtClean="0">
                <a:solidFill>
                  <a:schemeClr val="bg1">
                    <a:lumMod val="65000"/>
                  </a:schemeClr>
                </a:solidFill>
              </a:rPr>
              <a:t>être</a:t>
            </a:r>
            <a:r>
              <a:rPr lang="en-CA" altLang="fr-FR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CA" altLang="fr-FR" sz="2000" dirty="0" err="1" smtClean="0">
                <a:solidFill>
                  <a:schemeClr val="bg1">
                    <a:lumMod val="65000"/>
                  </a:schemeClr>
                </a:solidFill>
              </a:rPr>
              <a:t>réalisé</a:t>
            </a:r>
            <a:r>
              <a:rPr lang="en-CA" altLang="fr-FR" sz="2000" dirty="0" smtClean="0">
                <a:solidFill>
                  <a:schemeClr val="bg1">
                    <a:lumMod val="65000"/>
                  </a:schemeClr>
                </a:solidFill>
              </a:rPr>
              <a:t> par un </a:t>
            </a:r>
            <a:r>
              <a:rPr lang="en-CA" altLang="fr-FR" sz="2000" dirty="0" err="1" smtClean="0">
                <a:solidFill>
                  <a:schemeClr val="bg1">
                    <a:lumMod val="65000"/>
                  </a:schemeClr>
                </a:solidFill>
              </a:rPr>
              <a:t>réseau</a:t>
            </a:r>
            <a:r>
              <a:rPr lang="en-CA" altLang="fr-FR" sz="2000" dirty="0" smtClean="0">
                <a:solidFill>
                  <a:schemeClr val="bg1">
                    <a:lumMod val="65000"/>
                  </a:schemeClr>
                </a:solidFill>
              </a:rPr>
              <a:t> PMC de base, le </a:t>
            </a:r>
            <a:r>
              <a:rPr lang="en-CA" altLang="fr-FR" sz="2000" dirty="0" err="1" smtClean="0">
                <a:solidFill>
                  <a:schemeClr val="bg1">
                    <a:lumMod val="65000"/>
                  </a:schemeClr>
                </a:solidFill>
              </a:rPr>
              <a:t>rendant</a:t>
            </a:r>
            <a:r>
              <a:rPr lang="en-CA" altLang="fr-FR" sz="2000" dirty="0" smtClean="0">
                <a:solidFill>
                  <a:schemeClr val="bg1">
                    <a:lumMod val="65000"/>
                  </a:schemeClr>
                </a:solidFill>
              </a:rPr>
              <a:t> un </a:t>
            </a:r>
            <a:r>
              <a:rPr lang="en-CA" altLang="fr-FR" sz="2000" dirty="0" err="1" smtClean="0">
                <a:solidFill>
                  <a:schemeClr val="bg1">
                    <a:lumMod val="65000"/>
                  </a:schemeClr>
                </a:solidFill>
              </a:rPr>
              <a:t>composant</a:t>
            </a:r>
            <a:r>
              <a:rPr lang="en-CA" altLang="fr-FR" sz="2000" dirty="0" smtClean="0">
                <a:solidFill>
                  <a:schemeClr val="bg1">
                    <a:lumMod val="65000"/>
                  </a:schemeClr>
                </a:solidFill>
              </a:rPr>
              <a:t> du RNN global)</a:t>
            </a:r>
            <a:endParaRPr lang="en-CA" altLang="fr-FR" sz="2000" dirty="0">
              <a:solidFill>
                <a:schemeClr val="bg1">
                  <a:lumMod val="65000"/>
                </a:schemeClr>
              </a:solidFill>
            </a:endParaRPr>
          </a:p>
          <a:p>
            <a:pPr marL="800100" lvl="2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75000"/>
            </a:pPr>
            <a:r>
              <a:rPr lang="en-CA" altLang="fr-FR" sz="2400" dirty="0" smtClean="0">
                <a:solidFill>
                  <a:srgbClr val="333333"/>
                </a:solidFill>
              </a:rPr>
              <a:t>Le </a:t>
            </a:r>
            <a:r>
              <a:rPr lang="en-CA" altLang="fr-FR" sz="2400" dirty="0" err="1" smtClean="0">
                <a:solidFill>
                  <a:srgbClr val="333333"/>
                </a:solidFill>
              </a:rPr>
              <a:t>poids</a:t>
            </a:r>
            <a:r>
              <a:rPr lang="en-CA" altLang="fr-FR" sz="2400" dirty="0" smtClean="0">
                <a:solidFill>
                  <a:srgbClr val="333333"/>
                </a:solidFill>
              </a:rPr>
              <a:t> </a:t>
            </a:r>
            <a:r>
              <a:rPr lang="en-CA" altLang="fr-FR" sz="2400" dirty="0" err="1" smtClean="0">
                <a:solidFill>
                  <a:srgbClr val="333333"/>
                </a:solidFill>
              </a:rPr>
              <a:t>relatif</a:t>
            </a:r>
            <a:r>
              <a:rPr lang="en-CA" altLang="fr-FR" sz="2400" dirty="0" smtClean="0">
                <a:solidFill>
                  <a:srgbClr val="333333"/>
                </a:solidFill>
              </a:rPr>
              <a:t> (</a:t>
            </a:r>
            <a:r>
              <a:rPr lang="en-CA" altLang="fr-FR" sz="2400" dirty="0" err="1" smtClean="0">
                <a:solidFill>
                  <a:srgbClr val="333333"/>
                </a:solidFill>
              </a:rPr>
              <a:t>facteur</a:t>
            </a:r>
            <a:r>
              <a:rPr lang="en-CA" altLang="fr-FR" sz="2400" dirty="0" smtClean="0">
                <a:solidFill>
                  <a:srgbClr val="333333"/>
                </a:solidFill>
              </a:rPr>
              <a:t> </a:t>
            </a:r>
            <a:r>
              <a:rPr lang="en-CA" altLang="fr-FR" sz="2400" dirty="0" err="1" smtClean="0">
                <a:solidFill>
                  <a:srgbClr val="333333"/>
                </a:solidFill>
              </a:rPr>
              <a:t>d’attention</a:t>
            </a:r>
            <a:r>
              <a:rPr lang="en-CA" altLang="fr-FR" sz="2400" dirty="0">
                <a:solidFill>
                  <a:srgbClr val="333333"/>
                </a:solidFill>
              </a:rPr>
              <a:t>) </a:t>
            </a:r>
            <a:r>
              <a:rPr lang="en-CA" altLang="fr-FR" sz="2400" dirty="0" smtClean="0">
                <a:solidFill>
                  <a:srgbClr val="333333"/>
                </a:solidFill>
              </a:rPr>
              <a:t>de </a:t>
            </a:r>
            <a:r>
              <a:rPr lang="en-CA" altLang="fr-FR" sz="2400" dirty="0" err="1" smtClean="0">
                <a:solidFill>
                  <a:srgbClr val="333333"/>
                </a:solidFill>
              </a:rPr>
              <a:t>chaque</a:t>
            </a:r>
            <a:r>
              <a:rPr lang="en-CA" altLang="fr-FR" sz="2400" dirty="0" smtClean="0">
                <a:solidFill>
                  <a:srgbClr val="333333"/>
                </a:solidFill>
              </a:rPr>
              <a:t> </a:t>
            </a:r>
            <a:r>
              <a:rPr lang="en-CA" altLang="fr-FR" sz="2400" i="1" dirty="0" smtClean="0">
                <a:solidFill>
                  <a:srgbClr val="333333"/>
                </a:solidFill>
              </a:rPr>
              <a:t>h</a:t>
            </a:r>
            <a:r>
              <a:rPr lang="en-CA" altLang="fr-FR" sz="2400" i="1" baseline="-25000" dirty="0" smtClean="0">
                <a:solidFill>
                  <a:srgbClr val="333333"/>
                </a:solidFill>
              </a:rPr>
              <a:t>i</a:t>
            </a:r>
            <a:r>
              <a:rPr lang="en-CA" altLang="fr-FR" sz="2400" dirty="0" smtClean="0">
                <a:solidFill>
                  <a:srgbClr val="333333"/>
                </a:solidFill>
              </a:rPr>
              <a:t> par rapport à </a:t>
            </a:r>
            <a:r>
              <a:rPr lang="en-CA" sz="2400" i="1" dirty="0" err="1" smtClean="0"/>
              <a:t>c</a:t>
            </a:r>
            <a:r>
              <a:rPr lang="en-CA" sz="2400" i="1" baseline="-25000" dirty="0" err="1" smtClean="0"/>
              <a:t>j</a:t>
            </a:r>
            <a:r>
              <a:rPr lang="en-CA" sz="2400" i="1" baseline="-25000" dirty="0" smtClean="0"/>
              <a:t> 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alors</a:t>
            </a:r>
            <a:r>
              <a:rPr lang="en-CA" sz="2400" dirty="0" smtClean="0"/>
              <a:t> :</a:t>
            </a:r>
            <a:endParaRPr lang="en-CA" altLang="fr-FR" sz="2400" dirty="0"/>
          </a:p>
          <a:p>
            <a:pPr marL="898525" lvl="0" indent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fr-FR" sz="2400" dirty="0">
                <a:solidFill>
                  <a:srgbClr val="333333"/>
                </a:solidFill>
              </a:rPr>
              <a:t>		</a:t>
            </a:r>
            <a:r>
              <a:rPr lang="en-CA" altLang="fr-FR" sz="2400" i="1" dirty="0">
                <a:solidFill>
                  <a:srgbClr val="333333"/>
                </a:solidFill>
              </a:rPr>
              <a:t>α</a:t>
            </a:r>
            <a:r>
              <a:rPr lang="en-CA" altLang="fr-FR" sz="2400" i="1" baseline="-25000" dirty="0" err="1">
                <a:solidFill>
                  <a:srgbClr val="333333"/>
                </a:solidFill>
              </a:rPr>
              <a:t>i</a:t>
            </a:r>
            <a:r>
              <a:rPr lang="en-CA" altLang="fr-FR" sz="2400" dirty="0">
                <a:solidFill>
                  <a:srgbClr val="333333"/>
                </a:solidFill>
              </a:rPr>
              <a:t>=</a:t>
            </a:r>
            <a:r>
              <a:rPr lang="en-CA" altLang="fr-FR" sz="2400" dirty="0" err="1">
                <a:solidFill>
                  <a:srgbClr val="333333"/>
                </a:solidFill>
              </a:rPr>
              <a:t>exp</a:t>
            </a:r>
            <a:r>
              <a:rPr lang="en-CA" altLang="fr-FR" sz="2400" dirty="0">
                <a:solidFill>
                  <a:srgbClr val="333333"/>
                </a:solidFill>
              </a:rPr>
              <a:t>(</a:t>
            </a:r>
            <a:r>
              <a:rPr lang="en-CA" altLang="fr-FR" sz="2400" i="1" dirty="0" err="1">
                <a:solidFill>
                  <a:srgbClr val="333333"/>
                </a:solidFill>
              </a:rPr>
              <a:t>a</a:t>
            </a:r>
            <a:r>
              <a:rPr lang="en-CA" altLang="fr-FR" sz="2400" i="1" baseline="-25000" dirty="0" err="1">
                <a:solidFill>
                  <a:srgbClr val="333333"/>
                </a:solidFill>
              </a:rPr>
              <a:t>ij</a:t>
            </a:r>
            <a:r>
              <a:rPr lang="en-CA" altLang="fr-FR" sz="2400" dirty="0">
                <a:solidFill>
                  <a:srgbClr val="333333"/>
                </a:solidFill>
              </a:rPr>
              <a:t>)/∑</a:t>
            </a:r>
            <a:r>
              <a:rPr lang="en-CA" altLang="fr-FR" sz="2400" i="1" baseline="-25000" dirty="0" err="1">
                <a:solidFill>
                  <a:srgbClr val="333333"/>
                </a:solidFill>
              </a:rPr>
              <a:t>i</a:t>
            </a:r>
            <a:r>
              <a:rPr lang="en-CA" altLang="fr-FR" sz="2400" baseline="-25000" dirty="0">
                <a:solidFill>
                  <a:srgbClr val="333333"/>
                </a:solidFill>
              </a:rPr>
              <a:t>=1..</a:t>
            </a:r>
            <a:r>
              <a:rPr lang="en-CA" altLang="fr-FR" sz="2400" i="1" baseline="-25000" dirty="0">
                <a:solidFill>
                  <a:srgbClr val="333333"/>
                </a:solidFill>
              </a:rPr>
              <a:t>n </a:t>
            </a:r>
            <a:r>
              <a:rPr lang="en-CA" altLang="fr-FR" sz="2400" dirty="0" err="1">
                <a:solidFill>
                  <a:srgbClr val="333333"/>
                </a:solidFill>
              </a:rPr>
              <a:t>exp</a:t>
            </a:r>
            <a:r>
              <a:rPr lang="en-CA" altLang="fr-FR" sz="2400" dirty="0">
                <a:solidFill>
                  <a:srgbClr val="333333"/>
                </a:solidFill>
              </a:rPr>
              <a:t>(</a:t>
            </a:r>
            <a:r>
              <a:rPr lang="en-CA" altLang="fr-FR" sz="2400" i="1" dirty="0" err="1">
                <a:solidFill>
                  <a:srgbClr val="333333"/>
                </a:solidFill>
              </a:rPr>
              <a:t>a</a:t>
            </a:r>
            <a:r>
              <a:rPr lang="en-CA" altLang="fr-FR" sz="2400" i="1" baseline="-25000" dirty="0" err="1">
                <a:solidFill>
                  <a:srgbClr val="333333"/>
                </a:solidFill>
              </a:rPr>
              <a:t>ij</a:t>
            </a:r>
            <a:r>
              <a:rPr lang="en-CA" altLang="fr-FR" sz="2400" dirty="0">
                <a:solidFill>
                  <a:srgbClr val="333333"/>
                </a:solidFill>
              </a:rPr>
              <a:t>)</a:t>
            </a:r>
            <a:endParaRPr lang="en-CA" altLang="fr-FR" sz="2400" dirty="0"/>
          </a:p>
          <a:p>
            <a:pPr marL="457200" lvl="1" indent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fr-FR" dirty="0">
                <a:solidFill>
                  <a:srgbClr val="333333"/>
                </a:solidFill>
              </a:rPr>
              <a:t>	</a:t>
            </a:r>
            <a:r>
              <a:rPr lang="en-CA" altLang="fr-FR" dirty="0" smtClean="0">
                <a:solidFill>
                  <a:srgbClr val="333333"/>
                </a:solidFill>
              </a:rPr>
              <a:t>et </a:t>
            </a:r>
            <a:r>
              <a:rPr lang="en-CA" altLang="fr-FR" dirty="0" err="1" smtClean="0">
                <a:solidFill>
                  <a:srgbClr val="333333"/>
                </a:solidFill>
              </a:rPr>
              <a:t>l’attention</a:t>
            </a:r>
            <a:r>
              <a:rPr lang="en-CA" altLang="fr-FR" dirty="0" smtClean="0">
                <a:solidFill>
                  <a:srgbClr val="333333"/>
                </a:solidFill>
              </a:rPr>
              <a:t> collective des </a:t>
            </a:r>
            <a:r>
              <a:rPr lang="en-CA" altLang="fr-FR" i="1" dirty="0" smtClean="0">
                <a:solidFill>
                  <a:srgbClr val="333333"/>
                </a:solidFill>
              </a:rPr>
              <a:t>h</a:t>
            </a:r>
            <a:r>
              <a:rPr lang="en-CA" altLang="fr-FR" i="1" baseline="-25000" dirty="0" smtClean="0">
                <a:solidFill>
                  <a:srgbClr val="333333"/>
                </a:solidFill>
              </a:rPr>
              <a:t>i</a:t>
            </a:r>
            <a:r>
              <a:rPr lang="en-CA" altLang="fr-FR" i="1" dirty="0" smtClean="0">
                <a:solidFill>
                  <a:srgbClr val="333333"/>
                </a:solidFill>
              </a:rPr>
              <a:t> par rapport à </a:t>
            </a:r>
            <a:r>
              <a:rPr lang="en-CA" altLang="fr-FR" dirty="0" smtClean="0">
                <a:solidFill>
                  <a:srgbClr val="333333"/>
                </a:solidFill>
              </a:rPr>
              <a:t> </a:t>
            </a:r>
            <a:r>
              <a:rPr lang="en-CA" i="1" dirty="0" err="1"/>
              <a:t>c</a:t>
            </a:r>
            <a:r>
              <a:rPr lang="en-CA" i="1" baseline="-25000" dirty="0" err="1"/>
              <a:t>j</a:t>
            </a:r>
            <a:r>
              <a:rPr lang="en-CA" altLang="fr-FR" dirty="0">
                <a:solidFill>
                  <a:srgbClr val="333333"/>
                </a:solidFill>
              </a:rPr>
              <a:t> </a:t>
            </a:r>
            <a:r>
              <a:rPr lang="en-CA" altLang="fr-FR" dirty="0" err="1" smtClean="0">
                <a:solidFill>
                  <a:srgbClr val="333333"/>
                </a:solidFill>
              </a:rPr>
              <a:t>est</a:t>
            </a:r>
            <a:r>
              <a:rPr lang="en-CA" altLang="fr-FR" dirty="0" smtClean="0">
                <a:solidFill>
                  <a:srgbClr val="333333"/>
                </a:solidFill>
              </a:rPr>
              <a:t> :</a:t>
            </a:r>
            <a:endParaRPr lang="en-CA" altLang="fr-FR" dirty="0"/>
          </a:p>
          <a:p>
            <a:pPr marL="898525" lvl="0" indent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fr-FR" sz="2400" i="1" dirty="0">
                <a:solidFill>
                  <a:srgbClr val="333333"/>
                </a:solidFill>
              </a:rPr>
              <a:t>		c</a:t>
            </a:r>
            <a:r>
              <a:rPr lang="en-CA" altLang="fr-FR" sz="2400" dirty="0">
                <a:solidFill>
                  <a:srgbClr val="333333"/>
                </a:solidFill>
              </a:rPr>
              <a:t> = ∑</a:t>
            </a:r>
            <a:r>
              <a:rPr lang="en-CA" altLang="fr-FR" sz="2400" i="1" baseline="-25000" dirty="0" err="1">
                <a:solidFill>
                  <a:srgbClr val="333333"/>
                </a:solidFill>
              </a:rPr>
              <a:t>i</a:t>
            </a:r>
            <a:r>
              <a:rPr lang="en-CA" altLang="fr-FR" sz="2400" baseline="-25000" dirty="0">
                <a:solidFill>
                  <a:srgbClr val="333333"/>
                </a:solidFill>
              </a:rPr>
              <a:t>=1..</a:t>
            </a:r>
            <a:r>
              <a:rPr lang="en-CA" altLang="fr-FR" sz="2400" i="1" baseline="-25000" dirty="0">
                <a:solidFill>
                  <a:srgbClr val="333333"/>
                </a:solidFill>
              </a:rPr>
              <a:t>n </a:t>
            </a:r>
            <a:r>
              <a:rPr lang="en-CA" altLang="fr-FR" sz="2400" i="1" dirty="0">
                <a:solidFill>
                  <a:srgbClr val="333333"/>
                </a:solidFill>
              </a:rPr>
              <a:t>α</a:t>
            </a:r>
            <a:r>
              <a:rPr lang="en-CA" altLang="fr-FR" sz="2400" i="1" baseline="-25000" dirty="0" err="1">
                <a:solidFill>
                  <a:srgbClr val="333333"/>
                </a:solidFill>
              </a:rPr>
              <a:t>i</a:t>
            </a:r>
            <a:r>
              <a:rPr lang="en-CA" altLang="fr-FR" sz="2400" i="1" dirty="0">
                <a:solidFill>
                  <a:srgbClr val="333333"/>
                </a:solidFill>
              </a:rPr>
              <a:t> h</a:t>
            </a:r>
            <a:r>
              <a:rPr lang="en-CA" altLang="fr-FR" sz="2400" i="1" baseline="-25000" dirty="0">
                <a:solidFill>
                  <a:srgbClr val="333333"/>
                </a:solidFill>
              </a:rPr>
              <a:t>i</a:t>
            </a:r>
          </a:p>
          <a:p>
            <a:pPr marL="449263" indent="0" eaLnBrk="0" fontAlgn="base" hangingPunc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CA" i="1" dirty="0" err="1"/>
              <a:t>c</a:t>
            </a:r>
            <a:r>
              <a:rPr lang="en-CA" i="1" baseline="-25000" dirty="0" err="1"/>
              <a:t>j</a:t>
            </a:r>
            <a:r>
              <a:rPr lang="en-CA" altLang="fr-FR" i="1" dirty="0">
                <a:solidFill>
                  <a:srgbClr val="333333"/>
                </a:solidFill>
              </a:rPr>
              <a:t> </a:t>
            </a:r>
            <a:r>
              <a:rPr lang="en-CA" altLang="fr-FR" i="1" dirty="0" err="1" smtClean="0">
                <a:solidFill>
                  <a:srgbClr val="333333"/>
                </a:solidFill>
              </a:rPr>
              <a:t>n’est</a:t>
            </a:r>
            <a:r>
              <a:rPr lang="en-CA" altLang="fr-FR" i="1" dirty="0" smtClean="0">
                <a:solidFill>
                  <a:srgbClr val="333333"/>
                </a:solidFill>
              </a:rPr>
              <a:t> plus </a:t>
            </a:r>
            <a:r>
              <a:rPr lang="en-CA" altLang="fr-FR" i="1" dirty="0" err="1" smtClean="0">
                <a:solidFill>
                  <a:srgbClr val="333333"/>
                </a:solidFill>
              </a:rPr>
              <a:t>associé</a:t>
            </a:r>
            <a:r>
              <a:rPr lang="en-CA" altLang="fr-FR" i="1" dirty="0" smtClean="0">
                <a:solidFill>
                  <a:srgbClr val="333333"/>
                </a:solidFill>
              </a:rPr>
              <a:t> à un </a:t>
            </a:r>
            <a:r>
              <a:rPr lang="en-CA" altLang="fr-FR" i="1" dirty="0" err="1" smtClean="0">
                <a:solidFill>
                  <a:srgbClr val="333333"/>
                </a:solidFill>
              </a:rPr>
              <a:t>seul</a:t>
            </a:r>
            <a:r>
              <a:rPr lang="en-CA" altLang="fr-FR" i="1" dirty="0" smtClean="0">
                <a:solidFill>
                  <a:srgbClr val="333333"/>
                </a:solidFill>
              </a:rPr>
              <a:t> item </a:t>
            </a:r>
            <a:r>
              <a:rPr lang="en-CA" i="1" dirty="0" smtClean="0"/>
              <a:t>h</a:t>
            </a:r>
            <a:r>
              <a:rPr lang="en-CA" i="1" baseline="-25000" dirty="0" smtClean="0"/>
              <a:t>i</a:t>
            </a:r>
            <a:endParaRPr lang="en-CA" altLang="fr-FR" i="1" dirty="0"/>
          </a:p>
        </p:txBody>
      </p:sp>
    </p:spTree>
    <p:extLst>
      <p:ext uri="{BB962C8B-B14F-4D97-AF65-F5344CB8AC3E}">
        <p14:creationId xmlns:p14="http://schemas.microsoft.com/office/powerpoint/2010/main" val="31722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419" y="134546"/>
            <a:ext cx="11394219" cy="1325563"/>
          </a:xfrm>
        </p:spPr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 efforts pour </a:t>
            </a:r>
            <a:r>
              <a:rPr lang="en-US" dirty="0" err="1" smtClean="0"/>
              <a:t>gérer</a:t>
            </a:r>
            <a:r>
              <a:rPr lang="en-US" dirty="0" smtClean="0"/>
              <a:t> la </a:t>
            </a:r>
            <a:r>
              <a:rPr lang="en-US" dirty="0" err="1" smtClean="0"/>
              <a:t>mémoire</a:t>
            </a:r>
            <a:r>
              <a:rPr lang="en-US" dirty="0" smtClean="0"/>
              <a:t> d’un RNR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92" y="1420354"/>
            <a:ext cx="2325175" cy="17604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790" y="1348792"/>
            <a:ext cx="2337684" cy="17620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192" y="3955702"/>
            <a:ext cx="2325175" cy="17487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790" y="3955702"/>
            <a:ext cx="2337684" cy="16411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31183" y="3180822"/>
            <a:ext cx="4043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Neural Turing Machines</a:t>
            </a:r>
            <a:r>
              <a:rPr lang="en-US" dirty="0" smtClean="0"/>
              <a:t> have external memory that they can read and write to.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27021" y="3180821"/>
            <a:ext cx="3384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Attentional Interfaces </a:t>
            </a:r>
            <a:r>
              <a:rPr lang="en-US" dirty="0" smtClean="0"/>
              <a:t>allow RNNs to focus on parts of their input.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31183" y="5704460"/>
            <a:ext cx="4155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Adaptive Computation Time</a:t>
            </a:r>
            <a:r>
              <a:rPr lang="en-US" dirty="0" smtClean="0"/>
              <a:t> allows for varying amounts of computation per step.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27021" y="5704459"/>
            <a:ext cx="3949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Neural Programmers</a:t>
            </a:r>
            <a:r>
              <a:rPr lang="en-US" dirty="0" smtClean="0"/>
              <a:t> can call functions, building programs as they run.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4381" y="6470226"/>
            <a:ext cx="4118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https://distill.pub/2016/augmented-rnns/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 livre pour enfants…</a:t>
            </a:r>
            <a:endParaRPr lang="e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432105" y="1536633"/>
            <a:ext cx="11360800" cy="45552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2400" dirty="0" smtClean="0"/>
              <a:t>On veut générer des phrases comme…</a:t>
            </a:r>
          </a:p>
          <a:p>
            <a:pPr>
              <a:buNone/>
            </a:pPr>
            <a:r>
              <a:rPr lang="fr-CA" sz="2400" dirty="0" smtClean="0"/>
              <a:t>Ryan</a:t>
            </a:r>
            <a:r>
              <a:rPr lang="en" sz="2400" dirty="0" smtClean="0"/>
              <a:t> </a:t>
            </a:r>
            <a:r>
              <a:rPr lang="fr-CA" sz="2400" dirty="0" smtClean="0"/>
              <a:t>voit</a:t>
            </a:r>
            <a:r>
              <a:rPr lang="en" sz="2400" dirty="0" smtClean="0"/>
              <a:t> </a:t>
            </a:r>
            <a:r>
              <a:rPr lang="fr-CA" sz="2400" dirty="0" smtClean="0"/>
              <a:t>Lina</a:t>
            </a:r>
            <a:r>
              <a:rPr lang="en" sz="2400" dirty="0" smtClean="0"/>
              <a:t>. </a:t>
            </a:r>
            <a:endParaRPr lang="en" sz="2400" dirty="0"/>
          </a:p>
          <a:p>
            <a:pPr>
              <a:buNone/>
            </a:pPr>
            <a:r>
              <a:rPr lang="fr-CA" sz="2400" dirty="0" smtClean="0"/>
              <a:t>Lina</a:t>
            </a:r>
            <a:r>
              <a:rPr lang="en" sz="2400" dirty="0" smtClean="0"/>
              <a:t> </a:t>
            </a:r>
            <a:r>
              <a:rPr lang="fr-CA" sz="2400" dirty="0" smtClean="0"/>
              <a:t>voit</a:t>
            </a:r>
            <a:r>
              <a:rPr lang="en" sz="2400" dirty="0" smtClean="0"/>
              <a:t> </a:t>
            </a:r>
            <a:r>
              <a:rPr lang="fr-CA" sz="2400" dirty="0" smtClean="0"/>
              <a:t>Médor</a:t>
            </a:r>
            <a:r>
              <a:rPr lang="en" sz="2400" dirty="0" smtClean="0"/>
              <a:t>.</a:t>
            </a:r>
            <a:endParaRPr lang="en" sz="2400" dirty="0"/>
          </a:p>
          <a:p>
            <a:pPr>
              <a:buNone/>
            </a:pPr>
            <a:r>
              <a:rPr lang="fr-CA" sz="2400" dirty="0" smtClean="0"/>
              <a:t>Médor</a:t>
            </a:r>
            <a:r>
              <a:rPr lang="en" sz="2400" dirty="0" smtClean="0"/>
              <a:t> </a:t>
            </a:r>
            <a:r>
              <a:rPr lang="fr-CA" sz="2400" dirty="0" smtClean="0"/>
              <a:t>voit</a:t>
            </a:r>
            <a:r>
              <a:rPr lang="en" sz="2400" dirty="0" smtClean="0"/>
              <a:t> </a:t>
            </a:r>
            <a:r>
              <a:rPr lang="fr-CA" sz="2400" dirty="0" smtClean="0"/>
              <a:t>Ryan</a:t>
            </a:r>
            <a:r>
              <a:rPr lang="en" sz="2400" dirty="0" smtClean="0"/>
              <a:t>.</a:t>
            </a:r>
            <a:endParaRPr lang="en" sz="2400" dirty="0"/>
          </a:p>
          <a:p>
            <a:pPr>
              <a:buNone/>
            </a:pPr>
            <a:r>
              <a:rPr lang="en" sz="2400" dirty="0"/>
              <a:t>...</a:t>
            </a:r>
          </a:p>
          <a:p>
            <a:pPr>
              <a:buNone/>
            </a:pPr>
            <a:r>
              <a:rPr lang="en" sz="2400" dirty="0" smtClean="0"/>
              <a:t>On dipose d’un vocabulaire très limité : {</a:t>
            </a:r>
            <a:r>
              <a:rPr lang="fr-CA" sz="2400" dirty="0" smtClean="0"/>
              <a:t>Ryan</a:t>
            </a:r>
            <a:r>
              <a:rPr lang="en" sz="2400" dirty="0" smtClean="0"/>
              <a:t>, </a:t>
            </a:r>
            <a:r>
              <a:rPr lang="fr-CA" sz="2400" dirty="0" smtClean="0"/>
              <a:t>Lina</a:t>
            </a:r>
            <a:r>
              <a:rPr lang="en" sz="2400" dirty="0" smtClean="0"/>
              <a:t>, </a:t>
            </a:r>
            <a:r>
              <a:rPr lang="fr-CA" sz="2400" dirty="0" smtClean="0"/>
              <a:t>Médor</a:t>
            </a:r>
            <a:r>
              <a:rPr lang="en" sz="2400" dirty="0" smtClean="0"/>
              <a:t>, </a:t>
            </a:r>
            <a:r>
              <a:rPr lang="fr-CA" sz="2400" dirty="0" smtClean="0"/>
              <a:t>voit,  .  </a:t>
            </a:r>
            <a:r>
              <a:rPr lang="en" sz="2400" dirty="0" smtClean="0"/>
              <a:t>}</a:t>
            </a:r>
            <a:endParaRPr lang="en" sz="2400" dirty="0"/>
          </a:p>
        </p:txBody>
      </p:sp>
      <p:grpSp>
        <p:nvGrpSpPr>
          <p:cNvPr id="29" name="Groupe 28"/>
          <p:cNvGrpSpPr/>
          <p:nvPr/>
        </p:nvGrpSpPr>
        <p:grpSpPr>
          <a:xfrm>
            <a:off x="6139441" y="2882368"/>
            <a:ext cx="349915" cy="1922339"/>
            <a:chOff x="6064621" y="1631025"/>
            <a:chExt cx="381004" cy="1905000"/>
          </a:xfrm>
        </p:grpSpPr>
        <p:sp>
          <p:nvSpPr>
            <p:cNvPr id="30" name="Shape 217"/>
            <p:cNvSpPr/>
            <p:nvPr/>
          </p:nvSpPr>
          <p:spPr>
            <a:xfrm>
              <a:off x="6064625" y="1631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 dirty="0">
                  <a:solidFill>
                    <a:srgbClr val="000000"/>
                  </a:solidFill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31" name="Shape 218"/>
            <p:cNvSpPr/>
            <p:nvPr/>
          </p:nvSpPr>
          <p:spPr>
            <a:xfrm>
              <a:off x="6064625" y="2012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32" name="Shape 219"/>
            <p:cNvSpPr/>
            <p:nvPr/>
          </p:nvSpPr>
          <p:spPr>
            <a:xfrm>
              <a:off x="6064621" y="2393026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 dirty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33" name="Shape 220"/>
            <p:cNvSpPr/>
            <p:nvPr/>
          </p:nvSpPr>
          <p:spPr>
            <a:xfrm>
              <a:off x="6064625" y="2774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34" name="Shape 221"/>
            <p:cNvSpPr/>
            <p:nvPr/>
          </p:nvSpPr>
          <p:spPr>
            <a:xfrm>
              <a:off x="6064625" y="3155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8646603" y="2882368"/>
            <a:ext cx="349911" cy="1922339"/>
            <a:chOff x="6064625" y="1631025"/>
            <a:chExt cx="381000" cy="1905000"/>
          </a:xfrm>
        </p:grpSpPr>
        <p:sp>
          <p:nvSpPr>
            <p:cNvPr id="36" name="Shape 217"/>
            <p:cNvSpPr/>
            <p:nvPr/>
          </p:nvSpPr>
          <p:spPr>
            <a:xfrm>
              <a:off x="6064625" y="1631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37" name="Shape 218"/>
            <p:cNvSpPr/>
            <p:nvPr/>
          </p:nvSpPr>
          <p:spPr>
            <a:xfrm>
              <a:off x="6064625" y="2012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38" name="Shape 219"/>
            <p:cNvSpPr/>
            <p:nvPr/>
          </p:nvSpPr>
          <p:spPr>
            <a:xfrm>
              <a:off x="6064625" y="2393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 dirty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39" name="Shape 220"/>
            <p:cNvSpPr/>
            <p:nvPr/>
          </p:nvSpPr>
          <p:spPr>
            <a:xfrm>
              <a:off x="6064625" y="2774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 dirty="0">
                  <a:solidFill>
                    <a:srgbClr val="000000"/>
                  </a:solidFill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40" name="Shape 221"/>
            <p:cNvSpPr/>
            <p:nvPr/>
          </p:nvSpPr>
          <p:spPr>
            <a:xfrm>
              <a:off x="6064625" y="3155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7849420" y="2892622"/>
            <a:ext cx="349911" cy="1922339"/>
            <a:chOff x="6064625" y="1631025"/>
            <a:chExt cx="381000" cy="1905000"/>
          </a:xfrm>
        </p:grpSpPr>
        <p:sp>
          <p:nvSpPr>
            <p:cNvPr id="42" name="Shape 217"/>
            <p:cNvSpPr/>
            <p:nvPr/>
          </p:nvSpPr>
          <p:spPr>
            <a:xfrm>
              <a:off x="6064625" y="1631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43" name="Shape 218"/>
            <p:cNvSpPr/>
            <p:nvPr/>
          </p:nvSpPr>
          <p:spPr>
            <a:xfrm>
              <a:off x="6064625" y="2012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44" name="Shape 219"/>
            <p:cNvSpPr/>
            <p:nvPr/>
          </p:nvSpPr>
          <p:spPr>
            <a:xfrm>
              <a:off x="6064625" y="2393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45" name="Shape 220"/>
            <p:cNvSpPr/>
            <p:nvPr/>
          </p:nvSpPr>
          <p:spPr>
            <a:xfrm>
              <a:off x="6064625" y="2774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46" name="Shape 221"/>
            <p:cNvSpPr/>
            <p:nvPr/>
          </p:nvSpPr>
          <p:spPr>
            <a:xfrm>
              <a:off x="6064625" y="3155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6986881" y="2892622"/>
            <a:ext cx="349913" cy="1922339"/>
            <a:chOff x="6064625" y="1631025"/>
            <a:chExt cx="381002" cy="1905000"/>
          </a:xfrm>
        </p:grpSpPr>
        <p:sp>
          <p:nvSpPr>
            <p:cNvPr id="48" name="Shape 217"/>
            <p:cNvSpPr/>
            <p:nvPr/>
          </p:nvSpPr>
          <p:spPr>
            <a:xfrm>
              <a:off x="6064625" y="1631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 dirty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49" name="Shape 218"/>
            <p:cNvSpPr/>
            <p:nvPr/>
          </p:nvSpPr>
          <p:spPr>
            <a:xfrm>
              <a:off x="6064625" y="2012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 dirty="0">
                  <a:solidFill>
                    <a:srgbClr val="000000"/>
                  </a:solidFill>
                  <a:cs typeface="Arial"/>
                  <a:sym typeface="Arial"/>
                </a:rPr>
                <a:t>1</a:t>
              </a:r>
            </a:p>
          </p:txBody>
        </p:sp>
        <p:sp>
          <p:nvSpPr>
            <p:cNvPr id="50" name="Shape 219"/>
            <p:cNvSpPr/>
            <p:nvPr/>
          </p:nvSpPr>
          <p:spPr>
            <a:xfrm>
              <a:off x="6064627" y="2393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 dirty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51" name="Shape 220"/>
            <p:cNvSpPr/>
            <p:nvPr/>
          </p:nvSpPr>
          <p:spPr>
            <a:xfrm>
              <a:off x="6064625" y="2774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52" name="Shape 221"/>
            <p:cNvSpPr/>
            <p:nvPr/>
          </p:nvSpPr>
          <p:spPr>
            <a:xfrm>
              <a:off x="6064625" y="3155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9247615" y="2892622"/>
            <a:ext cx="349911" cy="1922339"/>
            <a:chOff x="6064625" y="1631025"/>
            <a:chExt cx="381000" cy="1905000"/>
          </a:xfrm>
        </p:grpSpPr>
        <p:sp>
          <p:nvSpPr>
            <p:cNvPr id="54" name="Shape 217"/>
            <p:cNvSpPr/>
            <p:nvPr/>
          </p:nvSpPr>
          <p:spPr>
            <a:xfrm>
              <a:off x="6064625" y="1631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55" name="Shape 218"/>
            <p:cNvSpPr/>
            <p:nvPr/>
          </p:nvSpPr>
          <p:spPr>
            <a:xfrm>
              <a:off x="6064625" y="2012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56" name="Shape 219"/>
            <p:cNvSpPr/>
            <p:nvPr/>
          </p:nvSpPr>
          <p:spPr>
            <a:xfrm>
              <a:off x="6064625" y="2393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 dirty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57" name="Shape 220"/>
            <p:cNvSpPr/>
            <p:nvPr/>
          </p:nvSpPr>
          <p:spPr>
            <a:xfrm>
              <a:off x="6064625" y="2774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0</a:t>
              </a:r>
            </a:p>
          </p:txBody>
        </p:sp>
        <p:sp>
          <p:nvSpPr>
            <p:cNvPr id="58" name="Shape 221"/>
            <p:cNvSpPr/>
            <p:nvPr/>
          </p:nvSpPr>
          <p:spPr>
            <a:xfrm>
              <a:off x="6064625" y="3155025"/>
              <a:ext cx="381000" cy="381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867" kern="0" dirty="0">
                  <a:solidFill>
                    <a:srgbClr val="000000"/>
                  </a:solidFill>
                  <a:cs typeface="Arial"/>
                  <a:sym typeface="Arial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4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/>
        </p:nvSpPr>
        <p:spPr>
          <a:xfrm>
            <a:off x="5189013" y="4277519"/>
            <a:ext cx="326000" cy="17124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6247755" y="2820477"/>
            <a:ext cx="326000" cy="25584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6313819" y="3000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6313819" y="4029309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6313819" y="508687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5250253" y="4354707"/>
            <a:ext cx="194000" cy="1939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5250253" y="504833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5250253" y="574196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6313819" y="3508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6313819" y="4029309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5250253" y="231665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5250253" y="301028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5250253" y="3703912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5189013" y="2239467"/>
            <a:ext cx="326000" cy="17124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3432033" y="22394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457" name="Shape 457"/>
          <p:cNvCxnSpPr>
            <a:stCxn id="458" idx="3"/>
            <a:endCxn id="459" idx="2"/>
          </p:cNvCxnSpPr>
          <p:nvPr/>
        </p:nvCxnSpPr>
        <p:spPr>
          <a:xfrm flipV="1">
            <a:off x="7504386" y="2846500"/>
            <a:ext cx="506181" cy="12146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0" name="Shape 460"/>
          <p:cNvCxnSpPr>
            <a:stCxn id="459" idx="2"/>
          </p:cNvCxnSpPr>
          <p:nvPr/>
        </p:nvCxnSpPr>
        <p:spPr>
          <a:xfrm rot="10800000">
            <a:off x="8010567" y="512100"/>
            <a:ext cx="0" cy="2334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1" name="Shape 461"/>
          <p:cNvCxnSpPr/>
          <p:nvPr/>
        </p:nvCxnSpPr>
        <p:spPr>
          <a:xfrm rot="10800000">
            <a:off x="6598967" y="1331767"/>
            <a:ext cx="143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2" name="Shape 462"/>
          <p:cNvCxnSpPr>
            <a:endCxn id="463" idx="0"/>
          </p:cNvCxnSpPr>
          <p:nvPr/>
        </p:nvCxnSpPr>
        <p:spPr>
          <a:xfrm rot="10800000">
            <a:off x="5215367" y="1331767"/>
            <a:ext cx="1747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64" name="Shape 464"/>
          <p:cNvCxnSpPr>
            <a:stCxn id="463" idx="2"/>
            <a:endCxn id="456" idx="0"/>
          </p:cNvCxnSpPr>
          <p:nvPr/>
        </p:nvCxnSpPr>
        <p:spPr>
          <a:xfrm flipH="1">
            <a:off x="4164967" y="1331767"/>
            <a:ext cx="976800" cy="9076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65" name="Shape 465"/>
          <p:cNvCxnSpPr>
            <a:stCxn id="456" idx="2"/>
            <a:endCxn id="466" idx="1"/>
          </p:cNvCxnSpPr>
          <p:nvPr/>
        </p:nvCxnSpPr>
        <p:spPr>
          <a:xfrm rot="16200000" flipH="1">
            <a:off x="3919322" y="2558579"/>
            <a:ext cx="732033" cy="241008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467" name="Shape 467"/>
          <p:cNvSpPr txBox="1"/>
          <p:nvPr/>
        </p:nvSpPr>
        <p:spPr>
          <a:xfrm>
            <a:off x="6573767" y="598967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463" name="Shape 463"/>
          <p:cNvSpPr txBox="1"/>
          <p:nvPr/>
        </p:nvSpPr>
        <p:spPr>
          <a:xfrm rot="5400000">
            <a:off x="4445767" y="12949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2509736" y="4164879"/>
            <a:ext cx="2058800" cy="677344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Nouvelle  </a:t>
            </a:r>
            <a:r>
              <a:rPr lang="en" sz="1867" kern="0" dirty="0" smtClean="0">
                <a:solidFill>
                  <a:srgbClr val="FFFFFF"/>
                </a:solidFill>
                <a:cs typeface="Arial"/>
                <a:sym typeface="Arial"/>
              </a:rPr>
              <a:t>information :</a:t>
            </a:r>
          </a:p>
          <a:p>
            <a:r>
              <a:rPr lang="en" sz="1867" kern="0" dirty="0" smtClean="0">
                <a:solidFill>
                  <a:srgbClr val="FFFFFF"/>
                </a:solidFill>
                <a:cs typeface="Arial"/>
                <a:sym typeface="Arial"/>
              </a:rPr>
              <a:t>un de</a:t>
            </a:r>
            <a:endParaRPr lang="en" sz="1867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7277767" y="2772900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6313819" y="4524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5250253" y="470152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5250253" y="539515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5250253" y="266952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5250253" y="336315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4469767" y="41831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5" name="Shape 475"/>
          <p:cNvSpPr txBox="1"/>
          <p:nvPr/>
        </p:nvSpPr>
        <p:spPr>
          <a:xfrm>
            <a:off x="4469767" y="45487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6" name="Shape 476"/>
          <p:cNvSpPr txBox="1"/>
          <p:nvPr/>
        </p:nvSpPr>
        <p:spPr>
          <a:xfrm>
            <a:off x="4405842" y="4894300"/>
            <a:ext cx="878725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4469767" y="52423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4469767" y="55510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>
                <a:solidFill>
                  <a:srgbClr val="FFFFFF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469767" y="21511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4469767" y="25167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66" name="Shape 466"/>
          <p:cNvSpPr txBox="1"/>
          <p:nvPr/>
        </p:nvSpPr>
        <p:spPr>
          <a:xfrm>
            <a:off x="4405842" y="2862300"/>
            <a:ext cx="878725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4469767" y="32103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4469767" y="35190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>
                <a:solidFill>
                  <a:srgbClr val="FFFFFF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6603367" y="28623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6603367" y="33703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58" name="Shape 458"/>
          <p:cNvSpPr txBox="1"/>
          <p:nvPr/>
        </p:nvSpPr>
        <p:spPr>
          <a:xfrm>
            <a:off x="6603366" y="3878300"/>
            <a:ext cx="90102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6603367" y="43547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6603367" y="48398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>
                <a:solidFill>
                  <a:srgbClr val="FFFFFF"/>
                </a:solidFill>
                <a:cs typeface="Arial"/>
                <a:sym typeface="Arial"/>
              </a:rPr>
              <a:t>.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365248" y="5034275"/>
            <a:ext cx="7530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0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/>
        </p:nvSpPr>
        <p:spPr>
          <a:xfrm>
            <a:off x="5189013" y="4277519"/>
            <a:ext cx="326000" cy="17124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6247755" y="2820477"/>
            <a:ext cx="326000" cy="25584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6313819" y="3000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6313819" y="4029309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6313819" y="508687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5250253" y="4354707"/>
            <a:ext cx="194000" cy="1939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5250253" y="504833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5250253" y="574196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6313819" y="3508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6313819" y="4029309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5250253" y="231665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5250253" y="301028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5250253" y="3703912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5189013" y="2239467"/>
            <a:ext cx="326000" cy="17124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3432033" y="22394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457" name="Shape 457"/>
          <p:cNvCxnSpPr>
            <a:stCxn id="458" idx="3"/>
            <a:endCxn id="459" idx="2"/>
          </p:cNvCxnSpPr>
          <p:nvPr/>
        </p:nvCxnSpPr>
        <p:spPr>
          <a:xfrm flipV="1">
            <a:off x="7504386" y="2846500"/>
            <a:ext cx="506181" cy="12146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0" name="Shape 460"/>
          <p:cNvCxnSpPr>
            <a:stCxn id="459" idx="2"/>
          </p:cNvCxnSpPr>
          <p:nvPr/>
        </p:nvCxnSpPr>
        <p:spPr>
          <a:xfrm rot="10800000">
            <a:off x="8010567" y="512100"/>
            <a:ext cx="0" cy="2334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1" name="Shape 461"/>
          <p:cNvCxnSpPr/>
          <p:nvPr/>
        </p:nvCxnSpPr>
        <p:spPr>
          <a:xfrm rot="10800000">
            <a:off x="6598967" y="1331767"/>
            <a:ext cx="143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2" name="Shape 462"/>
          <p:cNvCxnSpPr>
            <a:endCxn id="463" idx="0"/>
          </p:cNvCxnSpPr>
          <p:nvPr/>
        </p:nvCxnSpPr>
        <p:spPr>
          <a:xfrm rot="10800000">
            <a:off x="5215367" y="1331767"/>
            <a:ext cx="1747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64" name="Shape 464"/>
          <p:cNvCxnSpPr>
            <a:stCxn id="463" idx="2"/>
            <a:endCxn id="456" idx="0"/>
          </p:cNvCxnSpPr>
          <p:nvPr/>
        </p:nvCxnSpPr>
        <p:spPr>
          <a:xfrm flipH="1">
            <a:off x="4164967" y="1331767"/>
            <a:ext cx="976800" cy="9076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65" name="Shape 465"/>
          <p:cNvCxnSpPr>
            <a:stCxn id="456" idx="2"/>
            <a:endCxn id="466" idx="1"/>
          </p:cNvCxnSpPr>
          <p:nvPr/>
        </p:nvCxnSpPr>
        <p:spPr>
          <a:xfrm rot="16200000" flipH="1">
            <a:off x="3919322" y="2558579"/>
            <a:ext cx="732033" cy="241008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467" name="Shape 467"/>
          <p:cNvSpPr txBox="1"/>
          <p:nvPr/>
        </p:nvSpPr>
        <p:spPr>
          <a:xfrm>
            <a:off x="6573767" y="598967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463" name="Shape 463"/>
          <p:cNvSpPr txBox="1"/>
          <p:nvPr/>
        </p:nvSpPr>
        <p:spPr>
          <a:xfrm rot="5400000">
            <a:off x="4445767" y="12949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7277767" y="2772900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6313819" y="4524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5250253" y="470152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5250253" y="539515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5250253" y="266952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5250253" y="336315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4469767" y="41831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5" name="Shape 475"/>
          <p:cNvSpPr txBox="1"/>
          <p:nvPr/>
        </p:nvSpPr>
        <p:spPr>
          <a:xfrm>
            <a:off x="4469767" y="45487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6" name="Shape 476"/>
          <p:cNvSpPr txBox="1"/>
          <p:nvPr/>
        </p:nvSpPr>
        <p:spPr>
          <a:xfrm>
            <a:off x="4405842" y="4894300"/>
            <a:ext cx="878725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4469767" y="52423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4469767" y="55510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>
                <a:solidFill>
                  <a:srgbClr val="FFFFFF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469767" y="21511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4469767" y="25167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66" name="Shape 466"/>
          <p:cNvSpPr txBox="1"/>
          <p:nvPr/>
        </p:nvSpPr>
        <p:spPr>
          <a:xfrm>
            <a:off x="4405842" y="2862300"/>
            <a:ext cx="878725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4469767" y="32103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4469767" y="35190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>
                <a:solidFill>
                  <a:srgbClr val="FFFFFF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6603367" y="28623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6603367" y="33703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58" name="Shape 458"/>
          <p:cNvSpPr txBox="1"/>
          <p:nvPr/>
        </p:nvSpPr>
        <p:spPr>
          <a:xfrm>
            <a:off x="6603366" y="3878300"/>
            <a:ext cx="90102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6603367" y="43547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6603367" y="48398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>
                <a:solidFill>
                  <a:srgbClr val="FFFFFF"/>
                </a:solidFill>
                <a:cs typeface="Arial"/>
                <a:sym typeface="Arial"/>
              </a:rPr>
              <a:t>.</a:t>
            </a:r>
          </a:p>
        </p:txBody>
      </p:sp>
      <p:cxnSp>
        <p:nvCxnSpPr>
          <p:cNvPr id="47" name="Shape 499"/>
          <p:cNvCxnSpPr/>
          <p:nvPr/>
        </p:nvCxnSpPr>
        <p:spPr>
          <a:xfrm>
            <a:off x="5444253" y="4451707"/>
            <a:ext cx="869600" cy="732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" name="Shape 537"/>
          <p:cNvCxnSpPr/>
          <p:nvPr/>
        </p:nvCxnSpPr>
        <p:spPr>
          <a:xfrm>
            <a:off x="5444253" y="4451707"/>
            <a:ext cx="869600" cy="170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Shape 538"/>
          <p:cNvCxnSpPr/>
          <p:nvPr/>
        </p:nvCxnSpPr>
        <p:spPr>
          <a:xfrm rot="10800000" flipH="1">
            <a:off x="5444253" y="4621723"/>
            <a:ext cx="869600" cy="176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539"/>
          <p:cNvCxnSpPr/>
          <p:nvPr/>
        </p:nvCxnSpPr>
        <p:spPr>
          <a:xfrm rot="10800000" flipH="1">
            <a:off x="5444253" y="4621736"/>
            <a:ext cx="869600" cy="523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" name="Shape 540"/>
          <p:cNvCxnSpPr/>
          <p:nvPr/>
        </p:nvCxnSpPr>
        <p:spPr>
          <a:xfrm>
            <a:off x="5444253" y="4798523"/>
            <a:ext cx="869600" cy="3852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" name="Shape 541"/>
          <p:cNvCxnSpPr/>
          <p:nvPr/>
        </p:nvCxnSpPr>
        <p:spPr>
          <a:xfrm>
            <a:off x="5444253" y="5145336"/>
            <a:ext cx="869600" cy="38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" name="Shape 468"/>
          <p:cNvSpPr txBox="1"/>
          <p:nvPr/>
        </p:nvSpPr>
        <p:spPr>
          <a:xfrm>
            <a:off x="2677961" y="4575628"/>
            <a:ext cx="2058800" cy="677344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Nouvelle  information</a:t>
            </a:r>
          </a:p>
        </p:txBody>
      </p:sp>
    </p:spTree>
    <p:extLst>
      <p:ext uri="{BB962C8B-B14F-4D97-AF65-F5344CB8AC3E}">
        <p14:creationId xmlns:p14="http://schemas.microsoft.com/office/powerpoint/2010/main" val="13205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/>
        </p:nvSpPr>
        <p:spPr>
          <a:xfrm>
            <a:off x="5189013" y="4277519"/>
            <a:ext cx="326000" cy="17124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6247755" y="2820477"/>
            <a:ext cx="326000" cy="25584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6313819" y="3000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6313819" y="4029309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6313819" y="508687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5250253" y="4354707"/>
            <a:ext cx="194000" cy="1939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5250253" y="504833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5250253" y="574196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6313819" y="3508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6313819" y="4029309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5250253" y="231665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5250253" y="301028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5250253" y="3703912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5189013" y="2239467"/>
            <a:ext cx="326000" cy="17124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3432033" y="22394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457" name="Shape 457"/>
          <p:cNvCxnSpPr>
            <a:stCxn id="458" idx="3"/>
            <a:endCxn id="459" idx="2"/>
          </p:cNvCxnSpPr>
          <p:nvPr/>
        </p:nvCxnSpPr>
        <p:spPr>
          <a:xfrm flipV="1">
            <a:off x="7504386" y="2846500"/>
            <a:ext cx="506181" cy="12146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0" name="Shape 460"/>
          <p:cNvCxnSpPr>
            <a:stCxn id="459" idx="2"/>
          </p:cNvCxnSpPr>
          <p:nvPr/>
        </p:nvCxnSpPr>
        <p:spPr>
          <a:xfrm rot="10800000">
            <a:off x="8010567" y="512100"/>
            <a:ext cx="0" cy="2334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1" name="Shape 461"/>
          <p:cNvCxnSpPr/>
          <p:nvPr/>
        </p:nvCxnSpPr>
        <p:spPr>
          <a:xfrm rot="10800000">
            <a:off x="6598967" y="1331767"/>
            <a:ext cx="143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62" name="Shape 462"/>
          <p:cNvCxnSpPr>
            <a:endCxn id="463" idx="0"/>
          </p:cNvCxnSpPr>
          <p:nvPr/>
        </p:nvCxnSpPr>
        <p:spPr>
          <a:xfrm rot="10800000">
            <a:off x="5215367" y="1331767"/>
            <a:ext cx="1747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64" name="Shape 464"/>
          <p:cNvCxnSpPr>
            <a:stCxn id="463" idx="2"/>
            <a:endCxn id="456" idx="0"/>
          </p:cNvCxnSpPr>
          <p:nvPr/>
        </p:nvCxnSpPr>
        <p:spPr>
          <a:xfrm flipH="1">
            <a:off x="4164967" y="1331767"/>
            <a:ext cx="976800" cy="9076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65" name="Shape 465"/>
          <p:cNvCxnSpPr>
            <a:stCxn id="456" idx="2"/>
            <a:endCxn id="466" idx="1"/>
          </p:cNvCxnSpPr>
          <p:nvPr/>
        </p:nvCxnSpPr>
        <p:spPr>
          <a:xfrm rot="16200000" flipH="1">
            <a:off x="3919322" y="2558579"/>
            <a:ext cx="732033" cy="241008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467" name="Shape 467"/>
          <p:cNvSpPr txBox="1"/>
          <p:nvPr/>
        </p:nvSpPr>
        <p:spPr>
          <a:xfrm>
            <a:off x="6573767" y="598967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463" name="Shape 463"/>
          <p:cNvSpPr txBox="1"/>
          <p:nvPr/>
        </p:nvSpPr>
        <p:spPr>
          <a:xfrm rot="5400000">
            <a:off x="4445767" y="12949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7277767" y="2772900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6313819" y="4524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5250253" y="470152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5250253" y="539515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5250253" y="266952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5250253" y="336315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4469767" y="41831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5" name="Shape 475"/>
          <p:cNvSpPr txBox="1"/>
          <p:nvPr/>
        </p:nvSpPr>
        <p:spPr>
          <a:xfrm>
            <a:off x="4469767" y="45487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6" name="Shape 476"/>
          <p:cNvSpPr txBox="1"/>
          <p:nvPr/>
        </p:nvSpPr>
        <p:spPr>
          <a:xfrm>
            <a:off x="4405842" y="4894300"/>
            <a:ext cx="878725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4469767" y="52423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4469767" y="55510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>
                <a:solidFill>
                  <a:srgbClr val="FFFFFF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469767" y="21511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4469767" y="25167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66" name="Shape 466"/>
          <p:cNvSpPr txBox="1"/>
          <p:nvPr/>
        </p:nvSpPr>
        <p:spPr>
          <a:xfrm>
            <a:off x="4405842" y="2862300"/>
            <a:ext cx="878725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4469767" y="32103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4469767" y="35190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>
                <a:solidFill>
                  <a:srgbClr val="FFFFFF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6603367" y="28623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6603367" y="33703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58" name="Shape 458"/>
          <p:cNvSpPr txBox="1"/>
          <p:nvPr/>
        </p:nvSpPr>
        <p:spPr>
          <a:xfrm>
            <a:off x="6603366" y="3878300"/>
            <a:ext cx="90102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6603367" y="43547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6603367" y="48398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>
                <a:solidFill>
                  <a:srgbClr val="FFFFFF"/>
                </a:solidFill>
                <a:cs typeface="Arial"/>
                <a:sym typeface="Arial"/>
              </a:rPr>
              <a:t>.</a:t>
            </a:r>
          </a:p>
        </p:txBody>
      </p:sp>
      <p:cxnSp>
        <p:nvCxnSpPr>
          <p:cNvPr id="47" name="Shape 555"/>
          <p:cNvCxnSpPr/>
          <p:nvPr/>
        </p:nvCxnSpPr>
        <p:spPr>
          <a:xfrm>
            <a:off x="5444253" y="2413653"/>
            <a:ext cx="869600" cy="2770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" name="Shape 592"/>
          <p:cNvCxnSpPr/>
          <p:nvPr/>
        </p:nvCxnSpPr>
        <p:spPr>
          <a:xfrm>
            <a:off x="5444253" y="2413653"/>
            <a:ext cx="869600" cy="2208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Shape 593"/>
          <p:cNvCxnSpPr/>
          <p:nvPr/>
        </p:nvCxnSpPr>
        <p:spPr>
          <a:xfrm>
            <a:off x="5444253" y="2766523"/>
            <a:ext cx="869600" cy="1855199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594"/>
          <p:cNvCxnSpPr/>
          <p:nvPr/>
        </p:nvCxnSpPr>
        <p:spPr>
          <a:xfrm>
            <a:off x="5444253" y="3107283"/>
            <a:ext cx="869600" cy="1514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" name="Shape 595"/>
          <p:cNvCxnSpPr/>
          <p:nvPr/>
        </p:nvCxnSpPr>
        <p:spPr>
          <a:xfrm>
            <a:off x="5444253" y="2766523"/>
            <a:ext cx="869600" cy="2417199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" name="Shape 596"/>
          <p:cNvCxnSpPr/>
          <p:nvPr/>
        </p:nvCxnSpPr>
        <p:spPr>
          <a:xfrm>
            <a:off x="5444253" y="3107283"/>
            <a:ext cx="869600" cy="2076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" name="Shape 468"/>
          <p:cNvSpPr txBox="1"/>
          <p:nvPr/>
        </p:nvSpPr>
        <p:spPr>
          <a:xfrm>
            <a:off x="2677961" y="4575628"/>
            <a:ext cx="2058800" cy="677344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Nouvelle  information</a:t>
            </a:r>
          </a:p>
        </p:txBody>
      </p:sp>
    </p:spTree>
    <p:extLst>
      <p:ext uri="{BB962C8B-B14F-4D97-AF65-F5344CB8AC3E}">
        <p14:creationId xmlns:p14="http://schemas.microsoft.com/office/powerpoint/2010/main" val="1098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/>
        </p:nvSpPr>
        <p:spPr>
          <a:xfrm>
            <a:off x="5189013" y="4277519"/>
            <a:ext cx="326000" cy="17124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6247755" y="2820477"/>
            <a:ext cx="326000" cy="25584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x="6313819" y="3000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6313819" y="4029309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6313819" y="508687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5250253" y="4354707"/>
            <a:ext cx="194000" cy="193999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5250253" y="504833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5250253" y="574196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09" name="Shape 609"/>
          <p:cNvCxnSpPr>
            <a:stCxn id="608" idx="7"/>
            <a:endCxn id="603" idx="3"/>
          </p:cNvCxnSpPr>
          <p:nvPr/>
        </p:nvCxnSpPr>
        <p:spPr>
          <a:xfrm rot="10800000" flipH="1">
            <a:off x="5415843" y="3165976"/>
            <a:ext cx="926400" cy="2604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0" name="Shape 610"/>
          <p:cNvSpPr/>
          <p:nvPr/>
        </p:nvSpPr>
        <p:spPr>
          <a:xfrm>
            <a:off x="6313819" y="3508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6313819" y="4029309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Shape 616"/>
          <p:cNvSpPr txBox="1"/>
          <p:nvPr/>
        </p:nvSpPr>
        <p:spPr>
          <a:xfrm>
            <a:off x="3432033" y="22394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617" name="Shape 617"/>
          <p:cNvCxnSpPr>
            <a:stCxn id="618" idx="3"/>
            <a:endCxn id="619" idx="2"/>
          </p:cNvCxnSpPr>
          <p:nvPr/>
        </p:nvCxnSpPr>
        <p:spPr>
          <a:xfrm flipV="1">
            <a:off x="7470754" y="2846500"/>
            <a:ext cx="539813" cy="12146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0" name="Shape 620"/>
          <p:cNvCxnSpPr>
            <a:stCxn id="619" idx="2"/>
          </p:cNvCxnSpPr>
          <p:nvPr/>
        </p:nvCxnSpPr>
        <p:spPr>
          <a:xfrm rot="10800000">
            <a:off x="8010567" y="512100"/>
            <a:ext cx="0" cy="2334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1" name="Shape 621"/>
          <p:cNvCxnSpPr/>
          <p:nvPr/>
        </p:nvCxnSpPr>
        <p:spPr>
          <a:xfrm rot="10800000">
            <a:off x="6598967" y="1331767"/>
            <a:ext cx="143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2" name="Shape 622"/>
          <p:cNvCxnSpPr>
            <a:endCxn id="623" idx="0"/>
          </p:cNvCxnSpPr>
          <p:nvPr/>
        </p:nvCxnSpPr>
        <p:spPr>
          <a:xfrm rot="10800000">
            <a:off x="5215367" y="1331767"/>
            <a:ext cx="1747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624" name="Shape 624"/>
          <p:cNvCxnSpPr>
            <a:stCxn id="623" idx="2"/>
            <a:endCxn id="616" idx="0"/>
          </p:cNvCxnSpPr>
          <p:nvPr/>
        </p:nvCxnSpPr>
        <p:spPr>
          <a:xfrm flipH="1">
            <a:off x="4164967" y="1331767"/>
            <a:ext cx="976800" cy="9076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625" name="Shape 625"/>
          <p:cNvCxnSpPr>
            <a:stCxn id="616" idx="2"/>
            <a:endCxn id="626" idx="1"/>
          </p:cNvCxnSpPr>
          <p:nvPr/>
        </p:nvCxnSpPr>
        <p:spPr>
          <a:xfrm rot="16200000" flipH="1">
            <a:off x="3944508" y="2533393"/>
            <a:ext cx="732033" cy="29138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627" name="Shape 627"/>
          <p:cNvSpPr txBox="1"/>
          <p:nvPr/>
        </p:nvSpPr>
        <p:spPr>
          <a:xfrm>
            <a:off x="6573767" y="598967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623" name="Shape 623"/>
          <p:cNvSpPr txBox="1"/>
          <p:nvPr/>
        </p:nvSpPr>
        <p:spPr>
          <a:xfrm rot="5400000">
            <a:off x="4445767" y="12949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19" name="Shape 619"/>
          <p:cNvSpPr txBox="1"/>
          <p:nvPr/>
        </p:nvSpPr>
        <p:spPr>
          <a:xfrm>
            <a:off x="7277767" y="2772900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29" name="Shape 629"/>
          <p:cNvSpPr/>
          <p:nvPr/>
        </p:nvSpPr>
        <p:spPr>
          <a:xfrm>
            <a:off x="6313819" y="4524555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Shape 630"/>
          <p:cNvSpPr/>
          <p:nvPr/>
        </p:nvSpPr>
        <p:spPr>
          <a:xfrm>
            <a:off x="5250253" y="4701523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Shape 631"/>
          <p:cNvSpPr/>
          <p:nvPr/>
        </p:nvSpPr>
        <p:spPr>
          <a:xfrm>
            <a:off x="5250253" y="5395156"/>
            <a:ext cx="194000" cy="19400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rgbClr val="3030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Shape 634"/>
          <p:cNvSpPr txBox="1"/>
          <p:nvPr/>
        </p:nvSpPr>
        <p:spPr>
          <a:xfrm>
            <a:off x="4469767" y="41831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35" name="Shape 635"/>
          <p:cNvSpPr txBox="1"/>
          <p:nvPr/>
        </p:nvSpPr>
        <p:spPr>
          <a:xfrm>
            <a:off x="4469767" y="45487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36" name="Shape 636"/>
          <p:cNvSpPr txBox="1"/>
          <p:nvPr/>
        </p:nvSpPr>
        <p:spPr>
          <a:xfrm>
            <a:off x="4353255" y="4894300"/>
            <a:ext cx="931312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37" name="Shape 637"/>
          <p:cNvSpPr txBox="1"/>
          <p:nvPr/>
        </p:nvSpPr>
        <p:spPr>
          <a:xfrm>
            <a:off x="4469767" y="52423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38" name="Shape 638"/>
          <p:cNvSpPr txBox="1"/>
          <p:nvPr/>
        </p:nvSpPr>
        <p:spPr>
          <a:xfrm>
            <a:off x="4469767" y="55510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>
                <a:solidFill>
                  <a:srgbClr val="FFFFFF"/>
                </a:solidFill>
                <a:cs typeface="Arial"/>
                <a:sym typeface="Arial"/>
              </a:rPr>
              <a:t>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4456213" y="2151101"/>
            <a:ext cx="1058800" cy="1800767"/>
            <a:chOff x="3342160" y="1613325"/>
            <a:chExt cx="794100" cy="1350575"/>
          </a:xfrm>
        </p:grpSpPr>
        <p:sp>
          <p:nvSpPr>
            <p:cNvPr id="612" name="Shape 612"/>
            <p:cNvSpPr/>
            <p:nvPr/>
          </p:nvSpPr>
          <p:spPr>
            <a:xfrm>
              <a:off x="3937690" y="1737490"/>
              <a:ext cx="145500" cy="145500"/>
            </a:xfrm>
            <a:prstGeom prst="ellipse">
              <a:avLst/>
            </a:prstGeom>
            <a:solidFill>
              <a:srgbClr val="F3F3F3"/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Shape 613"/>
            <p:cNvSpPr/>
            <p:nvPr/>
          </p:nvSpPr>
          <p:spPr>
            <a:xfrm>
              <a:off x="3937690" y="2257712"/>
              <a:ext cx="145500" cy="145500"/>
            </a:xfrm>
            <a:prstGeom prst="ellipse">
              <a:avLst/>
            </a:prstGeom>
            <a:solidFill>
              <a:srgbClr val="F3F3F3"/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3937690" y="2777934"/>
              <a:ext cx="145500" cy="145500"/>
            </a:xfrm>
            <a:prstGeom prst="ellipse">
              <a:avLst/>
            </a:prstGeom>
            <a:solidFill>
              <a:srgbClr val="F3F3F3"/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3891760" y="1679600"/>
              <a:ext cx="244500" cy="1284300"/>
            </a:xfrm>
            <a:prstGeom prst="rect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Shape 632"/>
            <p:cNvSpPr/>
            <p:nvPr/>
          </p:nvSpPr>
          <p:spPr>
            <a:xfrm>
              <a:off x="3937690" y="2002142"/>
              <a:ext cx="145500" cy="145500"/>
            </a:xfrm>
            <a:prstGeom prst="ellipse">
              <a:avLst/>
            </a:prstGeom>
            <a:solidFill>
              <a:srgbClr val="F3F3F3"/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Shape 633"/>
            <p:cNvSpPr/>
            <p:nvPr/>
          </p:nvSpPr>
          <p:spPr>
            <a:xfrm>
              <a:off x="3937690" y="2522367"/>
              <a:ext cx="145500" cy="145500"/>
            </a:xfrm>
            <a:prstGeom prst="ellipse">
              <a:avLst/>
            </a:prstGeom>
            <a:solidFill>
              <a:srgbClr val="F3F3F3"/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Shape 639"/>
            <p:cNvSpPr txBox="1"/>
            <p:nvPr/>
          </p:nvSpPr>
          <p:spPr>
            <a:xfrm>
              <a:off x="3352325" y="1613325"/>
              <a:ext cx="611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600" kern="0" dirty="0">
                  <a:solidFill>
                    <a:srgbClr val="FFFFFF"/>
                  </a:solidFill>
                  <a:cs typeface="Arial"/>
                  <a:sym typeface="Arial"/>
                </a:rPr>
                <a:t>Lina</a:t>
              </a:r>
              <a:endParaRPr lang="en" sz="1600"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40" name="Shape 640"/>
            <p:cNvSpPr txBox="1"/>
            <p:nvPr/>
          </p:nvSpPr>
          <p:spPr>
            <a:xfrm>
              <a:off x="3352325" y="1887525"/>
              <a:ext cx="611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600" kern="0" dirty="0">
                  <a:solidFill>
                    <a:srgbClr val="FFFFFF"/>
                  </a:solidFill>
                  <a:cs typeface="Arial"/>
                  <a:sym typeface="Arial"/>
                </a:rPr>
                <a:t>Ryan</a:t>
              </a:r>
              <a:endParaRPr lang="en" sz="1600"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26" name="Shape 626"/>
            <p:cNvSpPr txBox="1"/>
            <p:nvPr/>
          </p:nvSpPr>
          <p:spPr>
            <a:xfrm>
              <a:off x="3342160" y="2146725"/>
              <a:ext cx="621265" cy="274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600" kern="0" dirty="0">
                  <a:solidFill>
                    <a:srgbClr val="FFFFFF"/>
                  </a:solidFill>
                  <a:cs typeface="Arial"/>
                  <a:sym typeface="Arial"/>
                </a:rPr>
                <a:t>Médor</a:t>
              </a:r>
              <a:endParaRPr lang="en" sz="1600"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41" name="Shape 641"/>
            <p:cNvSpPr txBox="1"/>
            <p:nvPr/>
          </p:nvSpPr>
          <p:spPr>
            <a:xfrm>
              <a:off x="3352325" y="2407750"/>
              <a:ext cx="611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600" kern="0" dirty="0">
                  <a:solidFill>
                    <a:srgbClr val="FFFFFF"/>
                  </a:solidFill>
                  <a:cs typeface="Arial"/>
                  <a:sym typeface="Arial"/>
                </a:rPr>
                <a:t>voit</a:t>
              </a:r>
              <a:endParaRPr lang="en" sz="1600" kern="0" dirty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642" name="Shape 642"/>
            <p:cNvSpPr txBox="1"/>
            <p:nvPr/>
          </p:nvSpPr>
          <p:spPr>
            <a:xfrm>
              <a:off x="3352325" y="2639275"/>
              <a:ext cx="611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600" kern="0">
                  <a:solidFill>
                    <a:srgbClr val="FFFFFF"/>
                  </a:solidFill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643" name="Shape 643"/>
          <p:cNvSpPr txBox="1"/>
          <p:nvPr/>
        </p:nvSpPr>
        <p:spPr>
          <a:xfrm>
            <a:off x="6603367" y="28623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44" name="Shape 644"/>
          <p:cNvSpPr txBox="1"/>
          <p:nvPr/>
        </p:nvSpPr>
        <p:spPr>
          <a:xfrm>
            <a:off x="6603367" y="33703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18" name="Shape 618"/>
          <p:cNvSpPr txBox="1"/>
          <p:nvPr/>
        </p:nvSpPr>
        <p:spPr>
          <a:xfrm>
            <a:off x="6603367" y="3878300"/>
            <a:ext cx="867387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45" name="Shape 645"/>
          <p:cNvSpPr txBox="1"/>
          <p:nvPr/>
        </p:nvSpPr>
        <p:spPr>
          <a:xfrm>
            <a:off x="6603367" y="4354700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600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16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46" name="Shape 646"/>
          <p:cNvSpPr txBox="1"/>
          <p:nvPr/>
        </p:nvSpPr>
        <p:spPr>
          <a:xfrm>
            <a:off x="6603367" y="4941433"/>
            <a:ext cx="814800" cy="365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>
                <a:solidFill>
                  <a:srgbClr val="FFFFFF"/>
                </a:solidFill>
                <a:cs typeface="Arial"/>
                <a:sym typeface="Arial"/>
              </a:rPr>
              <a:t>.</a:t>
            </a:r>
          </a:p>
        </p:txBody>
      </p:sp>
      <p:cxnSp>
        <p:nvCxnSpPr>
          <p:cNvPr id="647" name="Shape 647"/>
          <p:cNvCxnSpPr>
            <a:stCxn id="631" idx="7"/>
            <a:endCxn id="603" idx="3"/>
          </p:cNvCxnSpPr>
          <p:nvPr/>
        </p:nvCxnSpPr>
        <p:spPr>
          <a:xfrm rot="10800000" flipH="1">
            <a:off x="5415843" y="3165967"/>
            <a:ext cx="926400" cy="2257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8" name="Shape 648"/>
          <p:cNvCxnSpPr>
            <a:stCxn id="631" idx="7"/>
            <a:endCxn id="610" idx="3"/>
          </p:cNvCxnSpPr>
          <p:nvPr/>
        </p:nvCxnSpPr>
        <p:spPr>
          <a:xfrm rot="10800000" flipH="1">
            <a:off x="5415843" y="3673967"/>
            <a:ext cx="926400" cy="1749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9" name="Shape 649"/>
          <p:cNvCxnSpPr>
            <a:stCxn id="608" idx="7"/>
            <a:endCxn id="611" idx="3"/>
          </p:cNvCxnSpPr>
          <p:nvPr/>
        </p:nvCxnSpPr>
        <p:spPr>
          <a:xfrm rot="10800000" flipH="1">
            <a:off x="5415843" y="4194776"/>
            <a:ext cx="926400" cy="15756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0" name="Shape 650"/>
          <p:cNvCxnSpPr>
            <a:stCxn id="631" idx="7"/>
            <a:endCxn id="611" idx="3"/>
          </p:cNvCxnSpPr>
          <p:nvPr/>
        </p:nvCxnSpPr>
        <p:spPr>
          <a:xfrm rot="10800000" flipH="1">
            <a:off x="5415843" y="4194767"/>
            <a:ext cx="926400" cy="1228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1" name="Shape 651"/>
          <p:cNvCxnSpPr>
            <a:stCxn id="608" idx="7"/>
            <a:endCxn id="610" idx="3"/>
          </p:cNvCxnSpPr>
          <p:nvPr/>
        </p:nvCxnSpPr>
        <p:spPr>
          <a:xfrm rot="10800000" flipH="1">
            <a:off x="5415843" y="3673976"/>
            <a:ext cx="926400" cy="2096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" name="Shape 468"/>
          <p:cNvSpPr txBox="1"/>
          <p:nvPr/>
        </p:nvSpPr>
        <p:spPr>
          <a:xfrm>
            <a:off x="2677961" y="4575628"/>
            <a:ext cx="2058800" cy="677344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Nouvelle  information</a:t>
            </a:r>
          </a:p>
        </p:txBody>
      </p:sp>
    </p:spTree>
    <p:extLst>
      <p:ext uri="{BB962C8B-B14F-4D97-AF65-F5344CB8AC3E}">
        <p14:creationId xmlns:p14="http://schemas.microsoft.com/office/powerpoint/2010/main" val="12466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Shape 656"/>
          <p:cNvGrpSpPr/>
          <p:nvPr/>
        </p:nvGrpSpPr>
        <p:grpSpPr>
          <a:xfrm>
            <a:off x="5318500" y="3550833"/>
            <a:ext cx="711600" cy="668800"/>
            <a:chOff x="1931475" y="2358325"/>
            <a:chExt cx="533700" cy="501600"/>
          </a:xfrm>
        </p:grpSpPr>
        <p:sp>
          <p:nvSpPr>
            <p:cNvPr id="657" name="Shape 657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Shape 658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Shape 660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Shape 661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662" name="Shape 662"/>
            <p:cNvCxnSpPr>
              <a:stCxn id="657" idx="5"/>
              <a:endCxn id="660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3" name="Shape 663"/>
            <p:cNvCxnSpPr>
              <a:stCxn id="657" idx="5"/>
              <a:endCxn id="661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4" name="Shape 664"/>
            <p:cNvCxnSpPr>
              <a:stCxn id="659" idx="7"/>
              <a:endCxn id="661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5" name="Shape 665"/>
            <p:cNvCxnSpPr>
              <a:stCxn id="659" idx="7"/>
              <a:endCxn id="660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6" name="Shape 666"/>
            <p:cNvCxnSpPr>
              <a:stCxn id="658" idx="6"/>
              <a:endCxn id="660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7" name="Shape 667"/>
            <p:cNvCxnSpPr>
              <a:stCxn id="658" idx="6"/>
              <a:endCxn id="661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668" name="Shape 668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9" name="Shape 669"/>
          <p:cNvGrpSpPr/>
          <p:nvPr/>
        </p:nvGrpSpPr>
        <p:grpSpPr>
          <a:xfrm>
            <a:off x="6030100" y="3645033"/>
            <a:ext cx="480400" cy="480400"/>
            <a:chOff x="2614600" y="1204350"/>
            <a:chExt cx="360300" cy="360300"/>
          </a:xfrm>
        </p:grpSpPr>
        <p:sp>
          <p:nvSpPr>
            <p:cNvPr id="670" name="Shape 670"/>
            <p:cNvSpPr/>
            <p:nvPr/>
          </p:nvSpPr>
          <p:spPr>
            <a:xfrm>
              <a:off x="2614600" y="1204350"/>
              <a:ext cx="360300" cy="360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671" name="Shape 671"/>
            <p:cNvCxnSpPr/>
            <p:nvPr/>
          </p:nvCxnSpPr>
          <p:spPr>
            <a:xfrm rot="10800000" flipH="1">
              <a:off x="2699800" y="13297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672" name="Shape 672"/>
          <p:cNvCxnSpPr>
            <a:stCxn id="673" idx="6"/>
            <a:endCxn id="668" idx="1"/>
          </p:cNvCxnSpPr>
          <p:nvPr/>
        </p:nvCxnSpPr>
        <p:spPr>
          <a:xfrm>
            <a:off x="4515033" y="3884567"/>
            <a:ext cx="803600" cy="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4" name="Shape 674"/>
          <p:cNvSpPr txBox="1"/>
          <p:nvPr/>
        </p:nvSpPr>
        <p:spPr>
          <a:xfrm>
            <a:off x="3175700" y="29935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75" name="Shape 675"/>
          <p:cNvSpPr txBox="1"/>
          <p:nvPr/>
        </p:nvSpPr>
        <p:spPr>
          <a:xfrm>
            <a:off x="3175700" y="36976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676" name="Shape 676"/>
          <p:cNvCxnSpPr>
            <a:stCxn id="677" idx="3"/>
          </p:cNvCxnSpPr>
          <p:nvPr/>
        </p:nvCxnSpPr>
        <p:spPr>
          <a:xfrm rot="10800000" flipH="1">
            <a:off x="6981567" y="2708833"/>
            <a:ext cx="1077600" cy="1176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79" name="Shape 679"/>
          <p:cNvCxnSpPr/>
          <p:nvPr/>
        </p:nvCxnSpPr>
        <p:spPr>
          <a:xfrm rot="10800000">
            <a:off x="8059033" y="1375800"/>
            <a:ext cx="0" cy="1338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0" name="Shape 680"/>
          <p:cNvCxnSpPr/>
          <p:nvPr/>
        </p:nvCxnSpPr>
        <p:spPr>
          <a:xfrm rot="10800000">
            <a:off x="6647433" y="2085867"/>
            <a:ext cx="143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1" name="Shape 681"/>
          <p:cNvCxnSpPr>
            <a:endCxn id="682" idx="0"/>
          </p:cNvCxnSpPr>
          <p:nvPr/>
        </p:nvCxnSpPr>
        <p:spPr>
          <a:xfrm rot="10800000">
            <a:off x="4755833" y="2085867"/>
            <a:ext cx="1747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683" name="Shape 683"/>
          <p:cNvCxnSpPr>
            <a:stCxn id="682" idx="2"/>
            <a:endCxn id="674" idx="0"/>
          </p:cNvCxnSpPr>
          <p:nvPr/>
        </p:nvCxnSpPr>
        <p:spPr>
          <a:xfrm flipH="1">
            <a:off x="3908633" y="2085867"/>
            <a:ext cx="773600" cy="9076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673" name="Shape 673"/>
          <p:cNvSpPr/>
          <p:nvPr/>
        </p:nvSpPr>
        <p:spPr>
          <a:xfrm>
            <a:off x="4503033" y="3615967"/>
            <a:ext cx="12000" cy="537200"/>
          </a:xfrm>
          <a:prstGeom prst="ellipse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84" name="Shape 684"/>
          <p:cNvCxnSpPr>
            <a:stCxn id="674" idx="2"/>
            <a:endCxn id="673" idx="2"/>
          </p:cNvCxnSpPr>
          <p:nvPr/>
        </p:nvCxnSpPr>
        <p:spPr>
          <a:xfrm rot="-5400000" flipH="1">
            <a:off x="3796900" y="3178767"/>
            <a:ext cx="81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685" name="Shape 685"/>
          <p:cNvCxnSpPr>
            <a:endCxn id="673" idx="2"/>
          </p:cNvCxnSpPr>
          <p:nvPr/>
        </p:nvCxnSpPr>
        <p:spPr>
          <a:xfrm rot="-5400000">
            <a:off x="3713033" y="4059767"/>
            <a:ext cx="965200" cy="6148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6" name="Shape 686"/>
          <p:cNvSpPr txBox="1"/>
          <p:nvPr/>
        </p:nvSpPr>
        <p:spPr>
          <a:xfrm>
            <a:off x="6622233" y="1353067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682" name="Shape 682"/>
          <p:cNvSpPr txBox="1"/>
          <p:nvPr/>
        </p:nvSpPr>
        <p:spPr>
          <a:xfrm rot="5400000">
            <a:off x="3986233" y="20490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3986233" y="45341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Nouvelle information</a:t>
            </a:r>
          </a:p>
        </p:txBody>
      </p:sp>
      <p:cxnSp>
        <p:nvCxnSpPr>
          <p:cNvPr id="688" name="Shape 688"/>
          <p:cNvCxnSpPr/>
          <p:nvPr/>
        </p:nvCxnSpPr>
        <p:spPr>
          <a:xfrm>
            <a:off x="3887700" y="4835367"/>
            <a:ext cx="0" cy="353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77" name="Shape 677"/>
          <p:cNvSpPr txBox="1"/>
          <p:nvPr/>
        </p:nvSpPr>
        <p:spPr>
          <a:xfrm>
            <a:off x="5515967" y="36166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689" name="Shape 689"/>
          <p:cNvCxnSpPr>
            <a:stCxn id="677" idx="3"/>
          </p:cNvCxnSpPr>
          <p:nvPr/>
        </p:nvCxnSpPr>
        <p:spPr>
          <a:xfrm rot="10800000">
            <a:off x="6547167" y="3885233"/>
            <a:ext cx="434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578500" y="759633"/>
            <a:ext cx="2839464" cy="2617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Réseau de neurones récurrent</a:t>
            </a:r>
            <a:endParaRPr lang="en" dirty="0"/>
          </a:p>
        </p:txBody>
      </p:sp>
      <p:sp>
        <p:nvSpPr>
          <p:cNvPr id="36" name="Shape 1082"/>
          <p:cNvSpPr txBox="1">
            <a:spLocks/>
          </p:cNvSpPr>
          <p:nvPr/>
        </p:nvSpPr>
        <p:spPr>
          <a:xfrm>
            <a:off x="9282090" y="5143979"/>
            <a:ext cx="2777593" cy="76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buClr>
                <a:srgbClr val="FFFFFF"/>
              </a:buClr>
            </a:pPr>
            <a:r>
              <a:rPr lang="en" sz="1467" kern="0" dirty="0">
                <a:solidFill>
                  <a:srgbClr val="212121">
                    <a:lumMod val="25000"/>
                    <a:lumOff val="75000"/>
                  </a:srgbClr>
                </a:solidFill>
              </a:rPr>
              <a:t>Force la sortie entre -1 and 1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9524346" y="4078904"/>
            <a:ext cx="1975709" cy="830017"/>
            <a:chOff x="1349490" y="1406350"/>
            <a:chExt cx="5797852" cy="2347439"/>
          </a:xfrm>
        </p:grpSpPr>
        <p:cxnSp>
          <p:nvCxnSpPr>
            <p:cNvPr id="38" name="Shape 696"/>
            <p:cNvCxnSpPr/>
            <p:nvPr/>
          </p:nvCxnSpPr>
          <p:spPr>
            <a:xfrm>
              <a:off x="1988425" y="2639025"/>
              <a:ext cx="4637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9" name="Shape 697"/>
            <p:cNvCxnSpPr/>
            <p:nvPr/>
          </p:nvCxnSpPr>
          <p:spPr>
            <a:xfrm>
              <a:off x="4242175" y="1406350"/>
              <a:ext cx="0" cy="2342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0" name="Shape 698"/>
            <p:cNvCxnSpPr/>
            <p:nvPr/>
          </p:nvCxnSpPr>
          <p:spPr>
            <a:xfrm>
              <a:off x="4204825" y="16406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1" name="Shape 699"/>
            <p:cNvCxnSpPr/>
            <p:nvPr/>
          </p:nvCxnSpPr>
          <p:spPr>
            <a:xfrm>
              <a:off x="4204825" y="17930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2" name="Shape 700"/>
            <p:cNvCxnSpPr/>
            <p:nvPr/>
          </p:nvCxnSpPr>
          <p:spPr>
            <a:xfrm>
              <a:off x="4204825" y="19454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3" name="Shape 701"/>
            <p:cNvCxnSpPr/>
            <p:nvPr/>
          </p:nvCxnSpPr>
          <p:spPr>
            <a:xfrm>
              <a:off x="4204825" y="20978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4" name="Shape 702"/>
            <p:cNvCxnSpPr/>
            <p:nvPr/>
          </p:nvCxnSpPr>
          <p:spPr>
            <a:xfrm>
              <a:off x="4204825" y="22502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5" name="Shape 703"/>
            <p:cNvCxnSpPr/>
            <p:nvPr/>
          </p:nvCxnSpPr>
          <p:spPr>
            <a:xfrm>
              <a:off x="4204825" y="24026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6" name="Shape 704"/>
            <p:cNvCxnSpPr/>
            <p:nvPr/>
          </p:nvCxnSpPr>
          <p:spPr>
            <a:xfrm>
              <a:off x="4204825" y="28598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7" name="Shape 705"/>
            <p:cNvCxnSpPr/>
            <p:nvPr/>
          </p:nvCxnSpPr>
          <p:spPr>
            <a:xfrm>
              <a:off x="4204825" y="30122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8" name="Shape 706"/>
            <p:cNvCxnSpPr/>
            <p:nvPr/>
          </p:nvCxnSpPr>
          <p:spPr>
            <a:xfrm>
              <a:off x="4204825" y="31646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49" name="Shape 707"/>
            <p:cNvCxnSpPr/>
            <p:nvPr/>
          </p:nvCxnSpPr>
          <p:spPr>
            <a:xfrm>
              <a:off x="4204825" y="33170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0" name="Shape 708"/>
            <p:cNvCxnSpPr/>
            <p:nvPr/>
          </p:nvCxnSpPr>
          <p:spPr>
            <a:xfrm>
              <a:off x="4204825" y="34694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1" name="Shape 709"/>
            <p:cNvCxnSpPr/>
            <p:nvPr/>
          </p:nvCxnSpPr>
          <p:spPr>
            <a:xfrm>
              <a:off x="4204825" y="362187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2" name="Shape 710"/>
            <p:cNvCxnSpPr/>
            <p:nvPr/>
          </p:nvCxnSpPr>
          <p:spPr>
            <a:xfrm rot="5400000">
              <a:off x="51073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3" name="Shape 711"/>
            <p:cNvCxnSpPr/>
            <p:nvPr/>
          </p:nvCxnSpPr>
          <p:spPr>
            <a:xfrm rot="5400000">
              <a:off x="49549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4" name="Shape 712"/>
            <p:cNvCxnSpPr/>
            <p:nvPr/>
          </p:nvCxnSpPr>
          <p:spPr>
            <a:xfrm rot="5400000">
              <a:off x="48025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5" name="Shape 713"/>
            <p:cNvCxnSpPr/>
            <p:nvPr/>
          </p:nvCxnSpPr>
          <p:spPr>
            <a:xfrm rot="5400000">
              <a:off x="46501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6" name="Shape 714"/>
            <p:cNvCxnSpPr/>
            <p:nvPr/>
          </p:nvCxnSpPr>
          <p:spPr>
            <a:xfrm rot="5400000">
              <a:off x="44977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7" name="Shape 715"/>
            <p:cNvCxnSpPr/>
            <p:nvPr/>
          </p:nvCxnSpPr>
          <p:spPr>
            <a:xfrm rot="5400000">
              <a:off x="43453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8" name="Shape 716"/>
            <p:cNvCxnSpPr/>
            <p:nvPr/>
          </p:nvCxnSpPr>
          <p:spPr>
            <a:xfrm rot="5400000">
              <a:off x="60217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9" name="Shape 717"/>
            <p:cNvCxnSpPr/>
            <p:nvPr/>
          </p:nvCxnSpPr>
          <p:spPr>
            <a:xfrm rot="5400000">
              <a:off x="58693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0" name="Shape 718"/>
            <p:cNvCxnSpPr/>
            <p:nvPr/>
          </p:nvCxnSpPr>
          <p:spPr>
            <a:xfrm rot="5400000">
              <a:off x="57169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1" name="Shape 719"/>
            <p:cNvCxnSpPr/>
            <p:nvPr/>
          </p:nvCxnSpPr>
          <p:spPr>
            <a:xfrm rot="5400000">
              <a:off x="55645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2" name="Shape 720"/>
            <p:cNvCxnSpPr/>
            <p:nvPr/>
          </p:nvCxnSpPr>
          <p:spPr>
            <a:xfrm rot="5400000">
              <a:off x="54121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3" name="Shape 721"/>
            <p:cNvCxnSpPr/>
            <p:nvPr/>
          </p:nvCxnSpPr>
          <p:spPr>
            <a:xfrm rot="5400000">
              <a:off x="52597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4" name="Shape 722"/>
            <p:cNvCxnSpPr/>
            <p:nvPr/>
          </p:nvCxnSpPr>
          <p:spPr>
            <a:xfrm rot="5400000">
              <a:off x="31261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5" name="Shape 723"/>
            <p:cNvCxnSpPr/>
            <p:nvPr/>
          </p:nvCxnSpPr>
          <p:spPr>
            <a:xfrm rot="5400000">
              <a:off x="29737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" name="Shape 724"/>
            <p:cNvCxnSpPr/>
            <p:nvPr/>
          </p:nvCxnSpPr>
          <p:spPr>
            <a:xfrm rot="5400000">
              <a:off x="28213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7" name="Shape 725"/>
            <p:cNvCxnSpPr/>
            <p:nvPr/>
          </p:nvCxnSpPr>
          <p:spPr>
            <a:xfrm rot="5400000">
              <a:off x="26689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8" name="Shape 726"/>
            <p:cNvCxnSpPr/>
            <p:nvPr/>
          </p:nvCxnSpPr>
          <p:spPr>
            <a:xfrm rot="5400000">
              <a:off x="25165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9" name="Shape 727"/>
            <p:cNvCxnSpPr/>
            <p:nvPr/>
          </p:nvCxnSpPr>
          <p:spPr>
            <a:xfrm rot="5400000">
              <a:off x="23641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0" name="Shape 728"/>
            <p:cNvCxnSpPr/>
            <p:nvPr/>
          </p:nvCxnSpPr>
          <p:spPr>
            <a:xfrm rot="5400000">
              <a:off x="40405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1" name="Shape 729"/>
            <p:cNvCxnSpPr/>
            <p:nvPr/>
          </p:nvCxnSpPr>
          <p:spPr>
            <a:xfrm rot="5400000">
              <a:off x="38881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2" name="Shape 730"/>
            <p:cNvCxnSpPr/>
            <p:nvPr/>
          </p:nvCxnSpPr>
          <p:spPr>
            <a:xfrm rot="5400000">
              <a:off x="37357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3" name="Shape 731"/>
            <p:cNvCxnSpPr/>
            <p:nvPr/>
          </p:nvCxnSpPr>
          <p:spPr>
            <a:xfrm rot="5400000">
              <a:off x="35833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4" name="Shape 732"/>
            <p:cNvCxnSpPr/>
            <p:nvPr/>
          </p:nvCxnSpPr>
          <p:spPr>
            <a:xfrm rot="5400000">
              <a:off x="34309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75" name="Shape 733"/>
            <p:cNvCxnSpPr/>
            <p:nvPr/>
          </p:nvCxnSpPr>
          <p:spPr>
            <a:xfrm rot="5400000">
              <a:off x="3278525" y="2639025"/>
              <a:ext cx="747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76" name="Shape 734"/>
            <p:cNvSpPr txBox="1"/>
            <p:nvPr/>
          </p:nvSpPr>
          <p:spPr>
            <a:xfrm>
              <a:off x="3484570" y="1418684"/>
              <a:ext cx="658903" cy="358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r"/>
              <a:r>
                <a:rPr lang="en" sz="800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1.0</a:t>
              </a:r>
            </a:p>
          </p:txBody>
        </p:sp>
        <p:sp>
          <p:nvSpPr>
            <p:cNvPr id="77" name="Shape 735"/>
            <p:cNvSpPr txBox="1"/>
            <p:nvPr/>
          </p:nvSpPr>
          <p:spPr>
            <a:xfrm>
              <a:off x="3621970" y="1860759"/>
              <a:ext cx="514200" cy="358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r"/>
              <a:r>
                <a:rPr lang="en" sz="6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.5</a:t>
              </a:r>
            </a:p>
          </p:txBody>
        </p:sp>
        <p:sp>
          <p:nvSpPr>
            <p:cNvPr id="78" name="Shape 736"/>
            <p:cNvSpPr txBox="1"/>
            <p:nvPr/>
          </p:nvSpPr>
          <p:spPr>
            <a:xfrm>
              <a:off x="4348425" y="3395288"/>
              <a:ext cx="971398" cy="358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" sz="933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-</a:t>
              </a:r>
              <a:r>
                <a:rPr lang="en" sz="6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1.0</a:t>
              </a:r>
              <a:endParaRPr lang="en" sz="933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79" name="Shape 737"/>
            <p:cNvSpPr txBox="1"/>
            <p:nvPr/>
          </p:nvSpPr>
          <p:spPr>
            <a:xfrm>
              <a:off x="4347303" y="3034311"/>
              <a:ext cx="714300" cy="395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" sz="6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-.5</a:t>
              </a:r>
            </a:p>
          </p:txBody>
        </p:sp>
        <p:sp>
          <p:nvSpPr>
            <p:cNvPr id="80" name="Shape 738"/>
            <p:cNvSpPr txBox="1"/>
            <p:nvPr/>
          </p:nvSpPr>
          <p:spPr>
            <a:xfrm>
              <a:off x="4863675" y="2626275"/>
              <a:ext cx="5142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r"/>
              <a:r>
                <a:rPr lang="en" sz="6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1.0</a:t>
              </a:r>
            </a:p>
          </p:txBody>
        </p:sp>
        <p:sp>
          <p:nvSpPr>
            <p:cNvPr id="81" name="Shape 739"/>
            <p:cNvSpPr txBox="1"/>
            <p:nvPr/>
          </p:nvSpPr>
          <p:spPr>
            <a:xfrm>
              <a:off x="4354175" y="2626275"/>
              <a:ext cx="5142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r"/>
              <a:r>
                <a:rPr lang="en" sz="6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.5</a:t>
              </a:r>
            </a:p>
          </p:txBody>
        </p:sp>
        <p:sp>
          <p:nvSpPr>
            <p:cNvPr id="82" name="Shape 740"/>
            <p:cNvSpPr txBox="1"/>
            <p:nvPr/>
          </p:nvSpPr>
          <p:spPr>
            <a:xfrm>
              <a:off x="5344775" y="2626275"/>
              <a:ext cx="4797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r"/>
              <a:r>
                <a:rPr lang="en" sz="6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1.5</a:t>
              </a:r>
            </a:p>
          </p:txBody>
        </p:sp>
        <p:sp>
          <p:nvSpPr>
            <p:cNvPr id="83" name="Shape 741"/>
            <p:cNvSpPr txBox="1"/>
            <p:nvPr/>
          </p:nvSpPr>
          <p:spPr>
            <a:xfrm>
              <a:off x="5801975" y="2626275"/>
              <a:ext cx="4797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r"/>
              <a:r>
                <a:rPr lang="en" sz="6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2.0</a:t>
              </a:r>
            </a:p>
          </p:txBody>
        </p:sp>
        <p:sp>
          <p:nvSpPr>
            <p:cNvPr id="84" name="Shape 742"/>
            <p:cNvSpPr txBox="1"/>
            <p:nvPr/>
          </p:nvSpPr>
          <p:spPr>
            <a:xfrm>
              <a:off x="3034875" y="2245275"/>
              <a:ext cx="5142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r"/>
              <a:r>
                <a:rPr lang="en" sz="6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-1.0</a:t>
              </a:r>
            </a:p>
          </p:txBody>
        </p:sp>
        <p:sp>
          <p:nvSpPr>
            <p:cNvPr id="85" name="Shape 743"/>
            <p:cNvSpPr txBox="1"/>
            <p:nvPr/>
          </p:nvSpPr>
          <p:spPr>
            <a:xfrm>
              <a:off x="3439775" y="2245275"/>
              <a:ext cx="5142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r"/>
              <a:r>
                <a:rPr lang="en" sz="6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-.5</a:t>
              </a:r>
            </a:p>
          </p:txBody>
        </p:sp>
        <p:sp>
          <p:nvSpPr>
            <p:cNvPr id="86" name="Shape 744"/>
            <p:cNvSpPr txBox="1"/>
            <p:nvPr/>
          </p:nvSpPr>
          <p:spPr>
            <a:xfrm>
              <a:off x="2581275" y="2245275"/>
              <a:ext cx="5001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r"/>
              <a:r>
                <a:rPr lang="en" sz="6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-1.5</a:t>
              </a:r>
            </a:p>
          </p:txBody>
        </p:sp>
        <p:sp>
          <p:nvSpPr>
            <p:cNvPr id="87" name="Shape 745"/>
            <p:cNvSpPr txBox="1"/>
            <p:nvPr/>
          </p:nvSpPr>
          <p:spPr>
            <a:xfrm>
              <a:off x="2109875" y="2245275"/>
              <a:ext cx="5142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algn="r"/>
              <a:r>
                <a:rPr lang="en" sz="6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-2.0</a:t>
              </a:r>
            </a:p>
          </p:txBody>
        </p:sp>
        <p:grpSp>
          <p:nvGrpSpPr>
            <p:cNvPr id="88" name="Shape 746"/>
            <p:cNvGrpSpPr/>
            <p:nvPr/>
          </p:nvGrpSpPr>
          <p:grpSpPr>
            <a:xfrm>
              <a:off x="1349490" y="1640675"/>
              <a:ext cx="5797852" cy="1996699"/>
              <a:chOff x="2561871" y="2071250"/>
              <a:chExt cx="3385607" cy="1996699"/>
            </a:xfrm>
          </p:grpSpPr>
          <p:sp>
            <p:nvSpPr>
              <p:cNvPr id="89" name="Shape 747"/>
              <p:cNvSpPr/>
              <p:nvPr/>
            </p:nvSpPr>
            <p:spPr>
              <a:xfrm>
                <a:off x="4254675" y="2071250"/>
                <a:ext cx="1692803" cy="998334"/>
              </a:xfrm>
              <a:custGeom>
                <a:avLst/>
                <a:gdLst/>
                <a:ahLst/>
                <a:cxnLst/>
                <a:rect l="0" t="0" r="0" b="0"/>
                <a:pathLst>
                  <a:path w="41531" h="24493" extrusionOk="0">
                    <a:moveTo>
                      <a:pt x="0" y="24493"/>
                    </a:moveTo>
                    <a:cubicBezTo>
                      <a:pt x="887" y="22647"/>
                      <a:pt x="3833" y="16115"/>
                      <a:pt x="5324" y="13418"/>
                    </a:cubicBezTo>
                    <a:cubicBezTo>
                      <a:pt x="6814" y="10720"/>
                      <a:pt x="7631" y="9832"/>
                      <a:pt x="8945" y="8306"/>
                    </a:cubicBezTo>
                    <a:cubicBezTo>
                      <a:pt x="10258" y="6779"/>
                      <a:pt x="11714" y="5323"/>
                      <a:pt x="13205" y="4259"/>
                    </a:cubicBezTo>
                    <a:cubicBezTo>
                      <a:pt x="14695" y="3194"/>
                      <a:pt x="16292" y="2520"/>
                      <a:pt x="17890" y="1917"/>
                    </a:cubicBezTo>
                    <a:cubicBezTo>
                      <a:pt x="19487" y="1313"/>
                      <a:pt x="20659" y="923"/>
                      <a:pt x="22789" y="639"/>
                    </a:cubicBezTo>
                    <a:cubicBezTo>
                      <a:pt x="24918" y="355"/>
                      <a:pt x="27545" y="319"/>
                      <a:pt x="30669" y="213"/>
                    </a:cubicBezTo>
                    <a:cubicBezTo>
                      <a:pt x="33792" y="106"/>
                      <a:pt x="39720" y="35"/>
                      <a:pt x="41531" y="0"/>
                    </a:cubicBez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90" name="Shape 748"/>
              <p:cNvSpPr/>
              <p:nvPr/>
            </p:nvSpPr>
            <p:spPr>
              <a:xfrm rot="10800000">
                <a:off x="2561871" y="3069615"/>
                <a:ext cx="1692803" cy="998334"/>
              </a:xfrm>
              <a:custGeom>
                <a:avLst/>
                <a:gdLst/>
                <a:ahLst/>
                <a:cxnLst/>
                <a:rect l="0" t="0" r="0" b="0"/>
                <a:pathLst>
                  <a:path w="41531" h="24493" extrusionOk="0">
                    <a:moveTo>
                      <a:pt x="0" y="24493"/>
                    </a:moveTo>
                    <a:cubicBezTo>
                      <a:pt x="887" y="22647"/>
                      <a:pt x="3833" y="16115"/>
                      <a:pt x="5324" y="13418"/>
                    </a:cubicBezTo>
                    <a:cubicBezTo>
                      <a:pt x="6814" y="10720"/>
                      <a:pt x="7631" y="9832"/>
                      <a:pt x="8945" y="8306"/>
                    </a:cubicBezTo>
                    <a:cubicBezTo>
                      <a:pt x="10258" y="6779"/>
                      <a:pt x="11714" y="5323"/>
                      <a:pt x="13205" y="4259"/>
                    </a:cubicBezTo>
                    <a:cubicBezTo>
                      <a:pt x="14695" y="3194"/>
                      <a:pt x="16292" y="2520"/>
                      <a:pt x="17890" y="1917"/>
                    </a:cubicBezTo>
                    <a:cubicBezTo>
                      <a:pt x="19487" y="1313"/>
                      <a:pt x="20659" y="923"/>
                      <a:pt x="22789" y="639"/>
                    </a:cubicBezTo>
                    <a:cubicBezTo>
                      <a:pt x="24918" y="355"/>
                      <a:pt x="27545" y="319"/>
                      <a:pt x="30669" y="213"/>
                    </a:cubicBezTo>
                    <a:cubicBezTo>
                      <a:pt x="33792" y="106"/>
                      <a:pt x="39720" y="35"/>
                      <a:pt x="41531" y="0"/>
                    </a:cubicBezTo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</p:grpSp>
      <p:grpSp>
        <p:nvGrpSpPr>
          <p:cNvPr id="91" name="Shape 749"/>
          <p:cNvGrpSpPr/>
          <p:nvPr/>
        </p:nvGrpSpPr>
        <p:grpSpPr>
          <a:xfrm>
            <a:off x="9543014" y="3955246"/>
            <a:ext cx="311581" cy="355295"/>
            <a:chOff x="2614600" y="1204350"/>
            <a:chExt cx="360300" cy="360300"/>
          </a:xfrm>
        </p:grpSpPr>
        <p:sp>
          <p:nvSpPr>
            <p:cNvPr id="92" name="Shape 750"/>
            <p:cNvSpPr/>
            <p:nvPr/>
          </p:nvSpPr>
          <p:spPr>
            <a:xfrm>
              <a:off x="2614600" y="1204350"/>
              <a:ext cx="360300" cy="360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cxnSp>
          <p:nvCxnSpPr>
            <p:cNvPr id="93" name="Shape 751"/>
            <p:cNvCxnSpPr/>
            <p:nvPr/>
          </p:nvCxnSpPr>
          <p:spPr>
            <a:xfrm rot="10800000" flipH="1">
              <a:off x="2699800" y="13297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2" name="Rectangle 1"/>
          <p:cNvSpPr/>
          <p:nvPr/>
        </p:nvSpPr>
        <p:spPr>
          <a:xfrm>
            <a:off x="9404234" y="3441191"/>
            <a:ext cx="64953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8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rPr>
              <a:t>tanh</a:t>
            </a:r>
            <a:endParaRPr lang="fr-CA" sz="1867" kern="0" dirty="0">
              <a:solidFill>
                <a:srgbClr val="212121">
                  <a:lumMod val="25000"/>
                  <a:lumOff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9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Shape 656"/>
          <p:cNvGrpSpPr/>
          <p:nvPr/>
        </p:nvGrpSpPr>
        <p:grpSpPr>
          <a:xfrm>
            <a:off x="5318500" y="3550833"/>
            <a:ext cx="711600" cy="668800"/>
            <a:chOff x="1931475" y="2358325"/>
            <a:chExt cx="533700" cy="501600"/>
          </a:xfrm>
        </p:grpSpPr>
        <p:sp>
          <p:nvSpPr>
            <p:cNvPr id="657" name="Shape 657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Shape 658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Shape 660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Shape 661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662" name="Shape 662"/>
            <p:cNvCxnSpPr>
              <a:stCxn id="657" idx="5"/>
              <a:endCxn id="660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3" name="Shape 663"/>
            <p:cNvCxnSpPr>
              <a:stCxn id="657" idx="5"/>
              <a:endCxn id="661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4" name="Shape 664"/>
            <p:cNvCxnSpPr>
              <a:stCxn id="659" idx="7"/>
              <a:endCxn id="661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5" name="Shape 665"/>
            <p:cNvCxnSpPr>
              <a:stCxn id="659" idx="7"/>
              <a:endCxn id="660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6" name="Shape 666"/>
            <p:cNvCxnSpPr>
              <a:stCxn id="658" idx="6"/>
              <a:endCxn id="660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67" name="Shape 667"/>
            <p:cNvCxnSpPr>
              <a:stCxn id="658" idx="6"/>
              <a:endCxn id="661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668" name="Shape 668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9" name="Shape 669"/>
          <p:cNvGrpSpPr/>
          <p:nvPr/>
        </p:nvGrpSpPr>
        <p:grpSpPr>
          <a:xfrm>
            <a:off x="6030100" y="3645033"/>
            <a:ext cx="480400" cy="480400"/>
            <a:chOff x="2614600" y="1204350"/>
            <a:chExt cx="360300" cy="360300"/>
          </a:xfrm>
        </p:grpSpPr>
        <p:sp>
          <p:nvSpPr>
            <p:cNvPr id="670" name="Shape 670"/>
            <p:cNvSpPr/>
            <p:nvPr/>
          </p:nvSpPr>
          <p:spPr>
            <a:xfrm>
              <a:off x="2614600" y="1204350"/>
              <a:ext cx="360300" cy="360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671" name="Shape 671"/>
            <p:cNvCxnSpPr/>
            <p:nvPr/>
          </p:nvCxnSpPr>
          <p:spPr>
            <a:xfrm rot="10800000" flipH="1">
              <a:off x="2699800" y="13297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672" name="Shape 672"/>
          <p:cNvCxnSpPr>
            <a:stCxn id="673" idx="6"/>
            <a:endCxn id="668" idx="1"/>
          </p:cNvCxnSpPr>
          <p:nvPr/>
        </p:nvCxnSpPr>
        <p:spPr>
          <a:xfrm>
            <a:off x="4515033" y="3884567"/>
            <a:ext cx="803600" cy="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4" name="Shape 674"/>
          <p:cNvSpPr txBox="1"/>
          <p:nvPr/>
        </p:nvSpPr>
        <p:spPr>
          <a:xfrm>
            <a:off x="3175700" y="29935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75" name="Shape 675"/>
          <p:cNvSpPr txBox="1"/>
          <p:nvPr/>
        </p:nvSpPr>
        <p:spPr>
          <a:xfrm>
            <a:off x="3175700" y="36976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676" name="Shape 676"/>
          <p:cNvCxnSpPr>
            <a:stCxn id="677" idx="3"/>
          </p:cNvCxnSpPr>
          <p:nvPr/>
        </p:nvCxnSpPr>
        <p:spPr>
          <a:xfrm rot="10800000" flipH="1">
            <a:off x="6981567" y="2708833"/>
            <a:ext cx="1077600" cy="1176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79" name="Shape 679"/>
          <p:cNvCxnSpPr/>
          <p:nvPr/>
        </p:nvCxnSpPr>
        <p:spPr>
          <a:xfrm rot="10800000">
            <a:off x="8059033" y="1375800"/>
            <a:ext cx="0" cy="1338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0" name="Shape 680"/>
          <p:cNvCxnSpPr/>
          <p:nvPr/>
        </p:nvCxnSpPr>
        <p:spPr>
          <a:xfrm rot="10800000">
            <a:off x="6647433" y="2085867"/>
            <a:ext cx="1436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1" name="Shape 681"/>
          <p:cNvCxnSpPr>
            <a:endCxn id="682" idx="0"/>
          </p:cNvCxnSpPr>
          <p:nvPr/>
        </p:nvCxnSpPr>
        <p:spPr>
          <a:xfrm rot="10800000">
            <a:off x="4755833" y="2085867"/>
            <a:ext cx="1747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683" name="Shape 683"/>
          <p:cNvCxnSpPr>
            <a:stCxn id="682" idx="2"/>
            <a:endCxn id="674" idx="0"/>
          </p:cNvCxnSpPr>
          <p:nvPr/>
        </p:nvCxnSpPr>
        <p:spPr>
          <a:xfrm flipH="1">
            <a:off x="3908633" y="2085867"/>
            <a:ext cx="773600" cy="9076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673" name="Shape 673"/>
          <p:cNvSpPr/>
          <p:nvPr/>
        </p:nvSpPr>
        <p:spPr>
          <a:xfrm>
            <a:off x="4503033" y="3615967"/>
            <a:ext cx="12000" cy="537200"/>
          </a:xfrm>
          <a:prstGeom prst="ellipse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84" name="Shape 684"/>
          <p:cNvCxnSpPr>
            <a:stCxn id="674" idx="2"/>
            <a:endCxn id="673" idx="2"/>
          </p:cNvCxnSpPr>
          <p:nvPr/>
        </p:nvCxnSpPr>
        <p:spPr>
          <a:xfrm rot="-5400000" flipH="1">
            <a:off x="3796900" y="3178767"/>
            <a:ext cx="81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685" name="Shape 685"/>
          <p:cNvCxnSpPr>
            <a:endCxn id="673" idx="2"/>
          </p:cNvCxnSpPr>
          <p:nvPr/>
        </p:nvCxnSpPr>
        <p:spPr>
          <a:xfrm rot="-5400000">
            <a:off x="3713033" y="4059767"/>
            <a:ext cx="965200" cy="6148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6" name="Shape 686"/>
          <p:cNvSpPr txBox="1"/>
          <p:nvPr/>
        </p:nvSpPr>
        <p:spPr>
          <a:xfrm>
            <a:off x="6622233" y="1353067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682" name="Shape 682"/>
          <p:cNvSpPr txBox="1"/>
          <p:nvPr/>
        </p:nvSpPr>
        <p:spPr>
          <a:xfrm rot="5400000">
            <a:off x="3986233" y="20490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3986233" y="45341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Nouvelle information</a:t>
            </a:r>
          </a:p>
        </p:txBody>
      </p:sp>
      <p:cxnSp>
        <p:nvCxnSpPr>
          <p:cNvPr id="688" name="Shape 688"/>
          <p:cNvCxnSpPr/>
          <p:nvPr/>
        </p:nvCxnSpPr>
        <p:spPr>
          <a:xfrm>
            <a:off x="3887700" y="4835367"/>
            <a:ext cx="0" cy="353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77" name="Shape 677"/>
          <p:cNvSpPr txBox="1"/>
          <p:nvPr/>
        </p:nvSpPr>
        <p:spPr>
          <a:xfrm>
            <a:off x="5515967" y="36166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689" name="Shape 689"/>
          <p:cNvCxnSpPr>
            <a:stCxn id="677" idx="3"/>
          </p:cNvCxnSpPr>
          <p:nvPr/>
        </p:nvCxnSpPr>
        <p:spPr>
          <a:xfrm rot="10800000">
            <a:off x="6547167" y="3885233"/>
            <a:ext cx="434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578500" y="759633"/>
            <a:ext cx="2839464" cy="2617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Réseau de neurones récurrent</a:t>
            </a:r>
            <a:endParaRPr lang="en" dirty="0"/>
          </a:p>
        </p:txBody>
      </p:sp>
      <p:grpSp>
        <p:nvGrpSpPr>
          <p:cNvPr id="95" name="Groupe 94"/>
          <p:cNvGrpSpPr/>
          <p:nvPr/>
        </p:nvGrpSpPr>
        <p:grpSpPr>
          <a:xfrm>
            <a:off x="8271404" y="1011721"/>
            <a:ext cx="1371200" cy="1219891"/>
            <a:chOff x="7428944" y="631834"/>
            <a:chExt cx="1028400" cy="914918"/>
          </a:xfrm>
        </p:grpSpPr>
        <p:sp>
          <p:nvSpPr>
            <p:cNvPr id="96" name="Shape 612"/>
            <p:cNvSpPr/>
            <p:nvPr/>
          </p:nvSpPr>
          <p:spPr>
            <a:xfrm>
              <a:off x="8291590" y="718545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97" name="Shape 613"/>
            <p:cNvSpPr/>
            <p:nvPr/>
          </p:nvSpPr>
          <p:spPr>
            <a:xfrm>
              <a:off x="8291590" y="1081843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98" name="Shape 614"/>
            <p:cNvSpPr/>
            <p:nvPr/>
          </p:nvSpPr>
          <p:spPr>
            <a:xfrm>
              <a:off x="8291590" y="1445142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99" name="Shape 632"/>
            <p:cNvSpPr/>
            <p:nvPr/>
          </p:nvSpPr>
          <p:spPr>
            <a:xfrm>
              <a:off x="8291590" y="903365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00" name="Shape 633"/>
            <p:cNvSpPr/>
            <p:nvPr/>
          </p:nvSpPr>
          <p:spPr>
            <a:xfrm>
              <a:off x="8291590" y="1266666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01" name="Shape 639"/>
            <p:cNvSpPr txBox="1"/>
            <p:nvPr/>
          </p:nvSpPr>
          <p:spPr>
            <a:xfrm>
              <a:off x="7837003" y="631834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Lina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02" name="Shape 640"/>
            <p:cNvSpPr txBox="1"/>
            <p:nvPr/>
          </p:nvSpPr>
          <p:spPr>
            <a:xfrm>
              <a:off x="7837003" y="823322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Ryan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03" name="Shape 626"/>
            <p:cNvSpPr txBox="1"/>
            <p:nvPr/>
          </p:nvSpPr>
          <p:spPr>
            <a:xfrm>
              <a:off x="7829109" y="1004335"/>
              <a:ext cx="482467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Médor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04" name="Shape 641"/>
            <p:cNvSpPr txBox="1"/>
            <p:nvPr/>
          </p:nvSpPr>
          <p:spPr>
            <a:xfrm>
              <a:off x="7837003" y="1186623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voit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05" name="Shape 642"/>
            <p:cNvSpPr txBox="1"/>
            <p:nvPr/>
          </p:nvSpPr>
          <p:spPr>
            <a:xfrm>
              <a:off x="7837003" y="1348309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0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106" name="Shape 1265"/>
            <p:cNvSpPr txBox="1"/>
            <p:nvPr/>
          </p:nvSpPr>
          <p:spPr>
            <a:xfrm>
              <a:off x="7428944" y="943629"/>
              <a:ext cx="10284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Un de :</a:t>
              </a:r>
            </a:p>
          </p:txBody>
        </p:sp>
      </p:grpSp>
      <p:grpSp>
        <p:nvGrpSpPr>
          <p:cNvPr id="107" name="Groupe 106"/>
          <p:cNvGrpSpPr/>
          <p:nvPr/>
        </p:nvGrpSpPr>
        <p:grpSpPr>
          <a:xfrm>
            <a:off x="3996633" y="5349732"/>
            <a:ext cx="1371200" cy="1219891"/>
            <a:chOff x="7428944" y="631834"/>
            <a:chExt cx="1028400" cy="914918"/>
          </a:xfrm>
        </p:grpSpPr>
        <p:sp>
          <p:nvSpPr>
            <p:cNvPr id="108" name="Shape 612"/>
            <p:cNvSpPr/>
            <p:nvPr/>
          </p:nvSpPr>
          <p:spPr>
            <a:xfrm>
              <a:off x="8291590" y="718545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09" name="Shape 613"/>
            <p:cNvSpPr/>
            <p:nvPr/>
          </p:nvSpPr>
          <p:spPr>
            <a:xfrm>
              <a:off x="8291590" y="1081843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10" name="Shape 614"/>
            <p:cNvSpPr/>
            <p:nvPr/>
          </p:nvSpPr>
          <p:spPr>
            <a:xfrm>
              <a:off x="8291590" y="1445142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11" name="Shape 632"/>
            <p:cNvSpPr/>
            <p:nvPr/>
          </p:nvSpPr>
          <p:spPr>
            <a:xfrm>
              <a:off x="8291590" y="903365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12" name="Shape 633"/>
            <p:cNvSpPr/>
            <p:nvPr/>
          </p:nvSpPr>
          <p:spPr>
            <a:xfrm>
              <a:off x="8291590" y="1266666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13" name="Shape 639"/>
            <p:cNvSpPr txBox="1"/>
            <p:nvPr/>
          </p:nvSpPr>
          <p:spPr>
            <a:xfrm>
              <a:off x="7837003" y="631834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Lina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14" name="Shape 640"/>
            <p:cNvSpPr txBox="1"/>
            <p:nvPr/>
          </p:nvSpPr>
          <p:spPr>
            <a:xfrm>
              <a:off x="7837003" y="823322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Ryan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15" name="Shape 626"/>
            <p:cNvSpPr txBox="1"/>
            <p:nvPr/>
          </p:nvSpPr>
          <p:spPr>
            <a:xfrm>
              <a:off x="7829109" y="1004335"/>
              <a:ext cx="482467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Médor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16" name="Shape 641"/>
            <p:cNvSpPr txBox="1"/>
            <p:nvPr/>
          </p:nvSpPr>
          <p:spPr>
            <a:xfrm>
              <a:off x="7837003" y="1186623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voit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117" name="Shape 642"/>
            <p:cNvSpPr txBox="1"/>
            <p:nvPr/>
          </p:nvSpPr>
          <p:spPr>
            <a:xfrm>
              <a:off x="7837003" y="1348309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0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118" name="Shape 1265"/>
            <p:cNvSpPr txBox="1"/>
            <p:nvPr/>
          </p:nvSpPr>
          <p:spPr>
            <a:xfrm>
              <a:off x="7428944" y="943629"/>
              <a:ext cx="10284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Un de :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2634978" y="1151122"/>
            <a:ext cx="1397699" cy="1219891"/>
            <a:chOff x="7356309" y="631834"/>
            <a:chExt cx="1048275" cy="914918"/>
          </a:xfrm>
        </p:grpSpPr>
        <p:sp>
          <p:nvSpPr>
            <p:cNvPr id="61" name="Shape 612"/>
            <p:cNvSpPr/>
            <p:nvPr/>
          </p:nvSpPr>
          <p:spPr>
            <a:xfrm>
              <a:off x="8291590" y="718545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2" name="Shape 613"/>
            <p:cNvSpPr/>
            <p:nvPr/>
          </p:nvSpPr>
          <p:spPr>
            <a:xfrm>
              <a:off x="8291590" y="1081843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3" name="Shape 614"/>
            <p:cNvSpPr/>
            <p:nvPr/>
          </p:nvSpPr>
          <p:spPr>
            <a:xfrm>
              <a:off x="8291590" y="1445142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4" name="Shape 632"/>
            <p:cNvSpPr/>
            <p:nvPr/>
          </p:nvSpPr>
          <p:spPr>
            <a:xfrm>
              <a:off x="8291590" y="903365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5" name="Shape 633"/>
            <p:cNvSpPr/>
            <p:nvPr/>
          </p:nvSpPr>
          <p:spPr>
            <a:xfrm>
              <a:off x="8291590" y="1266666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6" name="Shape 639"/>
            <p:cNvSpPr txBox="1"/>
            <p:nvPr/>
          </p:nvSpPr>
          <p:spPr>
            <a:xfrm>
              <a:off x="7837003" y="631834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Lina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7" name="Shape 640"/>
            <p:cNvSpPr txBox="1"/>
            <p:nvPr/>
          </p:nvSpPr>
          <p:spPr>
            <a:xfrm>
              <a:off x="7837003" y="823322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Ryan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8" name="Shape 626"/>
            <p:cNvSpPr txBox="1"/>
            <p:nvPr/>
          </p:nvSpPr>
          <p:spPr>
            <a:xfrm>
              <a:off x="7829109" y="1004335"/>
              <a:ext cx="482467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Médor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9" name="Shape 641"/>
            <p:cNvSpPr txBox="1"/>
            <p:nvPr/>
          </p:nvSpPr>
          <p:spPr>
            <a:xfrm>
              <a:off x="7837003" y="1186623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voit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70" name="Shape 642"/>
            <p:cNvSpPr txBox="1"/>
            <p:nvPr/>
          </p:nvSpPr>
          <p:spPr>
            <a:xfrm>
              <a:off x="7837003" y="1348309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0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71" name="Shape 1265"/>
            <p:cNvSpPr txBox="1"/>
            <p:nvPr/>
          </p:nvSpPr>
          <p:spPr>
            <a:xfrm>
              <a:off x="7356309" y="943499"/>
              <a:ext cx="651612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067" kern="0" dirty="0" smtClea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Un+ de </a:t>
              </a:r>
              <a:r>
                <a:rPr lang="en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4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Shape 11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Erreures possibles avec un RNC standard</a:t>
            </a:r>
            <a:endParaRPr lang="en" dirty="0"/>
          </a:p>
        </p:txBody>
      </p:sp>
      <p:sp>
        <p:nvSpPr>
          <p:cNvPr id="1190" name="Shape 1190"/>
          <p:cNvSpPr txBox="1">
            <a:spLocks noGrp="1"/>
          </p:cNvSpPr>
          <p:nvPr>
            <p:ph type="body" idx="1"/>
          </p:nvPr>
        </p:nvSpPr>
        <p:spPr>
          <a:xfrm>
            <a:off x="415600" y="1809897"/>
            <a:ext cx="11360800" cy="4281936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fr-CA" dirty="0" smtClean="0"/>
              <a:t>Ryan</a:t>
            </a:r>
            <a:r>
              <a:rPr lang="en" dirty="0" smtClean="0"/>
              <a:t> </a:t>
            </a:r>
            <a:r>
              <a:rPr lang="fr-CA" dirty="0" smtClean="0"/>
              <a:t>voit</a:t>
            </a:r>
            <a:r>
              <a:rPr lang="en" dirty="0" smtClean="0"/>
              <a:t> </a:t>
            </a:r>
            <a:r>
              <a:rPr lang="fr-CA" dirty="0" smtClean="0"/>
              <a:t>Ryan</a:t>
            </a:r>
            <a:r>
              <a:rPr lang="en" dirty="0" smtClean="0"/>
              <a:t>.</a:t>
            </a:r>
            <a:endParaRPr lang="en" dirty="0"/>
          </a:p>
          <a:p>
            <a:pPr>
              <a:buNone/>
            </a:pPr>
            <a:r>
              <a:rPr lang="fr-CA" dirty="0" smtClean="0"/>
              <a:t>Lina</a:t>
            </a:r>
            <a:r>
              <a:rPr lang="en" dirty="0" smtClean="0"/>
              <a:t> </a:t>
            </a:r>
            <a:r>
              <a:rPr lang="fr-CA" dirty="0" smtClean="0"/>
              <a:t>voit</a:t>
            </a:r>
            <a:r>
              <a:rPr lang="en" dirty="0" smtClean="0"/>
              <a:t> </a:t>
            </a:r>
            <a:r>
              <a:rPr lang="fr-CA" dirty="0" smtClean="0"/>
              <a:t>Médor</a:t>
            </a:r>
            <a:r>
              <a:rPr lang="en" dirty="0" smtClean="0"/>
              <a:t> </a:t>
            </a:r>
            <a:r>
              <a:rPr lang="fr-CA" dirty="0" smtClean="0"/>
              <a:t>voit</a:t>
            </a:r>
            <a:r>
              <a:rPr lang="en" dirty="0" smtClean="0"/>
              <a:t> </a:t>
            </a:r>
            <a:r>
              <a:rPr lang="fr-CA" dirty="0" smtClean="0"/>
              <a:t>Ryan</a:t>
            </a:r>
            <a:r>
              <a:rPr lang="en" dirty="0" smtClean="0"/>
              <a:t> </a:t>
            </a:r>
            <a:r>
              <a:rPr lang="fr-CA" dirty="0" smtClean="0"/>
              <a:t>voit</a:t>
            </a:r>
            <a:r>
              <a:rPr lang="en" dirty="0" smtClean="0"/>
              <a:t> </a:t>
            </a:r>
            <a:r>
              <a:rPr lang="en" dirty="0"/>
              <a:t>…</a:t>
            </a:r>
          </a:p>
          <a:p>
            <a:pPr>
              <a:buNone/>
            </a:pPr>
            <a:r>
              <a:rPr lang="fr-CA" dirty="0" smtClean="0"/>
              <a:t>Médor</a:t>
            </a:r>
            <a:r>
              <a:rPr lang="en" dirty="0" smtClean="0"/>
              <a:t>. </a:t>
            </a:r>
            <a:r>
              <a:rPr lang="fr-CA" dirty="0" smtClean="0"/>
              <a:t>Ryan</a:t>
            </a:r>
            <a:r>
              <a:rPr lang="en" dirty="0" smtClean="0"/>
              <a:t>. </a:t>
            </a:r>
            <a:r>
              <a:rPr lang="fr-CA" dirty="0" smtClean="0"/>
              <a:t>Lina</a:t>
            </a:r>
            <a:r>
              <a:rPr lang="en" dirty="0" smtClean="0"/>
              <a:t>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517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601" y="44932"/>
            <a:ext cx="11545993" cy="746760"/>
          </a:xfrm>
          <a:custGeom>
            <a:avLst/>
            <a:gdLst/>
            <a:ahLst/>
            <a:cxnLst/>
            <a:rect l="l" t="t" r="r" b="b"/>
            <a:pathLst>
              <a:path w="8659495" h="560070">
                <a:moveTo>
                  <a:pt x="0" y="0"/>
                </a:moveTo>
                <a:lnTo>
                  <a:pt x="8659499" y="0"/>
                </a:lnTo>
                <a:lnTo>
                  <a:pt x="8659499" y="559499"/>
                </a:lnTo>
                <a:lnTo>
                  <a:pt x="0" y="55949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r>
              <a:rPr lang="fr-CA" sz="2400" dirty="0" smtClean="0"/>
              <a:t>Neural Network </a:t>
            </a:r>
            <a:r>
              <a:rPr lang="fr-CA" sz="2400" dirty="0" err="1" smtClean="0"/>
              <a:t>properties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764867" y="1061922"/>
            <a:ext cx="10999893" cy="4558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b="1" spc="-13" dirty="0" smtClean="0">
                <a:solidFill>
                  <a:srgbClr val="434343"/>
                </a:solidFill>
                <a:latin typeface="Arial"/>
                <a:cs typeface="Arial"/>
              </a:rPr>
              <a:t>Feedforward</a:t>
            </a:r>
            <a:r>
              <a:rPr sz="2133" b="1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b="1" dirty="0" smtClean="0">
                <a:solidFill>
                  <a:srgbClr val="434343"/>
                </a:solidFill>
                <a:latin typeface="Arial"/>
                <a:cs typeface="Arial"/>
              </a:rPr>
              <a:t>NN</a:t>
            </a:r>
            <a:r>
              <a:rPr sz="2133" b="1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b="1" spc="-13" dirty="0" smtClean="0">
                <a:solidFill>
                  <a:srgbClr val="434343"/>
                </a:solidFill>
                <a:latin typeface="Arial"/>
                <a:cs typeface="Arial"/>
              </a:rPr>
              <a:t>(FFNN):</a:t>
            </a:r>
            <a:endParaRPr sz="2133" dirty="0">
              <a:latin typeface="Arial"/>
              <a:cs typeface="Arial"/>
            </a:endParaRPr>
          </a:p>
          <a:p>
            <a:pPr>
              <a:spcBef>
                <a:spcPts val="52"/>
              </a:spcBef>
            </a:pPr>
            <a:endParaRPr sz="1867" dirty="0">
              <a:latin typeface="Times New Roman"/>
              <a:cs typeface="Times New Roman"/>
            </a:endParaRPr>
          </a:p>
          <a:p>
            <a:pPr marL="626518" marR="6773" indent="-469042">
              <a:lnSpc>
                <a:spcPct val="113300"/>
              </a:lnSpc>
              <a:buClr>
                <a:srgbClr val="434343"/>
              </a:buClr>
              <a:buFont typeface="Arial"/>
              <a:buChar char="●"/>
              <a:tabLst>
                <a:tab pos="626518" algn="l"/>
              </a:tabLst>
            </a:pPr>
            <a:r>
              <a:rPr sz="2133" spc="-20" dirty="0" smtClean="0">
                <a:solidFill>
                  <a:srgbClr val="434343"/>
                </a:solidFill>
                <a:latin typeface="Arial"/>
                <a:cs typeface="Arial"/>
              </a:rPr>
              <a:t>FFNN</a:t>
            </a:r>
            <a:r>
              <a:rPr sz="2133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 smtClean="0">
                <a:solidFill>
                  <a:srgbClr val="434343"/>
                </a:solidFill>
                <a:latin typeface="Arial"/>
                <a:cs typeface="Arial"/>
              </a:rPr>
              <a:t>is</a:t>
            </a:r>
            <a:r>
              <a:rPr sz="2133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 smtClean="0">
                <a:solidFill>
                  <a:srgbClr val="434343"/>
                </a:solidFill>
                <a:latin typeface="Arial"/>
                <a:cs typeface="Arial"/>
              </a:rPr>
              <a:t>a </a:t>
            </a:r>
            <a:r>
              <a:rPr sz="2133" i="1" dirty="0" smtClean="0">
                <a:solidFill>
                  <a:srgbClr val="434343"/>
                </a:solidFill>
                <a:latin typeface="Arial"/>
                <a:cs typeface="Arial"/>
              </a:rPr>
              <a:t>universal</a:t>
            </a:r>
            <a:r>
              <a:rPr sz="2133" i="1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i="1" spc="-13" dirty="0" err="1" smtClean="0">
                <a:solidFill>
                  <a:srgbClr val="434343"/>
                </a:solidFill>
                <a:latin typeface="Arial"/>
                <a:cs typeface="Arial"/>
              </a:rPr>
              <a:t>approximator</a:t>
            </a:r>
            <a:r>
              <a:rPr sz="2133" spc="-7" dirty="0" smtClean="0">
                <a:solidFill>
                  <a:srgbClr val="434343"/>
                </a:solidFill>
                <a:latin typeface="Arial"/>
                <a:cs typeface="Arial"/>
              </a:rPr>
              <a:t>: </a:t>
            </a:r>
            <a:r>
              <a:rPr sz="2133" spc="-13" dirty="0" smtClean="0">
                <a:solidFill>
                  <a:srgbClr val="434343"/>
                </a:solidFill>
                <a:latin typeface="Arial"/>
                <a:cs typeface="Arial"/>
              </a:rPr>
              <a:t>feed-forward</a:t>
            </a:r>
            <a:r>
              <a:rPr sz="2133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 smtClean="0">
                <a:solidFill>
                  <a:srgbClr val="434343"/>
                </a:solidFill>
                <a:latin typeface="Arial"/>
                <a:cs typeface="Arial"/>
              </a:rPr>
              <a:t>network</a:t>
            </a:r>
            <a:r>
              <a:rPr sz="2133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 smtClean="0">
                <a:solidFill>
                  <a:srgbClr val="434343"/>
                </a:solidFill>
                <a:latin typeface="Arial"/>
                <a:cs typeface="Arial"/>
              </a:rPr>
              <a:t>with</a:t>
            </a:r>
            <a:r>
              <a:rPr sz="2133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 smtClean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133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 smtClean="0">
                <a:solidFill>
                  <a:srgbClr val="434343"/>
                </a:solidFill>
                <a:latin typeface="Arial"/>
                <a:cs typeface="Arial"/>
              </a:rPr>
              <a:t>single</a:t>
            </a:r>
            <a:r>
              <a:rPr sz="2133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 smtClean="0">
                <a:solidFill>
                  <a:srgbClr val="434343"/>
                </a:solidFill>
                <a:latin typeface="Arial"/>
                <a:cs typeface="Arial"/>
              </a:rPr>
              <a:t>hidden</a:t>
            </a:r>
            <a:r>
              <a:rPr sz="2133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 smtClean="0">
                <a:solidFill>
                  <a:srgbClr val="434343"/>
                </a:solidFill>
                <a:latin typeface="Arial"/>
                <a:cs typeface="Arial"/>
              </a:rPr>
              <a:t>layer,</a:t>
            </a:r>
            <a:r>
              <a:rPr sz="2133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 smtClean="0">
                <a:solidFill>
                  <a:srgbClr val="434343"/>
                </a:solidFill>
                <a:latin typeface="Arial"/>
                <a:cs typeface="Arial"/>
              </a:rPr>
              <a:t>which</a:t>
            </a:r>
            <a:r>
              <a:rPr sz="2133" spc="-7" dirty="0" smtClean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contains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finite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number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hidden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neurons,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can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approximate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continuous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functions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on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compact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subsets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2133" spc="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b="1" i="1" dirty="0">
                <a:solidFill>
                  <a:srgbClr val="434343"/>
                </a:solidFill>
                <a:latin typeface="Arial"/>
                <a:cs typeface="Arial"/>
              </a:rPr>
              <a:t>R</a:t>
            </a:r>
            <a:r>
              <a:rPr sz="2100" b="1" i="1" spc="9" baseline="31746" dirty="0">
                <a:solidFill>
                  <a:srgbClr val="434343"/>
                </a:solidFill>
                <a:latin typeface="Arial"/>
                <a:cs typeface="Arial"/>
              </a:rPr>
              <a:t>n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,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under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mild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assumptions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on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the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activation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function.</a:t>
            </a:r>
            <a:endParaRPr sz="2133" dirty="0">
              <a:latin typeface="Arial"/>
              <a:cs typeface="Arial"/>
            </a:endParaRPr>
          </a:p>
          <a:p>
            <a:pPr marL="626518" indent="-469042">
              <a:spcBef>
                <a:spcPts val="339"/>
              </a:spcBef>
              <a:buClr>
                <a:srgbClr val="434343"/>
              </a:buClr>
              <a:buFont typeface="Arial"/>
              <a:buChar char="●"/>
              <a:tabLst>
                <a:tab pos="626518" algn="l"/>
              </a:tabLst>
            </a:pP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Typical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20" dirty="0">
                <a:solidFill>
                  <a:srgbClr val="434343"/>
                </a:solidFill>
                <a:latin typeface="Arial"/>
                <a:cs typeface="Arial"/>
              </a:rPr>
              <a:t>FFNNs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have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no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inherent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notion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order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in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time.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They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remember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only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training.</a:t>
            </a:r>
            <a:endParaRPr sz="2133" dirty="0">
              <a:latin typeface="Arial"/>
              <a:cs typeface="Arial"/>
            </a:endParaRPr>
          </a:p>
          <a:p>
            <a:pPr>
              <a:spcBef>
                <a:spcPts val="9"/>
              </a:spcBef>
              <a:buClr>
                <a:srgbClr val="434343"/>
              </a:buClr>
              <a:buFont typeface="Arial"/>
              <a:buChar char="●"/>
            </a:pPr>
            <a:endParaRPr sz="2200" dirty="0">
              <a:latin typeface="Times New Roman"/>
              <a:cs typeface="Times New Roman"/>
            </a:endParaRPr>
          </a:p>
          <a:p>
            <a:pPr marL="16933"/>
            <a:r>
              <a:rPr sz="2133" b="1" spc="-13" dirty="0">
                <a:solidFill>
                  <a:srgbClr val="434343"/>
                </a:solidFill>
                <a:latin typeface="Arial"/>
                <a:cs typeface="Arial"/>
              </a:rPr>
              <a:t>Recurrent</a:t>
            </a:r>
            <a:r>
              <a:rPr sz="2133" b="1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434343"/>
                </a:solidFill>
                <a:latin typeface="Arial"/>
                <a:cs typeface="Arial"/>
              </a:rPr>
              <a:t>NN</a:t>
            </a:r>
            <a:r>
              <a:rPr sz="2133" b="1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434343"/>
                </a:solidFill>
                <a:latin typeface="Arial"/>
                <a:cs typeface="Arial"/>
              </a:rPr>
              <a:t>(RNN):</a:t>
            </a:r>
            <a:endParaRPr sz="2133" dirty="0">
              <a:latin typeface="Arial"/>
              <a:cs typeface="Arial"/>
            </a:endParaRPr>
          </a:p>
          <a:p>
            <a:pPr>
              <a:spcBef>
                <a:spcPts val="52"/>
              </a:spcBef>
            </a:pPr>
            <a:endParaRPr sz="1867" dirty="0">
              <a:latin typeface="Times New Roman"/>
              <a:cs typeface="Times New Roman"/>
            </a:endParaRPr>
          </a:p>
          <a:p>
            <a:pPr marL="626518" marR="548626" indent="-469042">
              <a:lnSpc>
                <a:spcPct val="113300"/>
              </a:lnSpc>
              <a:buClr>
                <a:srgbClr val="434343"/>
              </a:buClr>
              <a:buFont typeface="Arial"/>
              <a:buChar char="●"/>
              <a:tabLst>
                <a:tab pos="626518" algn="l"/>
              </a:tabLst>
            </a:pP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RNNs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are </a:t>
            </a:r>
            <a:r>
              <a:rPr sz="2133" i="1" spc="-13" dirty="0">
                <a:solidFill>
                  <a:srgbClr val="434343"/>
                </a:solidFill>
                <a:latin typeface="Arial"/>
                <a:cs typeface="Arial"/>
              </a:rPr>
              <a:t>Turing-complete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: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they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can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compute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anything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that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can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be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computed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and have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the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capacity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simulate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arbitrary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procedures.</a:t>
            </a:r>
            <a:endParaRPr sz="2133" dirty="0">
              <a:latin typeface="Arial"/>
              <a:cs typeface="Arial"/>
            </a:endParaRPr>
          </a:p>
          <a:p>
            <a:pPr marL="626518" marR="189649" indent="-469042">
              <a:lnSpc>
                <a:spcPct val="113300"/>
              </a:lnSpc>
              <a:buClr>
                <a:srgbClr val="434343"/>
              </a:buClr>
              <a:buFont typeface="Arial"/>
              <a:buChar char="●"/>
              <a:tabLst>
                <a:tab pos="626518" algn="l"/>
              </a:tabLst>
            </a:pP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RNNs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possess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certain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type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memory.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They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are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much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better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suited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dealing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with sequences,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context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modeling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time</a:t>
            </a:r>
            <a:r>
              <a:rPr sz="2133" spc="-7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434343"/>
                </a:solidFill>
                <a:latin typeface="Arial"/>
                <a:cs typeface="Arial"/>
              </a:rPr>
              <a:t>dependencies.</a:t>
            </a:r>
            <a:endParaRPr sz="213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Shape 1234"/>
          <p:cNvGrpSpPr/>
          <p:nvPr/>
        </p:nvGrpSpPr>
        <p:grpSpPr>
          <a:xfrm>
            <a:off x="5318500" y="5887633"/>
            <a:ext cx="711600" cy="668800"/>
            <a:chOff x="1931475" y="2358325"/>
            <a:chExt cx="533700" cy="501600"/>
          </a:xfrm>
        </p:grpSpPr>
        <p:sp>
          <p:nvSpPr>
            <p:cNvPr id="1235" name="Shape 1235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6" name="Shape 1236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7" name="Shape 1237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8" name="Shape 1238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9" name="Shape 1239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240" name="Shape 1240"/>
            <p:cNvCxnSpPr>
              <a:stCxn id="1235" idx="5"/>
              <a:endCxn id="1238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1" name="Shape 1241"/>
            <p:cNvCxnSpPr>
              <a:stCxn id="1235" idx="5"/>
              <a:endCxn id="1239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2" name="Shape 1242"/>
            <p:cNvCxnSpPr>
              <a:stCxn id="1237" idx="7"/>
              <a:endCxn id="1239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3" name="Shape 1243"/>
            <p:cNvCxnSpPr>
              <a:stCxn id="1237" idx="7"/>
              <a:endCxn id="1238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4" name="Shape 1244"/>
            <p:cNvCxnSpPr>
              <a:stCxn id="1236" idx="6"/>
              <a:endCxn id="1238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45" name="Shape 1245"/>
            <p:cNvCxnSpPr>
              <a:stCxn id="1236" idx="6"/>
              <a:endCxn id="1239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246" name="Shape 1246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7" name="Shape 1247"/>
          <p:cNvGrpSpPr/>
          <p:nvPr/>
        </p:nvGrpSpPr>
        <p:grpSpPr>
          <a:xfrm>
            <a:off x="6030100" y="5981833"/>
            <a:ext cx="480400" cy="480400"/>
            <a:chOff x="2614600" y="1204350"/>
            <a:chExt cx="360300" cy="360300"/>
          </a:xfrm>
        </p:grpSpPr>
        <p:sp>
          <p:nvSpPr>
            <p:cNvPr id="1248" name="Shape 1248"/>
            <p:cNvSpPr/>
            <p:nvPr/>
          </p:nvSpPr>
          <p:spPr>
            <a:xfrm>
              <a:off x="2614600" y="1204350"/>
              <a:ext cx="360300" cy="360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249" name="Shape 1249"/>
            <p:cNvCxnSpPr/>
            <p:nvPr/>
          </p:nvCxnSpPr>
          <p:spPr>
            <a:xfrm rot="10800000" flipH="1">
              <a:off x="2699800" y="13297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250" name="Shape 1250"/>
          <p:cNvCxnSpPr>
            <a:stCxn id="1251" idx="6"/>
            <a:endCxn id="1246" idx="1"/>
          </p:cNvCxnSpPr>
          <p:nvPr/>
        </p:nvCxnSpPr>
        <p:spPr>
          <a:xfrm>
            <a:off x="3905433" y="3274967"/>
            <a:ext cx="1413200" cy="29472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52" name="Shape 1252"/>
          <p:cNvSpPr txBox="1"/>
          <p:nvPr/>
        </p:nvSpPr>
        <p:spPr>
          <a:xfrm>
            <a:off x="2566100" y="23839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253" name="Shape 1253"/>
          <p:cNvSpPr txBox="1"/>
          <p:nvPr/>
        </p:nvSpPr>
        <p:spPr>
          <a:xfrm>
            <a:off x="2566100" y="40024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254" name="Shape 1254"/>
          <p:cNvCxnSpPr>
            <a:stCxn id="1255" idx="3"/>
          </p:cNvCxnSpPr>
          <p:nvPr/>
        </p:nvCxnSpPr>
        <p:spPr>
          <a:xfrm rot="10800000" flipH="1">
            <a:off x="8302367" y="5045633"/>
            <a:ext cx="1077600" cy="1176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57" name="Shape 1257"/>
          <p:cNvCxnSpPr/>
          <p:nvPr/>
        </p:nvCxnSpPr>
        <p:spPr>
          <a:xfrm rot="10800000">
            <a:off x="9379833" y="175000"/>
            <a:ext cx="0" cy="487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58" name="Shape 1258"/>
          <p:cNvCxnSpPr/>
          <p:nvPr/>
        </p:nvCxnSpPr>
        <p:spPr>
          <a:xfrm rot="10800000">
            <a:off x="8679433" y="6634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59" name="Shape 1259"/>
          <p:cNvCxnSpPr>
            <a:endCxn id="1261" idx="2"/>
          </p:cNvCxnSpPr>
          <p:nvPr/>
        </p:nvCxnSpPr>
        <p:spPr>
          <a:xfrm rot="10800000">
            <a:off x="4783833" y="663467"/>
            <a:ext cx="3751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262" name="Shape 1262"/>
          <p:cNvCxnSpPr>
            <a:stCxn id="1261" idx="2"/>
            <a:endCxn id="1252" idx="0"/>
          </p:cNvCxnSpPr>
          <p:nvPr/>
        </p:nvCxnSpPr>
        <p:spPr>
          <a:xfrm flipH="1">
            <a:off x="3299033" y="663467"/>
            <a:ext cx="1484800" cy="1720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63" name="Shape 1263"/>
          <p:cNvCxnSpPr>
            <a:stCxn id="1252" idx="2"/>
            <a:endCxn id="1251" idx="2"/>
          </p:cNvCxnSpPr>
          <p:nvPr/>
        </p:nvCxnSpPr>
        <p:spPr>
          <a:xfrm rot="-5400000" flipH="1">
            <a:off x="3187300" y="2569167"/>
            <a:ext cx="81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64" name="Shape 1264"/>
          <p:cNvCxnSpPr>
            <a:stCxn id="1253" idx="0"/>
            <a:endCxn id="1251" idx="2"/>
          </p:cNvCxnSpPr>
          <p:nvPr/>
        </p:nvCxnSpPr>
        <p:spPr>
          <a:xfrm rot="-5400000">
            <a:off x="3232300" y="3341467"/>
            <a:ext cx="72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1" name="Shape 1261"/>
          <p:cNvSpPr txBox="1"/>
          <p:nvPr/>
        </p:nvSpPr>
        <p:spPr>
          <a:xfrm rot="5400000">
            <a:off x="4087833" y="6266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266" name="Shape 1266"/>
          <p:cNvSpPr txBox="1"/>
          <p:nvPr/>
        </p:nvSpPr>
        <p:spPr>
          <a:xfrm>
            <a:off x="1854900" y="51200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Nouvelle information</a:t>
            </a:r>
          </a:p>
        </p:txBody>
      </p:sp>
      <p:cxnSp>
        <p:nvCxnSpPr>
          <p:cNvPr id="1267" name="Shape 1267"/>
          <p:cNvCxnSpPr>
            <a:stCxn id="1253" idx="0"/>
          </p:cNvCxnSpPr>
          <p:nvPr/>
        </p:nvCxnSpPr>
        <p:spPr>
          <a:xfrm flipH="1">
            <a:off x="3278100" y="4002467"/>
            <a:ext cx="20800" cy="194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55" name="Shape 1255"/>
          <p:cNvSpPr txBox="1"/>
          <p:nvPr/>
        </p:nvSpPr>
        <p:spPr>
          <a:xfrm>
            <a:off x="6836767" y="59534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268" name="Shape 1268"/>
          <p:cNvCxnSpPr>
            <a:stCxn id="1255" idx="3"/>
            <a:endCxn id="1248" idx="6"/>
          </p:cNvCxnSpPr>
          <p:nvPr/>
        </p:nvCxnSpPr>
        <p:spPr>
          <a:xfrm rot="10800000">
            <a:off x="6510367" y="6222033"/>
            <a:ext cx="179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690"/>
          <p:cNvSpPr txBox="1">
            <a:spLocks noGrp="1"/>
          </p:cNvSpPr>
          <p:nvPr>
            <p:ph type="title"/>
          </p:nvPr>
        </p:nvSpPr>
        <p:spPr>
          <a:xfrm>
            <a:off x="578500" y="759633"/>
            <a:ext cx="2839464" cy="2617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La solution LSTM</a:t>
            </a:r>
            <a:endParaRPr lang="en" dirty="0"/>
          </a:p>
        </p:txBody>
      </p:sp>
      <p:grpSp>
        <p:nvGrpSpPr>
          <p:cNvPr id="5" name="Groupe 4"/>
          <p:cNvGrpSpPr/>
          <p:nvPr/>
        </p:nvGrpSpPr>
        <p:grpSpPr>
          <a:xfrm>
            <a:off x="7719433" y="778635"/>
            <a:ext cx="1371200" cy="1219891"/>
            <a:chOff x="7428944" y="631834"/>
            <a:chExt cx="1028400" cy="914918"/>
          </a:xfrm>
        </p:grpSpPr>
        <p:sp>
          <p:nvSpPr>
            <p:cNvPr id="40" name="Shape 612"/>
            <p:cNvSpPr/>
            <p:nvPr/>
          </p:nvSpPr>
          <p:spPr>
            <a:xfrm>
              <a:off x="8291590" y="718545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41" name="Shape 613"/>
            <p:cNvSpPr/>
            <p:nvPr/>
          </p:nvSpPr>
          <p:spPr>
            <a:xfrm>
              <a:off x="8291590" y="1081843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42" name="Shape 614"/>
            <p:cNvSpPr/>
            <p:nvPr/>
          </p:nvSpPr>
          <p:spPr>
            <a:xfrm>
              <a:off x="8291590" y="1445142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44" name="Shape 632"/>
            <p:cNvSpPr/>
            <p:nvPr/>
          </p:nvSpPr>
          <p:spPr>
            <a:xfrm>
              <a:off x="8291590" y="903365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45" name="Shape 633"/>
            <p:cNvSpPr/>
            <p:nvPr/>
          </p:nvSpPr>
          <p:spPr>
            <a:xfrm>
              <a:off x="8291590" y="1266666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46" name="Shape 639"/>
            <p:cNvSpPr txBox="1"/>
            <p:nvPr/>
          </p:nvSpPr>
          <p:spPr>
            <a:xfrm>
              <a:off x="7837003" y="631834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Lina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47" name="Shape 640"/>
            <p:cNvSpPr txBox="1"/>
            <p:nvPr/>
          </p:nvSpPr>
          <p:spPr>
            <a:xfrm>
              <a:off x="7837003" y="823322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Ryan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48" name="Shape 626"/>
            <p:cNvSpPr txBox="1"/>
            <p:nvPr/>
          </p:nvSpPr>
          <p:spPr>
            <a:xfrm>
              <a:off x="7829109" y="1004335"/>
              <a:ext cx="482467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Médor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49" name="Shape 641"/>
            <p:cNvSpPr txBox="1"/>
            <p:nvPr/>
          </p:nvSpPr>
          <p:spPr>
            <a:xfrm>
              <a:off x="7837003" y="1186623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voit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50" name="Shape 642"/>
            <p:cNvSpPr txBox="1"/>
            <p:nvPr/>
          </p:nvSpPr>
          <p:spPr>
            <a:xfrm>
              <a:off x="7837003" y="1348309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0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51" name="Shape 1265"/>
            <p:cNvSpPr txBox="1"/>
            <p:nvPr/>
          </p:nvSpPr>
          <p:spPr>
            <a:xfrm>
              <a:off x="7428944" y="943629"/>
              <a:ext cx="10284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Un de :</a:t>
              </a: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1675847" y="3564955"/>
            <a:ext cx="1371200" cy="1219891"/>
            <a:chOff x="7428944" y="631834"/>
            <a:chExt cx="1028400" cy="914918"/>
          </a:xfrm>
        </p:grpSpPr>
        <p:sp>
          <p:nvSpPr>
            <p:cNvPr id="55" name="Shape 612"/>
            <p:cNvSpPr/>
            <p:nvPr/>
          </p:nvSpPr>
          <p:spPr>
            <a:xfrm>
              <a:off x="8291590" y="718545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56" name="Shape 613"/>
            <p:cNvSpPr/>
            <p:nvPr/>
          </p:nvSpPr>
          <p:spPr>
            <a:xfrm>
              <a:off x="8291590" y="1081843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57" name="Shape 614"/>
            <p:cNvSpPr/>
            <p:nvPr/>
          </p:nvSpPr>
          <p:spPr>
            <a:xfrm>
              <a:off x="8291590" y="1445142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58" name="Shape 632"/>
            <p:cNvSpPr/>
            <p:nvPr/>
          </p:nvSpPr>
          <p:spPr>
            <a:xfrm>
              <a:off x="8291590" y="903365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59" name="Shape 633"/>
            <p:cNvSpPr/>
            <p:nvPr/>
          </p:nvSpPr>
          <p:spPr>
            <a:xfrm>
              <a:off x="8291590" y="1266666"/>
              <a:ext cx="112994" cy="101610"/>
            </a:xfrm>
            <a:prstGeom prst="ellipse">
              <a:avLst/>
            </a:prstGeom>
            <a:solidFill>
              <a:schemeClr val="bg1">
                <a:lumMod val="25000"/>
                <a:lumOff val="75000"/>
              </a:schemeClr>
            </a:solidFill>
            <a:ln w="19050" cap="flat" cmpd="sng">
              <a:solidFill>
                <a:srgbClr val="3030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200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0" name="Shape 639"/>
            <p:cNvSpPr txBox="1"/>
            <p:nvPr/>
          </p:nvSpPr>
          <p:spPr>
            <a:xfrm>
              <a:off x="7837003" y="631834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Lina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1" name="Shape 640"/>
            <p:cNvSpPr txBox="1"/>
            <p:nvPr/>
          </p:nvSpPr>
          <p:spPr>
            <a:xfrm>
              <a:off x="7837003" y="823322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Ryan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2" name="Shape 626"/>
            <p:cNvSpPr txBox="1"/>
            <p:nvPr/>
          </p:nvSpPr>
          <p:spPr>
            <a:xfrm>
              <a:off x="7829109" y="1004335"/>
              <a:ext cx="482467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Médor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3" name="Shape 641"/>
            <p:cNvSpPr txBox="1"/>
            <p:nvPr/>
          </p:nvSpPr>
          <p:spPr>
            <a:xfrm>
              <a:off x="7837003" y="1186623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fr-CA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voit</a:t>
              </a:r>
              <a:endParaRPr lang="en" sz="10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64" name="Shape 642"/>
            <p:cNvSpPr txBox="1"/>
            <p:nvPr/>
          </p:nvSpPr>
          <p:spPr>
            <a:xfrm>
              <a:off x="7837003" y="1348309"/>
              <a:ext cx="474573" cy="191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0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65" name="Shape 1265"/>
            <p:cNvSpPr txBox="1"/>
            <p:nvPr/>
          </p:nvSpPr>
          <p:spPr>
            <a:xfrm>
              <a:off x="7428944" y="943629"/>
              <a:ext cx="10284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0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Un de :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690233" y="3006369"/>
            <a:ext cx="5834200" cy="908467"/>
            <a:chOff x="2767675" y="2254775"/>
            <a:chExt cx="4375650" cy="681350"/>
          </a:xfrm>
        </p:grpSpPr>
        <p:sp>
          <p:nvSpPr>
            <p:cNvPr id="1251" name="Shape 1251"/>
            <p:cNvSpPr/>
            <p:nvPr/>
          </p:nvSpPr>
          <p:spPr>
            <a:xfrm>
              <a:off x="2920075" y="2254775"/>
              <a:ext cx="9000" cy="402900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6" name="Shape 1274"/>
            <p:cNvGrpSpPr/>
            <p:nvPr/>
          </p:nvGrpSpPr>
          <p:grpSpPr>
            <a:xfrm>
              <a:off x="3836475" y="2434525"/>
              <a:ext cx="533700" cy="501600"/>
              <a:chOff x="1931475" y="2358325"/>
              <a:chExt cx="533700" cy="501600"/>
            </a:xfrm>
          </p:grpSpPr>
          <p:sp>
            <p:nvSpPr>
              <p:cNvPr id="67" name="Shape 1275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" name="Shape 1276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Shape 1277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Shape 1278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" name="Shape 1279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72" name="Shape 1280"/>
              <p:cNvCxnSpPr>
                <a:stCxn id="67" idx="5"/>
                <a:endCxn id="70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3" name="Shape 1281"/>
              <p:cNvCxnSpPr>
                <a:stCxn id="67" idx="5"/>
                <a:endCxn id="71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4" name="Shape 1282"/>
              <p:cNvCxnSpPr>
                <a:stCxn id="69" idx="7"/>
                <a:endCxn id="71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5" name="Shape 1283"/>
              <p:cNvCxnSpPr>
                <a:stCxn id="69" idx="7"/>
                <a:endCxn id="70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6" name="Shape 1284"/>
              <p:cNvCxnSpPr>
                <a:stCxn id="68" idx="6"/>
                <a:endCxn id="70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7" name="Shape 1285"/>
              <p:cNvCxnSpPr>
                <a:stCxn id="68" idx="6"/>
                <a:endCxn id="71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78" name="Shape 1286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Shape 1303"/>
            <p:cNvGrpSpPr/>
            <p:nvPr/>
          </p:nvGrpSpPr>
          <p:grpSpPr>
            <a:xfrm>
              <a:off x="4379677" y="2531980"/>
              <a:ext cx="384894" cy="384894"/>
              <a:chOff x="3117327" y="1259980"/>
              <a:chExt cx="384894" cy="384894"/>
            </a:xfrm>
          </p:grpSpPr>
          <p:sp>
            <p:nvSpPr>
              <p:cNvPr id="80" name="Shape 1304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chemeClr val="bg1">
                    <a:lumMod val="10000"/>
                    <a:lumOff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81" name="Shape 1305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chemeClr val="bg1">
                    <a:lumMod val="10000"/>
                    <a:lumOff val="9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82" name="Shape 1306"/>
            <p:cNvGrpSpPr/>
            <p:nvPr/>
          </p:nvGrpSpPr>
          <p:grpSpPr>
            <a:xfrm>
              <a:off x="6926425" y="2583500"/>
              <a:ext cx="216900" cy="216900"/>
              <a:chOff x="3770050" y="3263650"/>
              <a:chExt cx="216900" cy="216900"/>
            </a:xfrm>
          </p:grpSpPr>
          <p:sp>
            <p:nvSpPr>
              <p:cNvPr id="83" name="Shape 1307"/>
              <p:cNvSpPr/>
              <p:nvPr/>
            </p:nvSpPr>
            <p:spPr>
              <a:xfrm>
                <a:off x="3770050" y="3263650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chemeClr val="bg1">
                    <a:lumMod val="10000"/>
                    <a:lumOff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84" name="Shape 1308"/>
              <p:cNvCxnSpPr>
                <a:stCxn id="83" idx="0"/>
                <a:endCxn id="83" idx="4"/>
              </p:cNvCxnSpPr>
              <p:nvPr/>
            </p:nvCxnSpPr>
            <p:spPr>
              <a:xfrm>
                <a:off x="3878500" y="3263650"/>
                <a:ext cx="0" cy="216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bg1">
                    <a:lumMod val="10000"/>
                    <a:lumOff val="9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85" name="Shape 1309"/>
              <p:cNvCxnSpPr>
                <a:stCxn id="83" idx="2"/>
                <a:endCxn id="83" idx="6"/>
              </p:cNvCxnSpPr>
              <p:nvPr/>
            </p:nvCxnSpPr>
            <p:spPr>
              <a:xfrm>
                <a:off x="3770050" y="3372100"/>
                <a:ext cx="216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bg1">
                    <a:lumMod val="25000"/>
                    <a:lumOff val="75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90" name="Shape 1314"/>
            <p:cNvCxnSpPr>
              <a:stCxn id="96" idx="6"/>
              <a:endCxn id="78" idx="1"/>
            </p:cNvCxnSpPr>
            <p:nvPr/>
          </p:nvCxnSpPr>
          <p:spPr>
            <a:xfrm>
              <a:off x="2776675" y="2456225"/>
              <a:ext cx="1059900" cy="2292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91" name="Shape 1319"/>
            <p:cNvCxnSpPr/>
            <p:nvPr/>
          </p:nvCxnSpPr>
          <p:spPr>
            <a:xfrm>
              <a:off x="4762550" y="2685325"/>
              <a:ext cx="843300" cy="0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10000"/>
                  <a:lumOff val="90000"/>
                </a:schemeClr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92" name="Shape 1320"/>
            <p:cNvCxnSpPr>
              <a:endCxn id="83" idx="2"/>
            </p:cNvCxnSpPr>
            <p:nvPr/>
          </p:nvCxnSpPr>
          <p:spPr>
            <a:xfrm>
              <a:off x="5531318" y="2685325"/>
              <a:ext cx="1395107" cy="6625"/>
            </a:xfrm>
            <a:prstGeom prst="straightConnector1">
              <a:avLst/>
            </a:prstGeom>
            <a:noFill/>
            <a:ln w="9525" cap="flat" cmpd="sng">
              <a:solidFill>
                <a:schemeClr val="bg1">
                  <a:lumMod val="10000"/>
                  <a:lumOff val="90000"/>
                </a:schemeClr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96" name="Shape 1315"/>
            <p:cNvSpPr/>
            <p:nvPr/>
          </p:nvSpPr>
          <p:spPr>
            <a:xfrm>
              <a:off x="2767675" y="2254775"/>
              <a:ext cx="9000" cy="402900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sp>
          <p:nvSpPr>
            <p:cNvPr id="98" name="Shape 1338"/>
            <p:cNvSpPr txBox="1"/>
            <p:nvPr/>
          </p:nvSpPr>
          <p:spPr>
            <a:xfrm>
              <a:off x="4712375" y="2321650"/>
              <a:ext cx="9513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600" kern="0" dirty="0" smtClea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Pertinence</a:t>
              </a:r>
              <a:endParaRPr lang="en" sz="1600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Shape 1265"/>
          <p:cNvSpPr txBox="1"/>
          <p:nvPr/>
        </p:nvSpPr>
        <p:spPr>
          <a:xfrm>
            <a:off x="9628103" y="222433"/>
            <a:ext cx="2235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867" b="1" kern="0" dirty="0">
                <a:solidFill>
                  <a:srgbClr val="FFFFFF"/>
                </a:solidFill>
                <a:cs typeface="Arial"/>
                <a:sym typeface="Arial"/>
              </a:rPr>
              <a:t>Prédiction a</a:t>
            </a:r>
            <a:r>
              <a:rPr lang="en" sz="1867" b="1" kern="0" dirty="0">
                <a:solidFill>
                  <a:srgbClr val="FFFFFF"/>
                </a:solidFill>
                <a:cs typeface="Arial"/>
                <a:sym typeface="Arial"/>
              </a:rPr>
              <a:t>vec mémoire de travail sélective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628103" y="5095331"/>
            <a:ext cx="2473572" cy="1584605"/>
            <a:chOff x="7247445" y="3032040"/>
            <a:chExt cx="1855179" cy="1188454"/>
          </a:xfrm>
        </p:grpSpPr>
        <p:sp>
          <p:nvSpPr>
            <p:cNvPr id="103" name="Shape 1082"/>
            <p:cNvSpPr txBox="1">
              <a:spLocks/>
            </p:cNvSpPr>
            <p:nvPr/>
          </p:nvSpPr>
          <p:spPr>
            <a:xfrm>
              <a:off x="7247445" y="3938767"/>
              <a:ext cx="1855179" cy="281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lvl="1">
                <a:spcBef>
                  <a:spcPts val="0"/>
                </a:spcBef>
                <a:buClr>
                  <a:schemeClr val="dk1"/>
                </a:buClr>
                <a:buSzPct val="100000"/>
                <a:buNone/>
                <a:defRPr sz="2800">
                  <a:solidFill>
                    <a:schemeClr val="dk1"/>
                  </a:solidFill>
                </a:defRPr>
              </a:lvl2pPr>
              <a:lvl3pPr lvl="2">
                <a:spcBef>
                  <a:spcPts val="0"/>
                </a:spcBef>
                <a:buClr>
                  <a:schemeClr val="dk1"/>
                </a:buClr>
                <a:buSzPct val="100000"/>
                <a:buNone/>
                <a:defRPr sz="2800">
                  <a:solidFill>
                    <a:schemeClr val="dk1"/>
                  </a:solidFill>
                </a:defRPr>
              </a:lvl3pPr>
              <a:lvl4pPr lvl="3">
                <a:spcBef>
                  <a:spcPts val="0"/>
                </a:spcBef>
                <a:buClr>
                  <a:schemeClr val="dk1"/>
                </a:buClr>
                <a:buSzPct val="100000"/>
                <a:buNone/>
                <a:defRPr sz="2800">
                  <a:solidFill>
                    <a:schemeClr val="dk1"/>
                  </a:solidFill>
                </a:defRPr>
              </a:lvl4pPr>
              <a:lvl5pPr lvl="4">
                <a:spcBef>
                  <a:spcPts val="0"/>
                </a:spcBef>
                <a:buClr>
                  <a:schemeClr val="dk1"/>
                </a:buClr>
                <a:buSzPct val="100000"/>
                <a:buNone/>
                <a:defRPr sz="2800">
                  <a:solidFill>
                    <a:schemeClr val="dk1"/>
                  </a:solidFill>
                </a:defRPr>
              </a:lvl5pPr>
              <a:lvl6pPr lvl="5">
                <a:spcBef>
                  <a:spcPts val="0"/>
                </a:spcBef>
                <a:buClr>
                  <a:schemeClr val="dk1"/>
                </a:buClr>
                <a:buSzPct val="100000"/>
                <a:buNone/>
                <a:defRPr sz="2800">
                  <a:solidFill>
                    <a:schemeClr val="dk1"/>
                  </a:solidFill>
                </a:defRPr>
              </a:lvl6pPr>
              <a:lvl7pPr lvl="6">
                <a:spcBef>
                  <a:spcPts val="0"/>
                </a:spcBef>
                <a:buClr>
                  <a:schemeClr val="dk1"/>
                </a:buClr>
                <a:buSzPct val="100000"/>
                <a:buNone/>
                <a:defRPr sz="2800">
                  <a:solidFill>
                    <a:schemeClr val="dk1"/>
                  </a:solidFill>
                </a:defRPr>
              </a:lvl7pPr>
              <a:lvl8pPr lvl="7">
                <a:spcBef>
                  <a:spcPts val="0"/>
                </a:spcBef>
                <a:buClr>
                  <a:schemeClr val="dk1"/>
                </a:buClr>
                <a:buSzPct val="100000"/>
                <a:buNone/>
                <a:defRPr sz="2800">
                  <a:solidFill>
                    <a:schemeClr val="dk1"/>
                  </a:solidFill>
                </a:defRPr>
              </a:lvl8pPr>
              <a:lvl9pPr lvl="8">
                <a:spcBef>
                  <a:spcPts val="0"/>
                </a:spcBef>
                <a:buClr>
                  <a:schemeClr val="dk1"/>
                </a:buClr>
                <a:buSzPct val="100000"/>
                <a:buNone/>
                <a:defRPr sz="2800">
                  <a:solidFill>
                    <a:schemeClr val="dk1"/>
                  </a:solidFill>
                </a:defRPr>
              </a:lvl9pPr>
            </a:lstStyle>
            <a:p>
              <a:pPr>
                <a:buClr>
                  <a:srgbClr val="FFFFFF"/>
                </a:buClr>
              </a:pPr>
              <a:r>
                <a:rPr lang="en" sz="1400" kern="0" dirty="0">
                  <a:solidFill>
                    <a:srgbClr val="212121">
                      <a:lumMod val="25000"/>
                      <a:lumOff val="75000"/>
                    </a:srgbClr>
                  </a:solidFill>
                </a:rPr>
                <a:t>Force la sortie entre 0 and 1</a:t>
              </a:r>
            </a:p>
          </p:txBody>
        </p:sp>
        <p:grpSp>
          <p:nvGrpSpPr>
            <p:cNvPr id="104" name="Groupe 103"/>
            <p:cNvGrpSpPr/>
            <p:nvPr/>
          </p:nvGrpSpPr>
          <p:grpSpPr>
            <a:xfrm>
              <a:off x="7544070" y="3384188"/>
              <a:ext cx="1185277" cy="622513"/>
              <a:chOff x="1988425" y="1406350"/>
              <a:chExt cx="4637700" cy="2347439"/>
            </a:xfrm>
          </p:grpSpPr>
          <p:cxnSp>
            <p:nvCxnSpPr>
              <p:cNvPr id="105" name="Shape 696"/>
              <p:cNvCxnSpPr/>
              <p:nvPr/>
            </p:nvCxnSpPr>
            <p:spPr>
              <a:xfrm>
                <a:off x="1988425" y="2639025"/>
                <a:ext cx="4637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06" name="Shape 697"/>
              <p:cNvCxnSpPr/>
              <p:nvPr/>
            </p:nvCxnSpPr>
            <p:spPr>
              <a:xfrm>
                <a:off x="4242175" y="1406350"/>
                <a:ext cx="0" cy="2342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07" name="Shape 698"/>
              <p:cNvCxnSpPr/>
              <p:nvPr/>
            </p:nvCxnSpPr>
            <p:spPr>
              <a:xfrm>
                <a:off x="4204825" y="16406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08" name="Shape 699"/>
              <p:cNvCxnSpPr/>
              <p:nvPr/>
            </p:nvCxnSpPr>
            <p:spPr>
              <a:xfrm>
                <a:off x="4204825" y="17930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09" name="Shape 700"/>
              <p:cNvCxnSpPr/>
              <p:nvPr/>
            </p:nvCxnSpPr>
            <p:spPr>
              <a:xfrm>
                <a:off x="4204825" y="19454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0" name="Shape 701"/>
              <p:cNvCxnSpPr/>
              <p:nvPr/>
            </p:nvCxnSpPr>
            <p:spPr>
              <a:xfrm>
                <a:off x="4204825" y="20978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1" name="Shape 702"/>
              <p:cNvCxnSpPr/>
              <p:nvPr/>
            </p:nvCxnSpPr>
            <p:spPr>
              <a:xfrm>
                <a:off x="4204825" y="22502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2" name="Shape 703"/>
              <p:cNvCxnSpPr/>
              <p:nvPr/>
            </p:nvCxnSpPr>
            <p:spPr>
              <a:xfrm>
                <a:off x="4204825" y="24026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3" name="Shape 704"/>
              <p:cNvCxnSpPr/>
              <p:nvPr/>
            </p:nvCxnSpPr>
            <p:spPr>
              <a:xfrm>
                <a:off x="4204825" y="28598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4" name="Shape 705"/>
              <p:cNvCxnSpPr/>
              <p:nvPr/>
            </p:nvCxnSpPr>
            <p:spPr>
              <a:xfrm>
                <a:off x="4204825" y="30122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5" name="Shape 706"/>
              <p:cNvCxnSpPr/>
              <p:nvPr/>
            </p:nvCxnSpPr>
            <p:spPr>
              <a:xfrm>
                <a:off x="4204825" y="31646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6" name="Shape 707"/>
              <p:cNvCxnSpPr/>
              <p:nvPr/>
            </p:nvCxnSpPr>
            <p:spPr>
              <a:xfrm>
                <a:off x="4204825" y="33170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7" name="Shape 708"/>
              <p:cNvCxnSpPr/>
              <p:nvPr/>
            </p:nvCxnSpPr>
            <p:spPr>
              <a:xfrm>
                <a:off x="4204825" y="34694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8" name="Shape 709"/>
              <p:cNvCxnSpPr/>
              <p:nvPr/>
            </p:nvCxnSpPr>
            <p:spPr>
              <a:xfrm>
                <a:off x="4204825" y="362187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9" name="Shape 710"/>
              <p:cNvCxnSpPr/>
              <p:nvPr/>
            </p:nvCxnSpPr>
            <p:spPr>
              <a:xfrm rot="5400000">
                <a:off x="51073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0" name="Shape 711"/>
              <p:cNvCxnSpPr/>
              <p:nvPr/>
            </p:nvCxnSpPr>
            <p:spPr>
              <a:xfrm rot="5400000">
                <a:off x="49549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1" name="Shape 712"/>
              <p:cNvCxnSpPr/>
              <p:nvPr/>
            </p:nvCxnSpPr>
            <p:spPr>
              <a:xfrm rot="5400000">
                <a:off x="48025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2" name="Shape 713"/>
              <p:cNvCxnSpPr/>
              <p:nvPr/>
            </p:nvCxnSpPr>
            <p:spPr>
              <a:xfrm rot="5400000">
                <a:off x="46501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3" name="Shape 714"/>
              <p:cNvCxnSpPr/>
              <p:nvPr/>
            </p:nvCxnSpPr>
            <p:spPr>
              <a:xfrm rot="5400000">
                <a:off x="44977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4" name="Shape 715"/>
              <p:cNvCxnSpPr/>
              <p:nvPr/>
            </p:nvCxnSpPr>
            <p:spPr>
              <a:xfrm rot="5400000">
                <a:off x="43453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5" name="Shape 716"/>
              <p:cNvCxnSpPr/>
              <p:nvPr/>
            </p:nvCxnSpPr>
            <p:spPr>
              <a:xfrm rot="5400000">
                <a:off x="60217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6" name="Shape 717"/>
              <p:cNvCxnSpPr/>
              <p:nvPr/>
            </p:nvCxnSpPr>
            <p:spPr>
              <a:xfrm rot="5400000">
                <a:off x="58693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7" name="Shape 718"/>
              <p:cNvCxnSpPr/>
              <p:nvPr/>
            </p:nvCxnSpPr>
            <p:spPr>
              <a:xfrm rot="5400000">
                <a:off x="57169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8" name="Shape 719"/>
              <p:cNvCxnSpPr/>
              <p:nvPr/>
            </p:nvCxnSpPr>
            <p:spPr>
              <a:xfrm rot="5400000">
                <a:off x="55645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" name="Shape 720"/>
              <p:cNvCxnSpPr/>
              <p:nvPr/>
            </p:nvCxnSpPr>
            <p:spPr>
              <a:xfrm rot="5400000">
                <a:off x="54121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0" name="Shape 721"/>
              <p:cNvCxnSpPr/>
              <p:nvPr/>
            </p:nvCxnSpPr>
            <p:spPr>
              <a:xfrm rot="5400000">
                <a:off x="52597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1" name="Shape 722"/>
              <p:cNvCxnSpPr/>
              <p:nvPr/>
            </p:nvCxnSpPr>
            <p:spPr>
              <a:xfrm rot="5400000">
                <a:off x="31261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2" name="Shape 723"/>
              <p:cNvCxnSpPr/>
              <p:nvPr/>
            </p:nvCxnSpPr>
            <p:spPr>
              <a:xfrm rot="5400000">
                <a:off x="29737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3" name="Shape 724"/>
              <p:cNvCxnSpPr/>
              <p:nvPr/>
            </p:nvCxnSpPr>
            <p:spPr>
              <a:xfrm rot="5400000">
                <a:off x="28213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4" name="Shape 725"/>
              <p:cNvCxnSpPr/>
              <p:nvPr/>
            </p:nvCxnSpPr>
            <p:spPr>
              <a:xfrm rot="5400000">
                <a:off x="26689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5" name="Shape 726"/>
              <p:cNvCxnSpPr/>
              <p:nvPr/>
            </p:nvCxnSpPr>
            <p:spPr>
              <a:xfrm rot="5400000">
                <a:off x="25165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6" name="Shape 727"/>
              <p:cNvCxnSpPr/>
              <p:nvPr/>
            </p:nvCxnSpPr>
            <p:spPr>
              <a:xfrm rot="5400000">
                <a:off x="23641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7" name="Shape 728"/>
              <p:cNvCxnSpPr/>
              <p:nvPr/>
            </p:nvCxnSpPr>
            <p:spPr>
              <a:xfrm rot="5400000">
                <a:off x="40405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8" name="Shape 729"/>
              <p:cNvCxnSpPr/>
              <p:nvPr/>
            </p:nvCxnSpPr>
            <p:spPr>
              <a:xfrm rot="5400000">
                <a:off x="38881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9" name="Shape 730"/>
              <p:cNvCxnSpPr/>
              <p:nvPr/>
            </p:nvCxnSpPr>
            <p:spPr>
              <a:xfrm rot="5400000">
                <a:off x="37357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0" name="Shape 731"/>
              <p:cNvCxnSpPr/>
              <p:nvPr/>
            </p:nvCxnSpPr>
            <p:spPr>
              <a:xfrm rot="5400000">
                <a:off x="35833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1" name="Shape 732"/>
              <p:cNvCxnSpPr/>
              <p:nvPr/>
            </p:nvCxnSpPr>
            <p:spPr>
              <a:xfrm rot="5400000">
                <a:off x="34309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2" name="Shape 733"/>
              <p:cNvCxnSpPr/>
              <p:nvPr/>
            </p:nvCxnSpPr>
            <p:spPr>
              <a:xfrm rot="5400000">
                <a:off x="3278525" y="2639025"/>
                <a:ext cx="7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43" name="Shape 734"/>
              <p:cNvSpPr txBox="1"/>
              <p:nvPr/>
            </p:nvSpPr>
            <p:spPr>
              <a:xfrm>
                <a:off x="3484570" y="1418684"/>
                <a:ext cx="658903" cy="358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r"/>
                <a:r>
                  <a:rPr lang="en" sz="800" kern="0" dirty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1.0</a:t>
                </a:r>
              </a:p>
            </p:txBody>
          </p:sp>
          <p:sp>
            <p:nvSpPr>
              <p:cNvPr id="144" name="Shape 735"/>
              <p:cNvSpPr txBox="1"/>
              <p:nvPr/>
            </p:nvSpPr>
            <p:spPr>
              <a:xfrm>
                <a:off x="3621970" y="1860759"/>
                <a:ext cx="514200" cy="358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r"/>
                <a:r>
                  <a:rPr lang="en" sz="667" kern="0" dirty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.5</a:t>
                </a:r>
              </a:p>
            </p:txBody>
          </p:sp>
          <p:sp>
            <p:nvSpPr>
              <p:cNvPr id="145" name="Shape 736"/>
              <p:cNvSpPr txBox="1"/>
              <p:nvPr/>
            </p:nvSpPr>
            <p:spPr>
              <a:xfrm>
                <a:off x="4348425" y="3395288"/>
                <a:ext cx="971398" cy="358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r>
                  <a:rPr lang="en" sz="933" kern="0" dirty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-</a:t>
                </a:r>
                <a:r>
                  <a:rPr lang="en" sz="667" kern="0" dirty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1.0</a:t>
                </a:r>
                <a:endParaRPr lang="en" sz="933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Shape 737"/>
              <p:cNvSpPr txBox="1"/>
              <p:nvPr/>
            </p:nvSpPr>
            <p:spPr>
              <a:xfrm>
                <a:off x="4347303" y="3034311"/>
                <a:ext cx="714300" cy="395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r>
                  <a:rPr lang="en" sz="667" kern="0" dirty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-.5</a:t>
                </a:r>
              </a:p>
            </p:txBody>
          </p:sp>
          <p:sp>
            <p:nvSpPr>
              <p:cNvPr id="147" name="Shape 738"/>
              <p:cNvSpPr txBox="1"/>
              <p:nvPr/>
            </p:nvSpPr>
            <p:spPr>
              <a:xfrm>
                <a:off x="4863675" y="2626275"/>
                <a:ext cx="514200" cy="35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r"/>
                <a:r>
                  <a:rPr lang="en" sz="667" kern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1.0</a:t>
                </a:r>
              </a:p>
            </p:txBody>
          </p:sp>
          <p:sp>
            <p:nvSpPr>
              <p:cNvPr id="148" name="Shape 739"/>
              <p:cNvSpPr txBox="1"/>
              <p:nvPr/>
            </p:nvSpPr>
            <p:spPr>
              <a:xfrm>
                <a:off x="4354175" y="2626275"/>
                <a:ext cx="514200" cy="35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r"/>
                <a:r>
                  <a:rPr lang="en" sz="667" kern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.5</a:t>
                </a:r>
              </a:p>
            </p:txBody>
          </p:sp>
          <p:sp>
            <p:nvSpPr>
              <p:cNvPr id="149" name="Shape 740"/>
              <p:cNvSpPr txBox="1"/>
              <p:nvPr/>
            </p:nvSpPr>
            <p:spPr>
              <a:xfrm>
                <a:off x="5344775" y="2626275"/>
                <a:ext cx="479700" cy="35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r"/>
                <a:r>
                  <a:rPr lang="en" sz="667" kern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1.5</a:t>
                </a:r>
              </a:p>
            </p:txBody>
          </p:sp>
          <p:sp>
            <p:nvSpPr>
              <p:cNvPr id="150" name="Shape 741"/>
              <p:cNvSpPr txBox="1"/>
              <p:nvPr/>
            </p:nvSpPr>
            <p:spPr>
              <a:xfrm>
                <a:off x="5801975" y="2626275"/>
                <a:ext cx="479700" cy="35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r"/>
                <a:r>
                  <a:rPr lang="en" sz="667" kern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2.0</a:t>
                </a:r>
              </a:p>
            </p:txBody>
          </p:sp>
          <p:sp>
            <p:nvSpPr>
              <p:cNvPr id="151" name="Shape 742"/>
              <p:cNvSpPr txBox="1"/>
              <p:nvPr/>
            </p:nvSpPr>
            <p:spPr>
              <a:xfrm>
                <a:off x="3034875" y="2245275"/>
                <a:ext cx="514200" cy="35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r"/>
                <a:r>
                  <a:rPr lang="en" sz="667" kern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-1.0</a:t>
                </a:r>
              </a:p>
            </p:txBody>
          </p:sp>
          <p:sp>
            <p:nvSpPr>
              <p:cNvPr id="152" name="Shape 743"/>
              <p:cNvSpPr txBox="1"/>
              <p:nvPr/>
            </p:nvSpPr>
            <p:spPr>
              <a:xfrm>
                <a:off x="3439775" y="2245275"/>
                <a:ext cx="514200" cy="35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r"/>
                <a:r>
                  <a:rPr lang="en" sz="667" kern="0" dirty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-.5</a:t>
                </a:r>
              </a:p>
            </p:txBody>
          </p:sp>
          <p:sp>
            <p:nvSpPr>
              <p:cNvPr id="153" name="Shape 744"/>
              <p:cNvSpPr txBox="1"/>
              <p:nvPr/>
            </p:nvSpPr>
            <p:spPr>
              <a:xfrm>
                <a:off x="2581275" y="2245275"/>
                <a:ext cx="500100" cy="35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r"/>
                <a:r>
                  <a:rPr lang="en" sz="667" kern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-1.5</a:t>
                </a:r>
              </a:p>
            </p:txBody>
          </p:sp>
          <p:sp>
            <p:nvSpPr>
              <p:cNvPr id="154" name="Shape 745"/>
              <p:cNvSpPr txBox="1"/>
              <p:nvPr/>
            </p:nvSpPr>
            <p:spPr>
              <a:xfrm>
                <a:off x="2109875" y="2245275"/>
                <a:ext cx="514200" cy="35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r"/>
                <a:r>
                  <a:rPr lang="en" sz="667" kern="0">
                    <a:solidFill>
                      <a:srgbClr val="212121">
                        <a:lumMod val="25000"/>
                        <a:lumOff val="75000"/>
                      </a:srgbClr>
                    </a:solidFill>
                    <a:cs typeface="Arial"/>
                    <a:sym typeface="Arial"/>
                  </a:rPr>
                  <a:t>-2.0</a:t>
                </a:r>
              </a:p>
            </p:txBody>
          </p:sp>
        </p:grpSp>
        <p:sp>
          <p:nvSpPr>
            <p:cNvPr id="161" name="Rectangle 160"/>
            <p:cNvSpPr/>
            <p:nvPr/>
          </p:nvSpPr>
          <p:spPr>
            <a:xfrm>
              <a:off x="7305095" y="3032040"/>
              <a:ext cx="733615" cy="238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467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Sigmoïde</a:t>
              </a:r>
              <a:endParaRPr lang="fr-CA" sz="1467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7642921" y="3352237"/>
              <a:ext cx="233649" cy="252290"/>
              <a:chOff x="7935542" y="1878552"/>
              <a:chExt cx="384894" cy="384894"/>
            </a:xfrm>
          </p:grpSpPr>
          <p:sp>
            <p:nvSpPr>
              <p:cNvPr id="163" name="Shape 1304"/>
              <p:cNvSpPr/>
              <p:nvPr/>
            </p:nvSpPr>
            <p:spPr>
              <a:xfrm rot="6724007">
                <a:off x="7935542" y="1878552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chemeClr val="bg1">
                    <a:lumMod val="10000"/>
                    <a:lumOff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64" name="Shape 1305"/>
              <p:cNvCxnSpPr/>
              <p:nvPr/>
            </p:nvCxnSpPr>
            <p:spPr>
              <a:xfrm rot="10800000" flipH="1">
                <a:off x="8033040" y="1969022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2225" cap="flat" cmpd="sng">
                <a:solidFill>
                  <a:schemeClr val="bg1">
                    <a:lumMod val="10000"/>
                    <a:lumOff val="90000"/>
                  </a:schemeClr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66" name="Shape 1435"/>
            <p:cNvGrpSpPr/>
            <p:nvPr/>
          </p:nvGrpSpPr>
          <p:grpSpPr>
            <a:xfrm>
              <a:off x="7606624" y="3416661"/>
              <a:ext cx="973390" cy="287178"/>
              <a:chOff x="2561871" y="2071250"/>
              <a:chExt cx="3385607" cy="1996700"/>
            </a:xfrm>
          </p:grpSpPr>
          <p:sp>
            <p:nvSpPr>
              <p:cNvPr id="167" name="Shape 1436"/>
              <p:cNvSpPr/>
              <p:nvPr/>
            </p:nvSpPr>
            <p:spPr>
              <a:xfrm>
                <a:off x="4254675" y="2071250"/>
                <a:ext cx="1692803" cy="998334"/>
              </a:xfrm>
              <a:custGeom>
                <a:avLst/>
                <a:gdLst/>
                <a:ahLst/>
                <a:cxnLst/>
                <a:rect l="0" t="0" r="0" b="0"/>
                <a:pathLst>
                  <a:path w="41531" h="24493" extrusionOk="0">
                    <a:moveTo>
                      <a:pt x="0" y="24493"/>
                    </a:moveTo>
                    <a:cubicBezTo>
                      <a:pt x="887" y="22647"/>
                      <a:pt x="3833" y="16115"/>
                      <a:pt x="5324" y="13418"/>
                    </a:cubicBezTo>
                    <a:cubicBezTo>
                      <a:pt x="6814" y="10720"/>
                      <a:pt x="7631" y="9832"/>
                      <a:pt x="8945" y="8306"/>
                    </a:cubicBezTo>
                    <a:cubicBezTo>
                      <a:pt x="10258" y="6779"/>
                      <a:pt x="11714" y="5323"/>
                      <a:pt x="13205" y="4259"/>
                    </a:cubicBezTo>
                    <a:cubicBezTo>
                      <a:pt x="14695" y="3194"/>
                      <a:pt x="16292" y="2520"/>
                      <a:pt x="17890" y="1917"/>
                    </a:cubicBezTo>
                    <a:cubicBezTo>
                      <a:pt x="19487" y="1313"/>
                      <a:pt x="20659" y="923"/>
                      <a:pt x="22789" y="639"/>
                    </a:cubicBezTo>
                    <a:cubicBezTo>
                      <a:pt x="24918" y="355"/>
                      <a:pt x="27545" y="319"/>
                      <a:pt x="30669" y="213"/>
                    </a:cubicBezTo>
                    <a:cubicBezTo>
                      <a:pt x="33792" y="106"/>
                      <a:pt x="39720" y="35"/>
                      <a:pt x="41531" y="0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  <p:sp>
            <p:nvSpPr>
              <p:cNvPr id="168" name="Shape 1437"/>
              <p:cNvSpPr/>
              <p:nvPr/>
            </p:nvSpPr>
            <p:spPr>
              <a:xfrm rot="10800000">
                <a:off x="2561871" y="3069615"/>
                <a:ext cx="1692803" cy="998334"/>
              </a:xfrm>
              <a:custGeom>
                <a:avLst/>
                <a:gdLst/>
                <a:ahLst/>
                <a:cxnLst/>
                <a:rect l="0" t="0" r="0" b="0"/>
                <a:pathLst>
                  <a:path w="41531" h="24493" extrusionOk="0">
                    <a:moveTo>
                      <a:pt x="0" y="24493"/>
                    </a:moveTo>
                    <a:cubicBezTo>
                      <a:pt x="887" y="22647"/>
                      <a:pt x="3833" y="16115"/>
                      <a:pt x="5324" y="13418"/>
                    </a:cubicBezTo>
                    <a:cubicBezTo>
                      <a:pt x="6814" y="10720"/>
                      <a:pt x="7631" y="9832"/>
                      <a:pt x="8945" y="8306"/>
                    </a:cubicBezTo>
                    <a:cubicBezTo>
                      <a:pt x="10258" y="6779"/>
                      <a:pt x="11714" y="5323"/>
                      <a:pt x="13205" y="4259"/>
                    </a:cubicBezTo>
                    <a:cubicBezTo>
                      <a:pt x="14695" y="3194"/>
                      <a:pt x="16292" y="2520"/>
                      <a:pt x="17890" y="1917"/>
                    </a:cubicBezTo>
                    <a:cubicBezTo>
                      <a:pt x="19487" y="1313"/>
                      <a:pt x="20659" y="923"/>
                      <a:pt x="22789" y="639"/>
                    </a:cubicBezTo>
                    <a:cubicBezTo>
                      <a:pt x="24918" y="355"/>
                      <a:pt x="27545" y="319"/>
                      <a:pt x="30669" y="213"/>
                    </a:cubicBezTo>
                    <a:cubicBezTo>
                      <a:pt x="33792" y="106"/>
                      <a:pt x="39720" y="35"/>
                      <a:pt x="41531" y="0"/>
                    </a:cubicBezTo>
                  </a:path>
                </a:pathLst>
              </a:cu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sp>
        </p:grpSp>
      </p:grpSp>
      <p:sp>
        <p:nvSpPr>
          <p:cNvPr id="155" name="Shape 1265"/>
          <p:cNvSpPr txBox="1"/>
          <p:nvPr/>
        </p:nvSpPr>
        <p:spPr>
          <a:xfrm>
            <a:off x="4663198" y="2405034"/>
            <a:ext cx="3274302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867" b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Introduire une </a:t>
            </a:r>
            <a:r>
              <a:rPr lang="en" sz="1867" b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mémoire sélective</a:t>
            </a:r>
            <a:endParaRPr lang="en" sz="1867" b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6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1" name="Shape 1541"/>
          <p:cNvCxnSpPr>
            <a:stCxn id="1520" idx="0"/>
          </p:cNvCxnSpPr>
          <p:nvPr/>
        </p:nvCxnSpPr>
        <p:spPr>
          <a:xfrm flipV="1">
            <a:off x="9198700" y="1081282"/>
            <a:ext cx="5200" cy="2248948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42" name="Shape 1542"/>
          <p:cNvCxnSpPr/>
          <p:nvPr/>
        </p:nvCxnSpPr>
        <p:spPr>
          <a:xfrm rot="10800000">
            <a:off x="8487267" y="1562696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43" name="Shape 1543"/>
          <p:cNvCxnSpPr>
            <a:endCxn id="1545" idx="2"/>
          </p:cNvCxnSpPr>
          <p:nvPr/>
        </p:nvCxnSpPr>
        <p:spPr>
          <a:xfrm rot="10800000">
            <a:off x="4591667" y="1562696"/>
            <a:ext cx="3751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546" name="Shape 1546"/>
          <p:cNvCxnSpPr>
            <a:stCxn id="1545" idx="2"/>
            <a:endCxn id="1530" idx="0"/>
          </p:cNvCxnSpPr>
          <p:nvPr/>
        </p:nvCxnSpPr>
        <p:spPr>
          <a:xfrm rot="10800000" flipV="1">
            <a:off x="3117769" y="1562696"/>
            <a:ext cx="1473900" cy="715667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549" name="Shape 1549"/>
          <p:cNvSpPr txBox="1"/>
          <p:nvPr/>
        </p:nvSpPr>
        <p:spPr>
          <a:xfrm>
            <a:off x="9240600" y="1251563"/>
            <a:ext cx="2647979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1545" name="Shape 1545"/>
          <p:cNvSpPr txBox="1"/>
          <p:nvPr/>
        </p:nvSpPr>
        <p:spPr>
          <a:xfrm rot="5400000">
            <a:off x="3895667" y="1525896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555" name="Shape 1555"/>
          <p:cNvSpPr txBox="1">
            <a:spLocks noGrp="1"/>
          </p:cNvSpPr>
          <p:nvPr>
            <p:ph type="title"/>
          </p:nvPr>
        </p:nvSpPr>
        <p:spPr>
          <a:xfrm>
            <a:off x="415599" y="85367"/>
            <a:ext cx="11517115" cy="910728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Mais a-t-on besoin de toute l’information?</a:t>
            </a:r>
            <a:endParaRPr lang="en" dirty="0"/>
          </a:p>
        </p:txBody>
      </p:sp>
      <p:grpSp>
        <p:nvGrpSpPr>
          <p:cNvPr id="2" name="Groupe 1"/>
          <p:cNvGrpSpPr/>
          <p:nvPr/>
        </p:nvGrpSpPr>
        <p:grpSpPr>
          <a:xfrm>
            <a:off x="1673767" y="2278363"/>
            <a:ext cx="9696239" cy="4172467"/>
            <a:chOff x="1238775" y="1705221"/>
            <a:chExt cx="7272179" cy="3129350"/>
          </a:xfrm>
        </p:grpSpPr>
        <p:grpSp>
          <p:nvGrpSpPr>
            <p:cNvPr id="1487" name="Shape 1487"/>
            <p:cNvGrpSpPr/>
            <p:nvPr/>
          </p:nvGrpSpPr>
          <p:grpSpPr>
            <a:xfrm>
              <a:off x="3836475" y="2351771"/>
              <a:ext cx="533700" cy="501600"/>
              <a:chOff x="1931475" y="2358325"/>
              <a:chExt cx="533700" cy="501600"/>
            </a:xfrm>
          </p:grpSpPr>
          <p:sp>
            <p:nvSpPr>
              <p:cNvPr id="1488" name="Shape 1488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9" name="Shape 1489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0" name="Shape 1490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1" name="Shape 1491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2" name="Shape 1492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493" name="Shape 1493"/>
              <p:cNvCxnSpPr>
                <a:stCxn id="1488" idx="5"/>
                <a:endCxn id="1491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4" name="Shape 1494"/>
              <p:cNvCxnSpPr>
                <a:stCxn id="1488" idx="5"/>
                <a:endCxn id="1492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5" name="Shape 1495"/>
              <p:cNvCxnSpPr>
                <a:stCxn id="1490" idx="7"/>
                <a:endCxn id="1492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6" name="Shape 1496"/>
              <p:cNvCxnSpPr>
                <a:stCxn id="1490" idx="7"/>
                <a:endCxn id="1491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7" name="Shape 1497"/>
              <p:cNvCxnSpPr>
                <a:stCxn id="1489" idx="6"/>
                <a:endCxn id="1491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8" name="Shape 1498"/>
              <p:cNvCxnSpPr>
                <a:stCxn id="1489" idx="6"/>
                <a:endCxn id="1492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499" name="Shape 1499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0" name="Shape 1500"/>
            <p:cNvGrpSpPr/>
            <p:nvPr/>
          </p:nvGrpSpPr>
          <p:grpSpPr>
            <a:xfrm>
              <a:off x="3836475" y="4332971"/>
              <a:ext cx="533700" cy="501600"/>
              <a:chOff x="1931475" y="2358325"/>
              <a:chExt cx="533700" cy="501600"/>
            </a:xfrm>
          </p:grpSpPr>
          <p:sp>
            <p:nvSpPr>
              <p:cNvPr id="1501" name="Shape 1501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2" name="Shape 1502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3" name="Shape 1503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4" name="Shape 1504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5" name="Shape 1505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506" name="Shape 1506"/>
              <p:cNvCxnSpPr>
                <a:stCxn id="1501" idx="5"/>
                <a:endCxn id="1504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07" name="Shape 1507"/>
              <p:cNvCxnSpPr>
                <a:stCxn id="1501" idx="5"/>
                <a:endCxn id="1505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08" name="Shape 1508"/>
              <p:cNvCxnSpPr>
                <a:stCxn id="1503" idx="7"/>
                <a:endCxn id="1505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09" name="Shape 1509"/>
              <p:cNvCxnSpPr>
                <a:stCxn id="1503" idx="7"/>
                <a:endCxn id="1504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10" name="Shape 1510"/>
              <p:cNvCxnSpPr>
                <a:stCxn id="1502" idx="6"/>
                <a:endCxn id="1504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11" name="Shape 1511"/>
              <p:cNvCxnSpPr>
                <a:stCxn id="1502" idx="6"/>
                <a:endCxn id="1505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512" name="Shape 1512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13" name="Shape 1513"/>
            <p:cNvGrpSpPr/>
            <p:nvPr/>
          </p:nvGrpSpPr>
          <p:grpSpPr>
            <a:xfrm>
              <a:off x="4370175" y="4403621"/>
              <a:ext cx="360300" cy="360300"/>
              <a:chOff x="2614600" y="1204350"/>
              <a:chExt cx="360300" cy="360300"/>
            </a:xfrm>
          </p:grpSpPr>
          <p:sp>
            <p:nvSpPr>
              <p:cNvPr id="1514" name="Shape 1514"/>
              <p:cNvSpPr/>
              <p:nvPr/>
            </p:nvSpPr>
            <p:spPr>
              <a:xfrm>
                <a:off x="2614600" y="1204350"/>
                <a:ext cx="360300" cy="3603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515" name="Shape 1515"/>
              <p:cNvCxnSpPr/>
              <p:nvPr/>
            </p:nvCxnSpPr>
            <p:spPr>
              <a:xfrm rot="10800000" flipH="1">
                <a:off x="2699800" y="13297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516" name="Shape 1516"/>
            <p:cNvGrpSpPr/>
            <p:nvPr/>
          </p:nvGrpSpPr>
          <p:grpSpPr>
            <a:xfrm>
              <a:off x="4321475" y="2391023"/>
              <a:ext cx="501300" cy="501300"/>
              <a:chOff x="3059125" y="1201777"/>
              <a:chExt cx="501300" cy="501300"/>
            </a:xfrm>
          </p:grpSpPr>
          <p:sp>
            <p:nvSpPr>
              <p:cNvPr id="1517" name="Shape 1517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518" name="Shape 1518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519" name="Shape 1519"/>
            <p:cNvGrpSpPr/>
            <p:nvPr/>
          </p:nvGrpSpPr>
          <p:grpSpPr>
            <a:xfrm>
              <a:off x="6774025" y="2494121"/>
              <a:ext cx="216900" cy="216900"/>
              <a:chOff x="3770050" y="3263650"/>
              <a:chExt cx="216900" cy="216900"/>
            </a:xfrm>
          </p:grpSpPr>
          <p:sp>
            <p:nvSpPr>
              <p:cNvPr id="1520" name="Shape 1520"/>
              <p:cNvSpPr/>
              <p:nvPr/>
            </p:nvSpPr>
            <p:spPr>
              <a:xfrm>
                <a:off x="3770050" y="3263650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521" name="Shape 1521"/>
              <p:cNvCxnSpPr>
                <a:stCxn id="1520" idx="0"/>
                <a:endCxn id="1520" idx="4"/>
              </p:cNvCxnSpPr>
              <p:nvPr/>
            </p:nvCxnSpPr>
            <p:spPr>
              <a:xfrm>
                <a:off x="3878500" y="3263650"/>
                <a:ext cx="0" cy="2169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22" name="Shape 1522"/>
              <p:cNvCxnSpPr>
                <a:stCxn id="1520" idx="2"/>
                <a:endCxn id="1520" idx="6"/>
              </p:cNvCxnSpPr>
              <p:nvPr/>
            </p:nvCxnSpPr>
            <p:spPr>
              <a:xfrm>
                <a:off x="3770050" y="3372100"/>
                <a:ext cx="2169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523" name="Shape 1523"/>
            <p:cNvGrpSpPr/>
            <p:nvPr/>
          </p:nvGrpSpPr>
          <p:grpSpPr>
            <a:xfrm>
              <a:off x="5605850" y="2494121"/>
              <a:ext cx="216900" cy="216900"/>
              <a:chOff x="3999800" y="3405025"/>
              <a:chExt cx="216900" cy="216900"/>
            </a:xfrm>
          </p:grpSpPr>
          <p:sp>
            <p:nvSpPr>
              <p:cNvPr id="1524" name="Shape 1524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525" name="Shape 1525"/>
              <p:cNvCxnSpPr>
                <a:stCxn id="1524" idx="7"/>
                <a:endCxn id="1524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526" name="Shape 1526"/>
              <p:cNvCxnSpPr>
                <a:stCxn id="1524" idx="1"/>
                <a:endCxn id="1524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527" name="Shape 1527"/>
            <p:cNvCxnSpPr>
              <a:stCxn id="1528" idx="6"/>
              <a:endCxn id="1499" idx="1"/>
            </p:cNvCxnSpPr>
            <p:nvPr/>
          </p:nvCxnSpPr>
          <p:spPr>
            <a:xfrm>
              <a:off x="2776675" y="2373471"/>
              <a:ext cx="1059900" cy="2292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529" name="Shape 1529"/>
            <p:cNvCxnSpPr>
              <a:stCxn id="1528" idx="6"/>
              <a:endCxn id="1512" idx="1"/>
            </p:cNvCxnSpPr>
            <p:nvPr/>
          </p:nvCxnSpPr>
          <p:spPr>
            <a:xfrm>
              <a:off x="2776675" y="2373471"/>
              <a:ext cx="1059900" cy="22104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530" name="Shape 1530"/>
            <p:cNvSpPr txBox="1"/>
            <p:nvPr/>
          </p:nvSpPr>
          <p:spPr>
            <a:xfrm>
              <a:off x="1772175" y="1705221"/>
              <a:ext cx="1099200" cy="55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1531" name="Shape 1531"/>
            <p:cNvSpPr txBox="1"/>
            <p:nvPr/>
          </p:nvSpPr>
          <p:spPr>
            <a:xfrm>
              <a:off x="1772175" y="2919096"/>
              <a:ext cx="1099200" cy="717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cxnSp>
          <p:nvCxnSpPr>
            <p:cNvPr id="1532" name="Shape 1532"/>
            <p:cNvCxnSpPr>
              <a:endCxn id="1524" idx="2"/>
            </p:cNvCxnSpPr>
            <p:nvPr/>
          </p:nvCxnSpPr>
          <p:spPr>
            <a:xfrm>
              <a:off x="4762550" y="2602571"/>
              <a:ext cx="8433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533" name="Shape 1533"/>
            <p:cNvCxnSpPr>
              <a:stCxn id="1524" idx="6"/>
              <a:endCxn id="1520" idx="2"/>
            </p:cNvCxnSpPr>
            <p:nvPr/>
          </p:nvCxnSpPr>
          <p:spPr>
            <a:xfrm>
              <a:off x="5822750" y="2602571"/>
              <a:ext cx="9513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534" name="Shape 1534"/>
            <p:cNvCxnSpPr/>
            <p:nvPr/>
          </p:nvCxnSpPr>
          <p:spPr>
            <a:xfrm rot="10800000">
              <a:off x="6882475" y="2733771"/>
              <a:ext cx="0" cy="1025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535" name="Shape 1535"/>
            <p:cNvCxnSpPr>
              <a:stCxn id="1536" idx="3"/>
            </p:cNvCxnSpPr>
            <p:nvPr/>
          </p:nvCxnSpPr>
          <p:spPr>
            <a:xfrm rot="10800000" flipH="1">
              <a:off x="6074375" y="3701471"/>
              <a:ext cx="808200" cy="882300"/>
            </a:xfrm>
            <a:prstGeom prst="curvedConnector2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538" name="Shape 1538"/>
            <p:cNvCxnSpPr>
              <a:endCxn id="1524" idx="0"/>
            </p:cNvCxnSpPr>
            <p:nvPr/>
          </p:nvCxnSpPr>
          <p:spPr>
            <a:xfrm flipH="1">
              <a:off x="5714300" y="2091221"/>
              <a:ext cx="534600" cy="402900"/>
            </a:xfrm>
            <a:prstGeom prst="curvedConnector2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540" name="Shape 1540"/>
            <p:cNvCxnSpPr/>
            <p:nvPr/>
          </p:nvCxnSpPr>
          <p:spPr>
            <a:xfrm rot="10800000">
              <a:off x="6357175" y="2091246"/>
              <a:ext cx="5292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528" name="Shape 1528"/>
            <p:cNvSpPr/>
            <p:nvPr/>
          </p:nvSpPr>
          <p:spPr>
            <a:xfrm>
              <a:off x="2767675" y="2172021"/>
              <a:ext cx="9000" cy="402900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47" name="Shape 1547"/>
            <p:cNvCxnSpPr>
              <a:stCxn id="1530" idx="2"/>
              <a:endCxn id="1528" idx="2"/>
            </p:cNvCxnSpPr>
            <p:nvPr/>
          </p:nvCxnSpPr>
          <p:spPr>
            <a:xfrm rot="-5400000" flipH="1">
              <a:off x="2238075" y="1844121"/>
              <a:ext cx="613200" cy="445800"/>
            </a:xfrm>
            <a:prstGeom prst="curvedConnector2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lg" len="lg"/>
              <a:tailEnd type="triangle" w="lg" len="lg"/>
            </a:ln>
          </p:spPr>
        </p:cxnSp>
        <p:cxnSp>
          <p:nvCxnSpPr>
            <p:cNvPr id="1548" name="Shape 1548"/>
            <p:cNvCxnSpPr>
              <a:stCxn id="1531" idx="0"/>
              <a:endCxn id="1528" idx="2"/>
            </p:cNvCxnSpPr>
            <p:nvPr/>
          </p:nvCxnSpPr>
          <p:spPr>
            <a:xfrm rot="-5400000">
              <a:off x="2271825" y="2423346"/>
              <a:ext cx="545700" cy="445800"/>
            </a:xfrm>
            <a:prstGeom prst="curvedConnector2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550" name="Shape 1550"/>
            <p:cNvSpPr txBox="1"/>
            <p:nvPr/>
          </p:nvSpPr>
          <p:spPr>
            <a:xfrm>
              <a:off x="5822574" y="2516196"/>
              <a:ext cx="911751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600" kern="0" dirty="0">
                  <a:solidFill>
                    <a:srgbClr val="212121">
                      <a:lumMod val="25000"/>
                      <a:lumOff val="75000"/>
                    </a:srgbClr>
                  </a:solidFill>
                  <a:cs typeface="Arial"/>
                  <a:sym typeface="Arial"/>
                </a:rPr>
                <a:t>Mémoire de travail</a:t>
              </a:r>
            </a:p>
          </p:txBody>
        </p:sp>
        <p:sp>
          <p:nvSpPr>
            <p:cNvPr id="1552" name="Shape 1552"/>
            <p:cNvSpPr txBox="1"/>
            <p:nvPr/>
          </p:nvSpPr>
          <p:spPr>
            <a:xfrm>
              <a:off x="1238775" y="3757296"/>
              <a:ext cx="1099200" cy="717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867" kern="0" dirty="0">
                  <a:solidFill>
                    <a:srgbClr val="FFFFFF"/>
                  </a:solidFill>
                  <a:cs typeface="Arial"/>
                  <a:sym typeface="Arial"/>
                </a:rPr>
                <a:t>Nouvelle information</a:t>
              </a:r>
            </a:p>
          </p:txBody>
        </p:sp>
        <p:cxnSp>
          <p:nvCxnSpPr>
            <p:cNvPr id="1553" name="Shape 1553"/>
            <p:cNvCxnSpPr>
              <a:stCxn id="1531" idx="0"/>
            </p:cNvCxnSpPr>
            <p:nvPr/>
          </p:nvCxnSpPr>
          <p:spPr>
            <a:xfrm flipH="1">
              <a:off x="2306175" y="2919096"/>
              <a:ext cx="15600" cy="1458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36" name="Shape 1536"/>
            <p:cNvSpPr txBox="1"/>
            <p:nvPr/>
          </p:nvSpPr>
          <p:spPr>
            <a:xfrm>
              <a:off x="4975175" y="4382321"/>
              <a:ext cx="10992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endParaRPr sz="1867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cxnSp>
          <p:nvCxnSpPr>
            <p:cNvPr id="1554" name="Shape 1554"/>
            <p:cNvCxnSpPr>
              <a:stCxn id="1536" idx="3"/>
              <a:endCxn id="1514" idx="6"/>
            </p:cNvCxnSpPr>
            <p:nvPr/>
          </p:nvCxnSpPr>
          <p:spPr>
            <a:xfrm rot="10800000">
              <a:off x="4730375" y="4583771"/>
              <a:ext cx="13440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56" name="Shape 1556"/>
            <p:cNvSpPr txBox="1"/>
            <p:nvPr/>
          </p:nvSpPr>
          <p:spPr>
            <a:xfrm>
              <a:off x="6922174" y="3305696"/>
              <a:ext cx="1195711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867" kern="0" dirty="0">
                  <a:solidFill>
                    <a:srgbClr val="FFFFFF"/>
                  </a:solidFill>
                  <a:cs typeface="Arial"/>
                  <a:sym typeface="Arial"/>
                </a:rPr>
                <a:t>Possibilités</a:t>
              </a:r>
            </a:p>
          </p:txBody>
        </p:sp>
        <p:sp>
          <p:nvSpPr>
            <p:cNvPr id="69" name="Shape 1556"/>
            <p:cNvSpPr txBox="1"/>
            <p:nvPr/>
          </p:nvSpPr>
          <p:spPr>
            <a:xfrm>
              <a:off x="6946676" y="1835546"/>
              <a:ext cx="1564278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867" kern="0" dirty="0">
                  <a:solidFill>
                    <a:srgbClr val="FFFFFF"/>
                  </a:solidFill>
                  <a:cs typeface="Arial"/>
                  <a:sym typeface="Arial"/>
                </a:rPr>
                <a:t>Possibilités selon contexte</a:t>
              </a:r>
            </a:p>
          </p:txBody>
        </p:sp>
      </p:grpSp>
      <p:sp>
        <p:nvSpPr>
          <p:cNvPr id="71" name="Shape 1338"/>
          <p:cNvSpPr txBox="1"/>
          <p:nvPr/>
        </p:nvSpPr>
        <p:spPr>
          <a:xfrm>
            <a:off x="6283166" y="3095534"/>
            <a:ext cx="12684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 dirty="0" smtClea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rPr>
              <a:t>Pertinence</a:t>
            </a:r>
            <a:endParaRPr lang="en" sz="1600" kern="0" dirty="0">
              <a:solidFill>
                <a:srgbClr val="212121">
                  <a:lumMod val="25000"/>
                  <a:lumOff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2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Shape 1561"/>
          <p:cNvGrpSpPr/>
          <p:nvPr/>
        </p:nvGrpSpPr>
        <p:grpSpPr>
          <a:xfrm>
            <a:off x="5115300" y="3246033"/>
            <a:ext cx="711600" cy="668800"/>
            <a:chOff x="1931475" y="2358325"/>
            <a:chExt cx="533700" cy="501600"/>
          </a:xfrm>
        </p:grpSpPr>
        <p:sp>
          <p:nvSpPr>
            <p:cNvPr id="1562" name="Shape 1562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Shape 1563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Shape 1564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Shape 1565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Shape 1566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67" name="Shape 1567"/>
            <p:cNvCxnSpPr>
              <a:stCxn id="1562" idx="5"/>
              <a:endCxn id="1565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8" name="Shape 1568"/>
            <p:cNvCxnSpPr>
              <a:stCxn id="1562" idx="5"/>
              <a:endCxn id="1566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9" name="Shape 1569"/>
            <p:cNvCxnSpPr>
              <a:stCxn id="1564" idx="7"/>
              <a:endCxn id="1566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0" name="Shape 1570"/>
            <p:cNvCxnSpPr>
              <a:stCxn id="1564" idx="7"/>
              <a:endCxn id="1565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1" name="Shape 1571"/>
            <p:cNvCxnSpPr>
              <a:stCxn id="1563" idx="6"/>
              <a:endCxn id="1565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2" name="Shape 1572"/>
            <p:cNvCxnSpPr>
              <a:stCxn id="1563" idx="6"/>
              <a:endCxn id="1566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73" name="Shape 1573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7" name="Shape 1587"/>
          <p:cNvGrpSpPr/>
          <p:nvPr/>
        </p:nvGrpSpPr>
        <p:grpSpPr>
          <a:xfrm>
            <a:off x="5115300" y="5887633"/>
            <a:ext cx="711600" cy="668800"/>
            <a:chOff x="1931475" y="2358325"/>
            <a:chExt cx="533700" cy="501600"/>
          </a:xfrm>
        </p:grpSpPr>
        <p:sp>
          <p:nvSpPr>
            <p:cNvPr id="1588" name="Shape 1588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Shape 1591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Shape 1592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93" name="Shape 1593"/>
            <p:cNvCxnSpPr>
              <a:stCxn id="1588" idx="5"/>
              <a:endCxn id="1591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4" name="Shape 1594"/>
            <p:cNvCxnSpPr>
              <a:stCxn id="1588" idx="5"/>
              <a:endCxn id="1592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5" name="Shape 1595"/>
            <p:cNvCxnSpPr>
              <a:stCxn id="1590" idx="7"/>
              <a:endCxn id="1592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6" name="Shape 1596"/>
            <p:cNvCxnSpPr>
              <a:stCxn id="1590" idx="7"/>
              <a:endCxn id="1591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7" name="Shape 1597"/>
            <p:cNvCxnSpPr>
              <a:stCxn id="1589" idx="6"/>
              <a:endCxn id="1591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8" name="Shape 1598"/>
            <p:cNvCxnSpPr>
              <a:stCxn id="1589" idx="6"/>
              <a:endCxn id="1592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99" name="Shape 1599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03" name="Shape 1603"/>
          <p:cNvGrpSpPr/>
          <p:nvPr/>
        </p:nvGrpSpPr>
        <p:grpSpPr>
          <a:xfrm>
            <a:off x="5826900" y="5981833"/>
            <a:ext cx="480400" cy="480400"/>
            <a:chOff x="2614600" y="1204350"/>
            <a:chExt cx="360300" cy="360300"/>
          </a:xfrm>
        </p:grpSpPr>
        <p:sp>
          <p:nvSpPr>
            <p:cNvPr id="1604" name="Shape 1604"/>
            <p:cNvSpPr/>
            <p:nvPr/>
          </p:nvSpPr>
          <p:spPr>
            <a:xfrm>
              <a:off x="2614600" y="1204350"/>
              <a:ext cx="360300" cy="360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5" name="Shape 1605"/>
            <p:cNvCxnSpPr/>
            <p:nvPr/>
          </p:nvCxnSpPr>
          <p:spPr>
            <a:xfrm rot="10800000" flipH="1">
              <a:off x="2699800" y="13297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6" name="Shape 1606"/>
          <p:cNvGrpSpPr/>
          <p:nvPr/>
        </p:nvGrpSpPr>
        <p:grpSpPr>
          <a:xfrm>
            <a:off x="5761967" y="3298369"/>
            <a:ext cx="668400" cy="668400"/>
            <a:chOff x="3059125" y="1201777"/>
            <a:chExt cx="501300" cy="501300"/>
          </a:xfrm>
        </p:grpSpPr>
        <p:sp>
          <p:nvSpPr>
            <p:cNvPr id="1607" name="Shape 1607"/>
            <p:cNvSpPr/>
            <p:nvPr/>
          </p:nvSpPr>
          <p:spPr>
            <a:xfrm rot="6724007">
              <a:off x="3117327" y="1259980"/>
              <a:ext cx="384894" cy="384894"/>
            </a:xfrm>
            <a:prstGeom prst="chord">
              <a:avLst>
                <a:gd name="adj1" fmla="val 2700000"/>
                <a:gd name="adj2" fmla="val 1620000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8" name="Shape 1608"/>
            <p:cNvCxnSpPr/>
            <p:nvPr/>
          </p:nvCxnSpPr>
          <p:spPr>
            <a:xfrm rot="10800000" flipH="1">
              <a:off x="3214825" y="13504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9" name="Shape 1609"/>
          <p:cNvGrpSpPr/>
          <p:nvPr/>
        </p:nvGrpSpPr>
        <p:grpSpPr>
          <a:xfrm>
            <a:off x="9032033" y="3435833"/>
            <a:ext cx="289200" cy="289200"/>
            <a:chOff x="3770050" y="3263650"/>
            <a:chExt cx="216900" cy="216900"/>
          </a:xfrm>
        </p:grpSpPr>
        <p:sp>
          <p:nvSpPr>
            <p:cNvPr id="1610" name="Shape 1610"/>
            <p:cNvSpPr/>
            <p:nvPr/>
          </p:nvSpPr>
          <p:spPr>
            <a:xfrm>
              <a:off x="3770050" y="3263650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1" name="Shape 1611"/>
            <p:cNvCxnSpPr>
              <a:stCxn id="1610" idx="0"/>
              <a:endCxn id="1610" idx="4"/>
            </p:cNvCxnSpPr>
            <p:nvPr/>
          </p:nvCxnSpPr>
          <p:spPr>
            <a:xfrm>
              <a:off x="3878500" y="3263650"/>
              <a:ext cx="0" cy="2169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2" name="Shape 1612"/>
            <p:cNvCxnSpPr>
              <a:stCxn id="1610" idx="2"/>
              <a:endCxn id="1610" idx="6"/>
            </p:cNvCxnSpPr>
            <p:nvPr/>
          </p:nvCxnSpPr>
          <p:spPr>
            <a:xfrm>
              <a:off x="3770050" y="3372100"/>
              <a:ext cx="2169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13" name="Shape 1613"/>
          <p:cNvGrpSpPr/>
          <p:nvPr/>
        </p:nvGrpSpPr>
        <p:grpSpPr>
          <a:xfrm>
            <a:off x="7474467" y="3435833"/>
            <a:ext cx="289200" cy="289200"/>
            <a:chOff x="3999800" y="3405025"/>
            <a:chExt cx="216900" cy="216900"/>
          </a:xfrm>
        </p:grpSpPr>
        <p:sp>
          <p:nvSpPr>
            <p:cNvPr id="1614" name="Shape 1614"/>
            <p:cNvSpPr/>
            <p:nvPr/>
          </p:nvSpPr>
          <p:spPr>
            <a:xfrm>
              <a:off x="3999800" y="3405025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5" name="Shape 1615"/>
            <p:cNvCxnSpPr>
              <a:stCxn id="1614" idx="7"/>
              <a:endCxn id="1614" idx="3"/>
            </p:cNvCxnSpPr>
            <p:nvPr/>
          </p:nvCxnSpPr>
          <p:spPr>
            <a:xfrm flipH="1">
              <a:off x="4031635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6" name="Shape 1616"/>
            <p:cNvCxnSpPr>
              <a:stCxn id="1614" idx="1"/>
              <a:endCxn id="1614" idx="5"/>
            </p:cNvCxnSpPr>
            <p:nvPr/>
          </p:nvCxnSpPr>
          <p:spPr>
            <a:xfrm>
              <a:off x="4031564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621" name="Shape 1621"/>
          <p:cNvCxnSpPr>
            <a:stCxn id="1622" idx="6"/>
            <a:endCxn id="1573" idx="1"/>
          </p:cNvCxnSpPr>
          <p:nvPr/>
        </p:nvCxnSpPr>
        <p:spPr>
          <a:xfrm>
            <a:off x="3702233" y="3274967"/>
            <a:ext cx="1413200" cy="3056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4" name="Shape 1624"/>
          <p:cNvCxnSpPr>
            <a:stCxn id="1622" idx="6"/>
            <a:endCxn id="1599" idx="1"/>
          </p:cNvCxnSpPr>
          <p:nvPr/>
        </p:nvCxnSpPr>
        <p:spPr>
          <a:xfrm>
            <a:off x="3702233" y="3274967"/>
            <a:ext cx="1413200" cy="29472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26" name="Shape 1626"/>
          <p:cNvSpPr txBox="1"/>
          <p:nvPr/>
        </p:nvSpPr>
        <p:spPr>
          <a:xfrm>
            <a:off x="2362900" y="23839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27" name="Shape 1627"/>
          <p:cNvSpPr txBox="1"/>
          <p:nvPr/>
        </p:nvSpPr>
        <p:spPr>
          <a:xfrm>
            <a:off x="2362900" y="40024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28" name="Shape 1628"/>
          <p:cNvCxnSpPr>
            <a:endCxn id="1614" idx="2"/>
          </p:cNvCxnSpPr>
          <p:nvPr/>
        </p:nvCxnSpPr>
        <p:spPr>
          <a:xfrm>
            <a:off x="6350067" y="3580433"/>
            <a:ext cx="1124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9" name="Shape 1629"/>
          <p:cNvCxnSpPr>
            <a:stCxn id="1614" idx="6"/>
            <a:endCxn id="1610" idx="2"/>
          </p:cNvCxnSpPr>
          <p:nvPr/>
        </p:nvCxnSpPr>
        <p:spPr>
          <a:xfrm>
            <a:off x="7763667" y="3580433"/>
            <a:ext cx="1268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0" name="Shape 1630"/>
          <p:cNvCxnSpPr>
            <a:endCxn id="1610" idx="4"/>
          </p:cNvCxnSpPr>
          <p:nvPr/>
        </p:nvCxnSpPr>
        <p:spPr>
          <a:xfrm rot="10800000">
            <a:off x="9176633" y="3725033"/>
            <a:ext cx="0" cy="1382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1" name="Shape 1631"/>
          <p:cNvCxnSpPr>
            <a:stCxn id="1610" idx="0"/>
          </p:cNvCxnSpPr>
          <p:nvPr/>
        </p:nvCxnSpPr>
        <p:spPr>
          <a:xfrm rot="10800000">
            <a:off x="9176633" y="2536233"/>
            <a:ext cx="0" cy="89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3" name="Shape 1633"/>
          <p:cNvCxnSpPr>
            <a:endCxn id="1614" idx="0"/>
          </p:cNvCxnSpPr>
          <p:nvPr/>
        </p:nvCxnSpPr>
        <p:spPr>
          <a:xfrm flipH="1">
            <a:off x="7619067" y="2898633"/>
            <a:ext cx="712800" cy="5372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35" name="Shape 1635"/>
          <p:cNvCxnSpPr/>
          <p:nvPr/>
        </p:nvCxnSpPr>
        <p:spPr>
          <a:xfrm rot="10800000">
            <a:off x="8476233" y="28986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6" name="Shape 1636"/>
          <p:cNvCxnSpPr/>
          <p:nvPr/>
        </p:nvCxnSpPr>
        <p:spPr>
          <a:xfrm flipV="1">
            <a:off x="9176633" y="175034"/>
            <a:ext cx="1" cy="2495069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7" name="Shape 1637"/>
          <p:cNvCxnSpPr/>
          <p:nvPr/>
        </p:nvCxnSpPr>
        <p:spPr>
          <a:xfrm rot="10800000">
            <a:off x="8476233" y="6634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8" name="Shape 1638"/>
          <p:cNvCxnSpPr>
            <a:endCxn id="1640" idx="2"/>
          </p:cNvCxnSpPr>
          <p:nvPr/>
        </p:nvCxnSpPr>
        <p:spPr>
          <a:xfrm rot="10800000">
            <a:off x="4580633" y="663467"/>
            <a:ext cx="3751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41" name="Shape 1641"/>
          <p:cNvCxnSpPr>
            <a:stCxn id="1640" idx="2"/>
            <a:endCxn id="1626" idx="0"/>
          </p:cNvCxnSpPr>
          <p:nvPr/>
        </p:nvCxnSpPr>
        <p:spPr>
          <a:xfrm flipH="1">
            <a:off x="3095833" y="663467"/>
            <a:ext cx="1484800" cy="1720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622" name="Shape 1622"/>
          <p:cNvSpPr/>
          <p:nvPr/>
        </p:nvSpPr>
        <p:spPr>
          <a:xfrm>
            <a:off x="3690233" y="3006367"/>
            <a:ext cx="12000" cy="537200"/>
          </a:xfrm>
          <a:prstGeom prst="ellipse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642" name="Shape 1642"/>
          <p:cNvCxnSpPr>
            <a:stCxn id="1626" idx="2"/>
            <a:endCxn id="1622" idx="2"/>
          </p:cNvCxnSpPr>
          <p:nvPr/>
        </p:nvCxnSpPr>
        <p:spPr>
          <a:xfrm rot="-5400000" flipH="1">
            <a:off x="2984100" y="2569167"/>
            <a:ext cx="81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43" name="Shape 1643"/>
          <p:cNvCxnSpPr>
            <a:stCxn id="1627" idx="0"/>
            <a:endCxn id="1622" idx="2"/>
          </p:cNvCxnSpPr>
          <p:nvPr/>
        </p:nvCxnSpPr>
        <p:spPr>
          <a:xfrm rot="-5400000">
            <a:off x="3029100" y="3341467"/>
            <a:ext cx="72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4" name="Shape 1644"/>
          <p:cNvSpPr txBox="1"/>
          <p:nvPr/>
        </p:nvSpPr>
        <p:spPr>
          <a:xfrm>
            <a:off x="9229567" y="352333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1645" name="Shape 1645"/>
          <p:cNvSpPr txBox="1"/>
          <p:nvPr/>
        </p:nvSpPr>
        <p:spPr>
          <a:xfrm>
            <a:off x="9224633" y="2550867"/>
            <a:ext cx="2244673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Possibilités selon contexte</a:t>
            </a:r>
          </a:p>
        </p:txBody>
      </p:sp>
      <p:sp>
        <p:nvSpPr>
          <p:cNvPr id="1646" name="Shape 1646"/>
          <p:cNvSpPr txBox="1"/>
          <p:nvPr/>
        </p:nvSpPr>
        <p:spPr>
          <a:xfrm>
            <a:off x="7806017" y="3465267"/>
            <a:ext cx="1225883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rPr>
              <a:t>Mémoire de travail</a:t>
            </a:r>
          </a:p>
        </p:txBody>
      </p:sp>
      <p:sp>
        <p:nvSpPr>
          <p:cNvPr id="1647" name="Shape 1647"/>
          <p:cNvSpPr txBox="1"/>
          <p:nvPr/>
        </p:nvSpPr>
        <p:spPr>
          <a:xfrm>
            <a:off x="9229567" y="51275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Possibilités</a:t>
            </a:r>
          </a:p>
        </p:txBody>
      </p:sp>
      <p:cxnSp>
        <p:nvCxnSpPr>
          <p:cNvPr id="1648" name="Shape 1648"/>
          <p:cNvCxnSpPr>
            <a:stCxn id="1649" idx="3"/>
          </p:cNvCxnSpPr>
          <p:nvPr/>
        </p:nvCxnSpPr>
        <p:spPr>
          <a:xfrm rot="10800000" flipH="1">
            <a:off x="8099167" y="5045633"/>
            <a:ext cx="1077600" cy="1176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0" name="Shape 1640"/>
          <p:cNvSpPr txBox="1"/>
          <p:nvPr/>
        </p:nvSpPr>
        <p:spPr>
          <a:xfrm rot="5400000">
            <a:off x="3884633" y="6266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56" name="Shape 1656"/>
          <p:cNvSpPr txBox="1"/>
          <p:nvPr/>
        </p:nvSpPr>
        <p:spPr>
          <a:xfrm>
            <a:off x="1630100" y="512419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Nouvelle information</a:t>
            </a:r>
          </a:p>
        </p:txBody>
      </p:sp>
      <p:cxnSp>
        <p:nvCxnSpPr>
          <p:cNvPr id="1657" name="Shape 1657"/>
          <p:cNvCxnSpPr>
            <a:stCxn id="1627" idx="0"/>
          </p:cNvCxnSpPr>
          <p:nvPr/>
        </p:nvCxnSpPr>
        <p:spPr>
          <a:xfrm flipH="1">
            <a:off x="3074900" y="4002467"/>
            <a:ext cx="20800" cy="194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9" name="Shape 1649"/>
          <p:cNvSpPr txBox="1"/>
          <p:nvPr/>
        </p:nvSpPr>
        <p:spPr>
          <a:xfrm>
            <a:off x="6633567" y="59534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58" name="Shape 1658"/>
          <p:cNvCxnSpPr>
            <a:stCxn id="1649" idx="3"/>
            <a:endCxn id="1604" idx="6"/>
          </p:cNvCxnSpPr>
          <p:nvPr/>
        </p:nvCxnSpPr>
        <p:spPr>
          <a:xfrm rot="10800000">
            <a:off x="6307167" y="6222033"/>
            <a:ext cx="179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59" name="Shape 1659"/>
          <p:cNvSpPr txBox="1">
            <a:spLocks noGrp="1"/>
          </p:cNvSpPr>
          <p:nvPr>
            <p:ph type="title"/>
          </p:nvPr>
        </p:nvSpPr>
        <p:spPr>
          <a:xfrm>
            <a:off x="415600" y="85367"/>
            <a:ext cx="2803200" cy="3380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Ajout d’une porte de sortie</a:t>
            </a:r>
            <a:endParaRPr lang="en" dirty="0"/>
          </a:p>
        </p:txBody>
      </p:sp>
      <p:grpSp>
        <p:nvGrpSpPr>
          <p:cNvPr id="100" name="Groupe 99"/>
          <p:cNvGrpSpPr/>
          <p:nvPr/>
        </p:nvGrpSpPr>
        <p:grpSpPr>
          <a:xfrm>
            <a:off x="3702233" y="1076668"/>
            <a:ext cx="5714600" cy="2198299"/>
            <a:chOff x="2776675" y="807501"/>
            <a:chExt cx="4285950" cy="1648724"/>
          </a:xfrm>
        </p:grpSpPr>
        <p:grpSp>
          <p:nvGrpSpPr>
            <p:cNvPr id="101" name="Shape 1574"/>
            <p:cNvGrpSpPr/>
            <p:nvPr/>
          </p:nvGrpSpPr>
          <p:grpSpPr>
            <a:xfrm>
              <a:off x="3836475" y="910525"/>
              <a:ext cx="533700" cy="501600"/>
              <a:chOff x="1931475" y="2358325"/>
              <a:chExt cx="533700" cy="501600"/>
            </a:xfrm>
          </p:grpSpPr>
          <p:sp>
            <p:nvSpPr>
              <p:cNvPr id="116" name="Shape 1575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Shape 1576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Shape 1577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Shape 1578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Shape 1579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21" name="Shape 1580"/>
              <p:cNvCxnSpPr>
                <a:stCxn id="116" idx="5"/>
                <a:endCxn id="119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2" name="Shape 1581"/>
              <p:cNvCxnSpPr>
                <a:stCxn id="116" idx="5"/>
                <a:endCxn id="120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3" name="Shape 1582"/>
              <p:cNvCxnSpPr>
                <a:stCxn id="118" idx="7"/>
                <a:endCxn id="120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4" name="Shape 1583"/>
              <p:cNvCxnSpPr>
                <a:stCxn id="118" idx="7"/>
                <a:endCxn id="119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5" name="Shape 1584"/>
              <p:cNvCxnSpPr>
                <a:stCxn id="117" idx="6"/>
                <a:endCxn id="119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6" name="Shape 1585"/>
              <p:cNvCxnSpPr>
                <a:stCxn id="117" idx="6"/>
                <a:endCxn id="120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27" name="Shape 1586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Shape 1600"/>
            <p:cNvGrpSpPr/>
            <p:nvPr/>
          </p:nvGrpSpPr>
          <p:grpSpPr>
            <a:xfrm>
              <a:off x="4321475" y="949777"/>
              <a:ext cx="501300" cy="501300"/>
              <a:chOff x="3059125" y="1201777"/>
              <a:chExt cx="501300" cy="501300"/>
            </a:xfrm>
          </p:grpSpPr>
          <p:sp>
            <p:nvSpPr>
              <p:cNvPr id="114" name="Shape 1601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5" name="Shape 1602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03" name="Shape 1617"/>
            <p:cNvGrpSpPr/>
            <p:nvPr/>
          </p:nvGrpSpPr>
          <p:grpSpPr>
            <a:xfrm>
              <a:off x="6774025" y="1052875"/>
              <a:ext cx="216900" cy="216900"/>
              <a:chOff x="3999800" y="3405025"/>
              <a:chExt cx="216900" cy="216900"/>
            </a:xfrm>
          </p:grpSpPr>
          <p:sp>
            <p:nvSpPr>
              <p:cNvPr id="111" name="Shape 1618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2" name="Shape 1619"/>
              <p:cNvCxnSpPr>
                <a:stCxn id="111" idx="7"/>
                <a:endCxn id="111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3" name="Shape 1620"/>
              <p:cNvCxnSpPr>
                <a:stCxn id="111" idx="1"/>
                <a:endCxn id="111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4" name="Shape 1623"/>
            <p:cNvCxnSpPr>
              <a:endCxn id="127" idx="1"/>
            </p:cNvCxnSpPr>
            <p:nvPr/>
          </p:nvCxnSpPr>
          <p:spPr>
            <a:xfrm rot="10800000" flipH="1">
              <a:off x="2776675" y="1161425"/>
              <a:ext cx="1059900" cy="12948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5" name="Shape 1625"/>
            <p:cNvCxnSpPr>
              <a:endCxn id="111" idx="2"/>
            </p:cNvCxnSpPr>
            <p:nvPr/>
          </p:nvCxnSpPr>
          <p:spPr>
            <a:xfrm>
              <a:off x="4763125" y="1161325"/>
              <a:ext cx="2010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06" name="Shape 1651"/>
            <p:cNvSpPr txBox="1"/>
            <p:nvPr/>
          </p:nvSpPr>
          <p:spPr>
            <a:xfrm>
              <a:off x="4743689" y="807501"/>
              <a:ext cx="1562959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867" kern="0" dirty="0">
                  <a:solidFill>
                    <a:srgbClr val="FFFFFF"/>
                  </a:solidFill>
                  <a:cs typeface="Arial"/>
                  <a:sym typeface="Arial"/>
                </a:rPr>
                <a:t>Sélection finale</a:t>
              </a:r>
            </a:p>
          </p:txBody>
        </p:sp>
        <p:grpSp>
          <p:nvGrpSpPr>
            <p:cNvPr id="107" name="Shape 1653"/>
            <p:cNvGrpSpPr/>
            <p:nvPr/>
          </p:nvGrpSpPr>
          <p:grpSpPr>
            <a:xfrm>
              <a:off x="6702325" y="1541737"/>
              <a:ext cx="360300" cy="360300"/>
              <a:chOff x="2614600" y="1204350"/>
              <a:chExt cx="360300" cy="360300"/>
            </a:xfrm>
          </p:grpSpPr>
          <p:sp>
            <p:nvSpPr>
              <p:cNvPr id="109" name="Shape 1632"/>
              <p:cNvSpPr/>
              <p:nvPr/>
            </p:nvSpPr>
            <p:spPr>
              <a:xfrm>
                <a:off x="2614600" y="1204350"/>
                <a:ext cx="360300" cy="3603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0" name="Shape 1654"/>
              <p:cNvCxnSpPr/>
              <p:nvPr/>
            </p:nvCxnSpPr>
            <p:spPr>
              <a:xfrm rot="10800000" flipH="1">
                <a:off x="2699800" y="13297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8" name="Shape 1655"/>
            <p:cNvCxnSpPr>
              <a:stCxn id="109" idx="0"/>
              <a:endCxn id="111" idx="4"/>
            </p:cNvCxnSpPr>
            <p:nvPr/>
          </p:nvCxnSpPr>
          <p:spPr>
            <a:xfrm rot="10800000">
              <a:off x="6882475" y="1269637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cxnSp>
        <p:nvCxnSpPr>
          <p:cNvPr id="128" name="Shape 1636"/>
          <p:cNvCxnSpPr>
            <a:stCxn id="111" idx="0"/>
          </p:cNvCxnSpPr>
          <p:nvPr/>
        </p:nvCxnSpPr>
        <p:spPr>
          <a:xfrm flipV="1">
            <a:off x="9176634" y="187307"/>
            <a:ext cx="6737" cy="121652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9" name="Shape 1338"/>
          <p:cNvSpPr txBox="1"/>
          <p:nvPr/>
        </p:nvSpPr>
        <p:spPr>
          <a:xfrm>
            <a:off x="6283166" y="3095534"/>
            <a:ext cx="12684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 dirty="0" smtClean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rPr>
              <a:t>Pertinence</a:t>
            </a:r>
            <a:endParaRPr lang="en" sz="1600" kern="0" dirty="0">
              <a:solidFill>
                <a:srgbClr val="212121">
                  <a:lumMod val="25000"/>
                  <a:lumOff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2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Shape 1561"/>
          <p:cNvGrpSpPr/>
          <p:nvPr/>
        </p:nvGrpSpPr>
        <p:grpSpPr>
          <a:xfrm>
            <a:off x="5115300" y="3246033"/>
            <a:ext cx="711600" cy="668800"/>
            <a:chOff x="1931475" y="2358325"/>
            <a:chExt cx="533700" cy="501600"/>
          </a:xfrm>
        </p:grpSpPr>
        <p:sp>
          <p:nvSpPr>
            <p:cNvPr id="1562" name="Shape 1562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Shape 1563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Shape 1564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Shape 1565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Shape 1566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67" name="Shape 1567"/>
            <p:cNvCxnSpPr>
              <a:stCxn id="1562" idx="5"/>
              <a:endCxn id="1565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8" name="Shape 1568"/>
            <p:cNvCxnSpPr>
              <a:stCxn id="1562" idx="5"/>
              <a:endCxn id="1566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9" name="Shape 1569"/>
            <p:cNvCxnSpPr>
              <a:stCxn id="1564" idx="7"/>
              <a:endCxn id="1566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0" name="Shape 1570"/>
            <p:cNvCxnSpPr>
              <a:stCxn id="1564" idx="7"/>
              <a:endCxn id="1565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1" name="Shape 1571"/>
            <p:cNvCxnSpPr>
              <a:stCxn id="1563" idx="6"/>
              <a:endCxn id="1565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2" name="Shape 1572"/>
            <p:cNvCxnSpPr>
              <a:stCxn id="1563" idx="6"/>
              <a:endCxn id="1566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73" name="Shape 1573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7" name="Shape 1587"/>
          <p:cNvGrpSpPr/>
          <p:nvPr/>
        </p:nvGrpSpPr>
        <p:grpSpPr>
          <a:xfrm>
            <a:off x="5115300" y="5887633"/>
            <a:ext cx="711600" cy="668800"/>
            <a:chOff x="1931475" y="2358325"/>
            <a:chExt cx="533700" cy="501600"/>
          </a:xfrm>
        </p:grpSpPr>
        <p:sp>
          <p:nvSpPr>
            <p:cNvPr id="1588" name="Shape 1588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Shape 1591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Shape 1592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93" name="Shape 1593"/>
            <p:cNvCxnSpPr>
              <a:stCxn id="1588" idx="5"/>
              <a:endCxn id="1591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4" name="Shape 1594"/>
            <p:cNvCxnSpPr>
              <a:stCxn id="1588" idx="5"/>
              <a:endCxn id="1592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5" name="Shape 1595"/>
            <p:cNvCxnSpPr>
              <a:stCxn id="1590" idx="7"/>
              <a:endCxn id="1592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6" name="Shape 1596"/>
            <p:cNvCxnSpPr>
              <a:stCxn id="1590" idx="7"/>
              <a:endCxn id="1591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7" name="Shape 1597"/>
            <p:cNvCxnSpPr>
              <a:stCxn id="1589" idx="6"/>
              <a:endCxn id="1591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8" name="Shape 1598"/>
            <p:cNvCxnSpPr>
              <a:stCxn id="1589" idx="6"/>
              <a:endCxn id="1592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99" name="Shape 1599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03" name="Shape 1603"/>
          <p:cNvGrpSpPr/>
          <p:nvPr/>
        </p:nvGrpSpPr>
        <p:grpSpPr>
          <a:xfrm>
            <a:off x="5826900" y="5981833"/>
            <a:ext cx="480400" cy="480400"/>
            <a:chOff x="2614600" y="1204350"/>
            <a:chExt cx="360300" cy="360300"/>
          </a:xfrm>
        </p:grpSpPr>
        <p:sp>
          <p:nvSpPr>
            <p:cNvPr id="1604" name="Shape 1604"/>
            <p:cNvSpPr/>
            <p:nvPr/>
          </p:nvSpPr>
          <p:spPr>
            <a:xfrm>
              <a:off x="2614600" y="1204350"/>
              <a:ext cx="360300" cy="360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5" name="Shape 1605"/>
            <p:cNvCxnSpPr/>
            <p:nvPr/>
          </p:nvCxnSpPr>
          <p:spPr>
            <a:xfrm rot="10800000" flipH="1">
              <a:off x="2699800" y="13297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6" name="Shape 1606"/>
          <p:cNvGrpSpPr/>
          <p:nvPr/>
        </p:nvGrpSpPr>
        <p:grpSpPr>
          <a:xfrm>
            <a:off x="5761967" y="3298369"/>
            <a:ext cx="668400" cy="668400"/>
            <a:chOff x="3059125" y="1201777"/>
            <a:chExt cx="501300" cy="501300"/>
          </a:xfrm>
        </p:grpSpPr>
        <p:sp>
          <p:nvSpPr>
            <p:cNvPr id="1607" name="Shape 1607"/>
            <p:cNvSpPr/>
            <p:nvPr/>
          </p:nvSpPr>
          <p:spPr>
            <a:xfrm rot="6724007">
              <a:off x="3117327" y="1259980"/>
              <a:ext cx="384894" cy="384894"/>
            </a:xfrm>
            <a:prstGeom prst="chord">
              <a:avLst>
                <a:gd name="adj1" fmla="val 2700000"/>
                <a:gd name="adj2" fmla="val 1620000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8" name="Shape 1608"/>
            <p:cNvCxnSpPr/>
            <p:nvPr/>
          </p:nvCxnSpPr>
          <p:spPr>
            <a:xfrm rot="10800000" flipH="1">
              <a:off x="3214825" y="13504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9" name="Shape 1609"/>
          <p:cNvGrpSpPr/>
          <p:nvPr/>
        </p:nvGrpSpPr>
        <p:grpSpPr>
          <a:xfrm>
            <a:off x="9032033" y="3435833"/>
            <a:ext cx="289200" cy="289200"/>
            <a:chOff x="3770050" y="3263650"/>
            <a:chExt cx="216900" cy="216900"/>
          </a:xfrm>
        </p:grpSpPr>
        <p:sp>
          <p:nvSpPr>
            <p:cNvPr id="1610" name="Shape 1610"/>
            <p:cNvSpPr/>
            <p:nvPr/>
          </p:nvSpPr>
          <p:spPr>
            <a:xfrm>
              <a:off x="3770050" y="3263650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1" name="Shape 1611"/>
            <p:cNvCxnSpPr>
              <a:stCxn id="1610" idx="0"/>
              <a:endCxn id="1610" idx="4"/>
            </p:cNvCxnSpPr>
            <p:nvPr/>
          </p:nvCxnSpPr>
          <p:spPr>
            <a:xfrm>
              <a:off x="3878500" y="3263650"/>
              <a:ext cx="0" cy="2169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2" name="Shape 1612"/>
            <p:cNvCxnSpPr>
              <a:stCxn id="1610" idx="2"/>
              <a:endCxn id="1610" idx="6"/>
            </p:cNvCxnSpPr>
            <p:nvPr/>
          </p:nvCxnSpPr>
          <p:spPr>
            <a:xfrm>
              <a:off x="3770050" y="3372100"/>
              <a:ext cx="2169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13" name="Shape 1613"/>
          <p:cNvGrpSpPr/>
          <p:nvPr/>
        </p:nvGrpSpPr>
        <p:grpSpPr>
          <a:xfrm>
            <a:off x="7474467" y="3435833"/>
            <a:ext cx="289200" cy="289200"/>
            <a:chOff x="3999800" y="3405025"/>
            <a:chExt cx="216900" cy="216900"/>
          </a:xfrm>
        </p:grpSpPr>
        <p:sp>
          <p:nvSpPr>
            <p:cNvPr id="1614" name="Shape 1614"/>
            <p:cNvSpPr/>
            <p:nvPr/>
          </p:nvSpPr>
          <p:spPr>
            <a:xfrm>
              <a:off x="3999800" y="3405025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5" name="Shape 1615"/>
            <p:cNvCxnSpPr>
              <a:stCxn id="1614" idx="7"/>
              <a:endCxn id="1614" idx="3"/>
            </p:cNvCxnSpPr>
            <p:nvPr/>
          </p:nvCxnSpPr>
          <p:spPr>
            <a:xfrm flipH="1">
              <a:off x="4031635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6" name="Shape 1616"/>
            <p:cNvCxnSpPr>
              <a:stCxn id="1614" idx="1"/>
              <a:endCxn id="1614" idx="5"/>
            </p:cNvCxnSpPr>
            <p:nvPr/>
          </p:nvCxnSpPr>
          <p:spPr>
            <a:xfrm>
              <a:off x="4031564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621" name="Shape 1621"/>
          <p:cNvCxnSpPr>
            <a:stCxn id="1622" idx="6"/>
            <a:endCxn id="1573" idx="1"/>
          </p:cNvCxnSpPr>
          <p:nvPr/>
        </p:nvCxnSpPr>
        <p:spPr>
          <a:xfrm>
            <a:off x="3702233" y="3274967"/>
            <a:ext cx="1413200" cy="3056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4" name="Shape 1624"/>
          <p:cNvCxnSpPr>
            <a:stCxn id="1622" idx="6"/>
            <a:endCxn id="1599" idx="1"/>
          </p:cNvCxnSpPr>
          <p:nvPr/>
        </p:nvCxnSpPr>
        <p:spPr>
          <a:xfrm>
            <a:off x="3702233" y="3274967"/>
            <a:ext cx="1413200" cy="29472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26" name="Shape 1626"/>
          <p:cNvSpPr txBox="1"/>
          <p:nvPr/>
        </p:nvSpPr>
        <p:spPr>
          <a:xfrm>
            <a:off x="2362900" y="23839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27" name="Shape 1627"/>
          <p:cNvSpPr txBox="1"/>
          <p:nvPr/>
        </p:nvSpPr>
        <p:spPr>
          <a:xfrm>
            <a:off x="2362900" y="40024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28" name="Shape 1628"/>
          <p:cNvCxnSpPr>
            <a:endCxn id="1614" idx="2"/>
          </p:cNvCxnSpPr>
          <p:nvPr/>
        </p:nvCxnSpPr>
        <p:spPr>
          <a:xfrm>
            <a:off x="6350067" y="3580433"/>
            <a:ext cx="1124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9" name="Shape 1629"/>
          <p:cNvCxnSpPr>
            <a:stCxn id="1614" idx="6"/>
            <a:endCxn id="1610" idx="2"/>
          </p:cNvCxnSpPr>
          <p:nvPr/>
        </p:nvCxnSpPr>
        <p:spPr>
          <a:xfrm>
            <a:off x="7763667" y="3580433"/>
            <a:ext cx="1268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0" name="Shape 1630"/>
          <p:cNvCxnSpPr>
            <a:endCxn id="1610" idx="4"/>
          </p:cNvCxnSpPr>
          <p:nvPr/>
        </p:nvCxnSpPr>
        <p:spPr>
          <a:xfrm rot="10800000">
            <a:off x="9176633" y="3725033"/>
            <a:ext cx="0" cy="1382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1" name="Shape 1631"/>
          <p:cNvCxnSpPr>
            <a:stCxn id="1610" idx="0"/>
          </p:cNvCxnSpPr>
          <p:nvPr/>
        </p:nvCxnSpPr>
        <p:spPr>
          <a:xfrm rot="10800000">
            <a:off x="9176633" y="2536233"/>
            <a:ext cx="0" cy="89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3" name="Shape 1633"/>
          <p:cNvCxnSpPr>
            <a:endCxn id="1614" idx="0"/>
          </p:cNvCxnSpPr>
          <p:nvPr/>
        </p:nvCxnSpPr>
        <p:spPr>
          <a:xfrm flipH="1">
            <a:off x="7619067" y="2898633"/>
            <a:ext cx="712800" cy="5372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35" name="Shape 1635"/>
          <p:cNvCxnSpPr/>
          <p:nvPr/>
        </p:nvCxnSpPr>
        <p:spPr>
          <a:xfrm rot="10800000">
            <a:off x="8476233" y="28986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6" name="Shape 1636"/>
          <p:cNvCxnSpPr>
            <a:stCxn id="111" idx="0"/>
          </p:cNvCxnSpPr>
          <p:nvPr/>
        </p:nvCxnSpPr>
        <p:spPr>
          <a:xfrm flipV="1">
            <a:off x="9176633" y="175033"/>
            <a:ext cx="0" cy="1228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7" name="Shape 1637"/>
          <p:cNvCxnSpPr/>
          <p:nvPr/>
        </p:nvCxnSpPr>
        <p:spPr>
          <a:xfrm rot="10800000">
            <a:off x="8476233" y="6634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8" name="Shape 1638"/>
          <p:cNvCxnSpPr>
            <a:endCxn id="1640" idx="2"/>
          </p:cNvCxnSpPr>
          <p:nvPr/>
        </p:nvCxnSpPr>
        <p:spPr>
          <a:xfrm rot="10800000">
            <a:off x="4580633" y="663467"/>
            <a:ext cx="3751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41" name="Shape 1641"/>
          <p:cNvCxnSpPr>
            <a:stCxn id="1640" idx="2"/>
            <a:endCxn id="1626" idx="0"/>
          </p:cNvCxnSpPr>
          <p:nvPr/>
        </p:nvCxnSpPr>
        <p:spPr>
          <a:xfrm flipH="1">
            <a:off x="3095833" y="663467"/>
            <a:ext cx="1484800" cy="1720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622" name="Shape 1622"/>
          <p:cNvSpPr/>
          <p:nvPr/>
        </p:nvSpPr>
        <p:spPr>
          <a:xfrm>
            <a:off x="3690233" y="3006367"/>
            <a:ext cx="12000" cy="537200"/>
          </a:xfrm>
          <a:prstGeom prst="ellipse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642" name="Shape 1642"/>
          <p:cNvCxnSpPr>
            <a:stCxn id="1626" idx="2"/>
            <a:endCxn id="1622" idx="2"/>
          </p:cNvCxnSpPr>
          <p:nvPr/>
        </p:nvCxnSpPr>
        <p:spPr>
          <a:xfrm rot="-5400000" flipH="1">
            <a:off x="2984100" y="2569167"/>
            <a:ext cx="81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43" name="Shape 1643"/>
          <p:cNvCxnSpPr>
            <a:stCxn id="1627" idx="0"/>
            <a:endCxn id="1622" idx="2"/>
          </p:cNvCxnSpPr>
          <p:nvPr/>
        </p:nvCxnSpPr>
        <p:spPr>
          <a:xfrm rot="-5400000">
            <a:off x="3029100" y="3341467"/>
            <a:ext cx="72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4" name="Shape 1644"/>
          <p:cNvSpPr txBox="1"/>
          <p:nvPr/>
        </p:nvSpPr>
        <p:spPr>
          <a:xfrm>
            <a:off x="9229567" y="352333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1645" name="Shape 1645"/>
          <p:cNvSpPr txBox="1"/>
          <p:nvPr/>
        </p:nvSpPr>
        <p:spPr>
          <a:xfrm>
            <a:off x="9224634" y="2550867"/>
            <a:ext cx="2388133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Possibilités selon contexte</a:t>
            </a:r>
          </a:p>
        </p:txBody>
      </p:sp>
      <p:sp>
        <p:nvSpPr>
          <p:cNvPr id="1646" name="Shape 1646"/>
          <p:cNvSpPr txBox="1"/>
          <p:nvPr/>
        </p:nvSpPr>
        <p:spPr>
          <a:xfrm>
            <a:off x="7806017" y="3465267"/>
            <a:ext cx="1225883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rPr>
              <a:t>Mémoire de travail</a:t>
            </a:r>
          </a:p>
        </p:txBody>
      </p:sp>
      <p:sp>
        <p:nvSpPr>
          <p:cNvPr id="1647" name="Shape 1647"/>
          <p:cNvSpPr txBox="1"/>
          <p:nvPr/>
        </p:nvSpPr>
        <p:spPr>
          <a:xfrm>
            <a:off x="9229567" y="51275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Possibilités</a:t>
            </a:r>
          </a:p>
        </p:txBody>
      </p:sp>
      <p:cxnSp>
        <p:nvCxnSpPr>
          <p:cNvPr id="1648" name="Shape 1648"/>
          <p:cNvCxnSpPr>
            <a:stCxn id="1649" idx="3"/>
          </p:cNvCxnSpPr>
          <p:nvPr/>
        </p:nvCxnSpPr>
        <p:spPr>
          <a:xfrm rot="10800000" flipH="1">
            <a:off x="8099167" y="5045633"/>
            <a:ext cx="1077600" cy="1176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0" name="Shape 1640"/>
          <p:cNvSpPr txBox="1"/>
          <p:nvPr/>
        </p:nvSpPr>
        <p:spPr>
          <a:xfrm rot="5400000">
            <a:off x="3884633" y="6266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57" name="Shape 1657"/>
          <p:cNvCxnSpPr>
            <a:stCxn id="1627" idx="0"/>
          </p:cNvCxnSpPr>
          <p:nvPr/>
        </p:nvCxnSpPr>
        <p:spPr>
          <a:xfrm flipH="1">
            <a:off x="3074900" y="4002467"/>
            <a:ext cx="20800" cy="194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9" name="Shape 1649"/>
          <p:cNvSpPr txBox="1"/>
          <p:nvPr/>
        </p:nvSpPr>
        <p:spPr>
          <a:xfrm>
            <a:off x="6633567" y="59534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58" name="Shape 1658"/>
          <p:cNvCxnSpPr>
            <a:stCxn id="1649" idx="3"/>
            <a:endCxn id="1604" idx="6"/>
          </p:cNvCxnSpPr>
          <p:nvPr/>
        </p:nvCxnSpPr>
        <p:spPr>
          <a:xfrm rot="10800000">
            <a:off x="6307167" y="6222033"/>
            <a:ext cx="179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59" name="Shape 1659"/>
          <p:cNvSpPr txBox="1">
            <a:spLocks noGrp="1"/>
          </p:cNvSpPr>
          <p:nvPr>
            <p:ph type="title"/>
          </p:nvPr>
        </p:nvSpPr>
        <p:spPr>
          <a:xfrm>
            <a:off x="415600" y="85367"/>
            <a:ext cx="2803200" cy="3380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Ajout d’une porte d’entrée</a:t>
            </a:r>
            <a:endParaRPr lang="en" dirty="0"/>
          </a:p>
        </p:txBody>
      </p:sp>
      <p:grpSp>
        <p:nvGrpSpPr>
          <p:cNvPr id="100" name="Groupe 99"/>
          <p:cNvGrpSpPr/>
          <p:nvPr/>
        </p:nvGrpSpPr>
        <p:grpSpPr>
          <a:xfrm>
            <a:off x="3702233" y="1214034"/>
            <a:ext cx="5714600" cy="2060933"/>
            <a:chOff x="2776675" y="910525"/>
            <a:chExt cx="4285950" cy="1545700"/>
          </a:xfrm>
        </p:grpSpPr>
        <p:grpSp>
          <p:nvGrpSpPr>
            <p:cNvPr id="101" name="Shape 1574"/>
            <p:cNvGrpSpPr/>
            <p:nvPr/>
          </p:nvGrpSpPr>
          <p:grpSpPr>
            <a:xfrm>
              <a:off x="3836475" y="910525"/>
              <a:ext cx="533700" cy="501600"/>
              <a:chOff x="1931475" y="2358325"/>
              <a:chExt cx="533700" cy="501600"/>
            </a:xfrm>
          </p:grpSpPr>
          <p:sp>
            <p:nvSpPr>
              <p:cNvPr id="116" name="Shape 1575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Shape 1576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Shape 1577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Shape 1578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Shape 1579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21" name="Shape 1580"/>
              <p:cNvCxnSpPr>
                <a:stCxn id="116" idx="5"/>
                <a:endCxn id="119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2" name="Shape 1581"/>
              <p:cNvCxnSpPr>
                <a:stCxn id="116" idx="5"/>
                <a:endCxn id="120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3" name="Shape 1582"/>
              <p:cNvCxnSpPr>
                <a:stCxn id="118" idx="7"/>
                <a:endCxn id="120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4" name="Shape 1583"/>
              <p:cNvCxnSpPr>
                <a:stCxn id="118" idx="7"/>
                <a:endCxn id="119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5" name="Shape 1584"/>
              <p:cNvCxnSpPr>
                <a:stCxn id="117" idx="6"/>
                <a:endCxn id="119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6" name="Shape 1585"/>
              <p:cNvCxnSpPr>
                <a:stCxn id="117" idx="6"/>
                <a:endCxn id="120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27" name="Shape 1586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Shape 1600"/>
            <p:cNvGrpSpPr/>
            <p:nvPr/>
          </p:nvGrpSpPr>
          <p:grpSpPr>
            <a:xfrm>
              <a:off x="4321475" y="949777"/>
              <a:ext cx="501300" cy="501300"/>
              <a:chOff x="3059125" y="1201777"/>
              <a:chExt cx="501300" cy="501300"/>
            </a:xfrm>
          </p:grpSpPr>
          <p:sp>
            <p:nvSpPr>
              <p:cNvPr id="114" name="Shape 1601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5" name="Shape 1602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03" name="Shape 1617"/>
            <p:cNvGrpSpPr/>
            <p:nvPr/>
          </p:nvGrpSpPr>
          <p:grpSpPr>
            <a:xfrm>
              <a:off x="6774025" y="1052875"/>
              <a:ext cx="216900" cy="216900"/>
              <a:chOff x="3999800" y="3405025"/>
              <a:chExt cx="216900" cy="216900"/>
            </a:xfrm>
          </p:grpSpPr>
          <p:sp>
            <p:nvSpPr>
              <p:cNvPr id="111" name="Shape 1618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2" name="Shape 1619"/>
              <p:cNvCxnSpPr>
                <a:stCxn id="111" idx="7"/>
                <a:endCxn id="111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3" name="Shape 1620"/>
              <p:cNvCxnSpPr>
                <a:stCxn id="111" idx="1"/>
                <a:endCxn id="111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4" name="Shape 1623"/>
            <p:cNvCxnSpPr>
              <a:endCxn id="127" idx="1"/>
            </p:cNvCxnSpPr>
            <p:nvPr/>
          </p:nvCxnSpPr>
          <p:spPr>
            <a:xfrm rot="10800000" flipH="1">
              <a:off x="2776675" y="1161425"/>
              <a:ext cx="1059900" cy="12948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5" name="Shape 1625"/>
            <p:cNvCxnSpPr>
              <a:endCxn id="111" idx="2"/>
            </p:cNvCxnSpPr>
            <p:nvPr/>
          </p:nvCxnSpPr>
          <p:spPr>
            <a:xfrm>
              <a:off x="4763125" y="1161325"/>
              <a:ext cx="2010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107" name="Shape 1653"/>
            <p:cNvGrpSpPr/>
            <p:nvPr/>
          </p:nvGrpSpPr>
          <p:grpSpPr>
            <a:xfrm>
              <a:off x="6702325" y="1541737"/>
              <a:ext cx="360300" cy="360300"/>
              <a:chOff x="2614600" y="1204350"/>
              <a:chExt cx="360300" cy="360300"/>
            </a:xfrm>
          </p:grpSpPr>
          <p:sp>
            <p:nvSpPr>
              <p:cNvPr id="109" name="Shape 1632"/>
              <p:cNvSpPr/>
              <p:nvPr/>
            </p:nvSpPr>
            <p:spPr>
              <a:xfrm>
                <a:off x="2614600" y="1204350"/>
                <a:ext cx="360300" cy="3603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0" name="Shape 1654"/>
              <p:cNvCxnSpPr/>
              <p:nvPr/>
            </p:nvCxnSpPr>
            <p:spPr>
              <a:xfrm rot="10800000" flipH="1">
                <a:off x="2699800" y="13297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8" name="Shape 1655"/>
            <p:cNvCxnSpPr>
              <a:stCxn id="109" idx="0"/>
              <a:endCxn id="111" idx="4"/>
            </p:cNvCxnSpPr>
            <p:nvPr/>
          </p:nvCxnSpPr>
          <p:spPr>
            <a:xfrm rot="10800000">
              <a:off x="6882475" y="1269637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99" name="Groupe 98"/>
          <p:cNvGrpSpPr/>
          <p:nvPr/>
        </p:nvGrpSpPr>
        <p:grpSpPr>
          <a:xfrm>
            <a:off x="3702233" y="3274967"/>
            <a:ext cx="5619000" cy="2012603"/>
            <a:chOff x="2776675" y="2456225"/>
            <a:chExt cx="4214250" cy="1509452"/>
          </a:xfrm>
        </p:grpSpPr>
        <p:grpSp>
          <p:nvGrpSpPr>
            <p:cNvPr id="128" name="Shape 1703"/>
            <p:cNvGrpSpPr/>
            <p:nvPr/>
          </p:nvGrpSpPr>
          <p:grpSpPr>
            <a:xfrm>
              <a:off x="3836475" y="3425125"/>
              <a:ext cx="533700" cy="501600"/>
              <a:chOff x="1931475" y="2358325"/>
              <a:chExt cx="533700" cy="501600"/>
            </a:xfrm>
          </p:grpSpPr>
          <p:sp>
            <p:nvSpPr>
              <p:cNvPr id="139" name="Shape 1704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Shape 1705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Shape 1706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Shape 1707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Shape 1708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44" name="Shape 1709"/>
              <p:cNvCxnSpPr>
                <a:stCxn id="139" idx="5"/>
                <a:endCxn id="142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5" name="Shape 1710"/>
              <p:cNvCxnSpPr>
                <a:stCxn id="139" idx="5"/>
                <a:endCxn id="143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6" name="Shape 1711"/>
              <p:cNvCxnSpPr>
                <a:stCxn id="141" idx="7"/>
                <a:endCxn id="143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7" name="Shape 1712"/>
              <p:cNvCxnSpPr>
                <a:stCxn id="141" idx="7"/>
                <a:endCxn id="142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8" name="Shape 1713"/>
              <p:cNvCxnSpPr>
                <a:stCxn id="140" idx="6"/>
                <a:endCxn id="142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" name="Shape 1714"/>
              <p:cNvCxnSpPr>
                <a:stCxn id="140" idx="6"/>
                <a:endCxn id="143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50" name="Shape 1715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" name="Shape 1725"/>
            <p:cNvGrpSpPr/>
            <p:nvPr/>
          </p:nvGrpSpPr>
          <p:grpSpPr>
            <a:xfrm>
              <a:off x="4321475" y="3464377"/>
              <a:ext cx="501300" cy="501300"/>
              <a:chOff x="3059125" y="1201777"/>
              <a:chExt cx="501300" cy="501300"/>
            </a:xfrm>
          </p:grpSpPr>
          <p:sp>
            <p:nvSpPr>
              <p:cNvPr id="137" name="Shape 1726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38" name="Shape 1727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30" name="Shape 1736"/>
            <p:cNvGrpSpPr/>
            <p:nvPr/>
          </p:nvGrpSpPr>
          <p:grpSpPr>
            <a:xfrm>
              <a:off x="6774025" y="3567475"/>
              <a:ext cx="216900" cy="216900"/>
              <a:chOff x="3999800" y="3405025"/>
              <a:chExt cx="216900" cy="216900"/>
            </a:xfrm>
          </p:grpSpPr>
          <p:sp>
            <p:nvSpPr>
              <p:cNvPr id="134" name="Shape 1737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35" name="Shape 1738"/>
              <p:cNvCxnSpPr>
                <a:stCxn id="134" idx="7"/>
                <a:endCxn id="134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6" name="Shape 1739"/>
              <p:cNvCxnSpPr>
                <a:stCxn id="134" idx="1"/>
                <a:endCxn id="134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31" name="Shape 1747"/>
            <p:cNvCxnSpPr>
              <a:endCxn id="150" idx="1"/>
            </p:cNvCxnSpPr>
            <p:nvPr/>
          </p:nvCxnSpPr>
          <p:spPr>
            <a:xfrm>
              <a:off x="2776675" y="2456225"/>
              <a:ext cx="1059900" cy="12198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32" name="Shape 1753"/>
            <p:cNvCxnSpPr/>
            <p:nvPr/>
          </p:nvCxnSpPr>
          <p:spPr>
            <a:xfrm>
              <a:off x="4763100" y="3675925"/>
              <a:ext cx="2010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33" name="Shape 1778"/>
            <p:cNvSpPr txBox="1"/>
            <p:nvPr/>
          </p:nvSpPr>
          <p:spPr>
            <a:xfrm>
              <a:off x="4766375" y="3273025"/>
              <a:ext cx="1225440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867" kern="0" dirty="0">
                  <a:solidFill>
                    <a:srgbClr val="FFFFFF"/>
                  </a:solidFill>
                  <a:cs typeface="Arial"/>
                  <a:sym typeface="Arial"/>
                </a:rPr>
                <a:t>Présélection</a:t>
              </a:r>
            </a:p>
          </p:txBody>
        </p:sp>
      </p:grpSp>
      <p:cxnSp>
        <p:nvCxnSpPr>
          <p:cNvPr id="151" name="Shape 1630"/>
          <p:cNvCxnSpPr>
            <a:stCxn id="134" idx="0"/>
          </p:cNvCxnSpPr>
          <p:nvPr/>
        </p:nvCxnSpPr>
        <p:spPr>
          <a:xfrm flipV="1">
            <a:off x="9176633" y="3731351"/>
            <a:ext cx="6595" cy="102528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" name="Shape 1647"/>
          <p:cNvSpPr txBox="1"/>
          <p:nvPr/>
        </p:nvSpPr>
        <p:spPr>
          <a:xfrm>
            <a:off x="9236238" y="4095433"/>
            <a:ext cx="2861977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Possibilités à considérer</a:t>
            </a:r>
          </a:p>
        </p:txBody>
      </p:sp>
      <p:sp>
        <p:nvSpPr>
          <p:cNvPr id="154" name="Shape 1656"/>
          <p:cNvSpPr txBox="1"/>
          <p:nvPr/>
        </p:nvSpPr>
        <p:spPr>
          <a:xfrm>
            <a:off x="1630100" y="512419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Nouvelle information</a:t>
            </a:r>
          </a:p>
        </p:txBody>
      </p:sp>
      <p:sp>
        <p:nvSpPr>
          <p:cNvPr id="155" name="Shape 1651"/>
          <p:cNvSpPr txBox="1"/>
          <p:nvPr/>
        </p:nvSpPr>
        <p:spPr>
          <a:xfrm>
            <a:off x="6324920" y="1076668"/>
            <a:ext cx="2083945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rPr>
              <a:t>Sélection finale</a:t>
            </a:r>
          </a:p>
        </p:txBody>
      </p:sp>
      <p:sp>
        <p:nvSpPr>
          <p:cNvPr id="153" name="Shape 1338"/>
          <p:cNvSpPr txBox="1"/>
          <p:nvPr/>
        </p:nvSpPr>
        <p:spPr>
          <a:xfrm>
            <a:off x="6283166" y="3095534"/>
            <a:ext cx="12684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600" kern="0" dirty="0">
                <a:solidFill>
                  <a:srgbClr val="212121">
                    <a:lumMod val="25000"/>
                    <a:lumOff val="75000"/>
                  </a:srgbClr>
                </a:solidFill>
                <a:cs typeface="Arial"/>
                <a:sym typeface="Arial"/>
              </a:rPr>
              <a:t>Pertinence</a:t>
            </a:r>
          </a:p>
        </p:txBody>
      </p:sp>
    </p:spTree>
    <p:extLst>
      <p:ext uri="{BB962C8B-B14F-4D97-AF65-F5344CB8AC3E}">
        <p14:creationId xmlns:p14="http://schemas.microsoft.com/office/powerpoint/2010/main" val="19821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Shape 1561"/>
          <p:cNvGrpSpPr/>
          <p:nvPr/>
        </p:nvGrpSpPr>
        <p:grpSpPr>
          <a:xfrm>
            <a:off x="5115300" y="3246033"/>
            <a:ext cx="711600" cy="668800"/>
            <a:chOff x="1931475" y="2358325"/>
            <a:chExt cx="533700" cy="501600"/>
          </a:xfrm>
        </p:grpSpPr>
        <p:sp>
          <p:nvSpPr>
            <p:cNvPr id="1562" name="Shape 1562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Shape 1563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Shape 1564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Shape 1565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Shape 1566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67" name="Shape 1567"/>
            <p:cNvCxnSpPr>
              <a:stCxn id="1562" idx="5"/>
              <a:endCxn id="1565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8" name="Shape 1568"/>
            <p:cNvCxnSpPr>
              <a:stCxn id="1562" idx="5"/>
              <a:endCxn id="1566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9" name="Shape 1569"/>
            <p:cNvCxnSpPr>
              <a:stCxn id="1564" idx="7"/>
              <a:endCxn id="1566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0" name="Shape 1570"/>
            <p:cNvCxnSpPr>
              <a:stCxn id="1564" idx="7"/>
              <a:endCxn id="1565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1" name="Shape 1571"/>
            <p:cNvCxnSpPr>
              <a:stCxn id="1563" idx="6"/>
              <a:endCxn id="1565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2" name="Shape 1572"/>
            <p:cNvCxnSpPr>
              <a:stCxn id="1563" idx="6"/>
              <a:endCxn id="1566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73" name="Shape 1573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7" name="Shape 1587"/>
          <p:cNvGrpSpPr/>
          <p:nvPr/>
        </p:nvGrpSpPr>
        <p:grpSpPr>
          <a:xfrm>
            <a:off x="5115300" y="5887633"/>
            <a:ext cx="711600" cy="668800"/>
            <a:chOff x="1931475" y="2358325"/>
            <a:chExt cx="533700" cy="501600"/>
          </a:xfrm>
        </p:grpSpPr>
        <p:sp>
          <p:nvSpPr>
            <p:cNvPr id="1588" name="Shape 1588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Shape 1591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Shape 1592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93" name="Shape 1593"/>
            <p:cNvCxnSpPr>
              <a:stCxn id="1588" idx="5"/>
              <a:endCxn id="1591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4" name="Shape 1594"/>
            <p:cNvCxnSpPr>
              <a:stCxn id="1588" idx="5"/>
              <a:endCxn id="1592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5" name="Shape 1595"/>
            <p:cNvCxnSpPr>
              <a:stCxn id="1590" idx="7"/>
              <a:endCxn id="1592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6" name="Shape 1596"/>
            <p:cNvCxnSpPr>
              <a:stCxn id="1590" idx="7"/>
              <a:endCxn id="1591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7" name="Shape 1597"/>
            <p:cNvCxnSpPr>
              <a:stCxn id="1589" idx="6"/>
              <a:endCxn id="1591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8" name="Shape 1598"/>
            <p:cNvCxnSpPr>
              <a:stCxn id="1589" idx="6"/>
              <a:endCxn id="1592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99" name="Shape 1599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03" name="Shape 1603"/>
          <p:cNvGrpSpPr/>
          <p:nvPr/>
        </p:nvGrpSpPr>
        <p:grpSpPr>
          <a:xfrm>
            <a:off x="5826900" y="5981833"/>
            <a:ext cx="480400" cy="480400"/>
            <a:chOff x="2614600" y="1204350"/>
            <a:chExt cx="360300" cy="360300"/>
          </a:xfrm>
        </p:grpSpPr>
        <p:sp>
          <p:nvSpPr>
            <p:cNvPr id="1604" name="Shape 1604"/>
            <p:cNvSpPr/>
            <p:nvPr/>
          </p:nvSpPr>
          <p:spPr>
            <a:xfrm>
              <a:off x="2614600" y="1204350"/>
              <a:ext cx="360300" cy="360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5" name="Shape 1605"/>
            <p:cNvCxnSpPr/>
            <p:nvPr/>
          </p:nvCxnSpPr>
          <p:spPr>
            <a:xfrm rot="10800000" flipH="1">
              <a:off x="2699800" y="13297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6" name="Shape 1606"/>
          <p:cNvGrpSpPr/>
          <p:nvPr/>
        </p:nvGrpSpPr>
        <p:grpSpPr>
          <a:xfrm>
            <a:off x="5761967" y="3298369"/>
            <a:ext cx="668400" cy="668400"/>
            <a:chOff x="3059125" y="1201777"/>
            <a:chExt cx="501300" cy="501300"/>
          </a:xfrm>
        </p:grpSpPr>
        <p:sp>
          <p:nvSpPr>
            <p:cNvPr id="1607" name="Shape 1607"/>
            <p:cNvSpPr/>
            <p:nvPr/>
          </p:nvSpPr>
          <p:spPr>
            <a:xfrm rot="6724007">
              <a:off x="3117327" y="1259980"/>
              <a:ext cx="384894" cy="384894"/>
            </a:xfrm>
            <a:prstGeom prst="chord">
              <a:avLst>
                <a:gd name="adj1" fmla="val 2700000"/>
                <a:gd name="adj2" fmla="val 1620000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8" name="Shape 1608"/>
            <p:cNvCxnSpPr/>
            <p:nvPr/>
          </p:nvCxnSpPr>
          <p:spPr>
            <a:xfrm rot="10800000" flipH="1">
              <a:off x="3214825" y="13504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9" name="Shape 1609"/>
          <p:cNvGrpSpPr/>
          <p:nvPr/>
        </p:nvGrpSpPr>
        <p:grpSpPr>
          <a:xfrm>
            <a:off x="9032033" y="3435833"/>
            <a:ext cx="289200" cy="289200"/>
            <a:chOff x="3770050" y="3263650"/>
            <a:chExt cx="216900" cy="216900"/>
          </a:xfrm>
        </p:grpSpPr>
        <p:sp>
          <p:nvSpPr>
            <p:cNvPr id="1610" name="Shape 1610"/>
            <p:cNvSpPr/>
            <p:nvPr/>
          </p:nvSpPr>
          <p:spPr>
            <a:xfrm>
              <a:off x="3770050" y="3263650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1" name="Shape 1611"/>
            <p:cNvCxnSpPr>
              <a:stCxn id="1610" idx="0"/>
              <a:endCxn id="1610" idx="4"/>
            </p:cNvCxnSpPr>
            <p:nvPr/>
          </p:nvCxnSpPr>
          <p:spPr>
            <a:xfrm>
              <a:off x="3878500" y="3263650"/>
              <a:ext cx="0" cy="2169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2" name="Shape 1612"/>
            <p:cNvCxnSpPr>
              <a:stCxn id="1610" idx="2"/>
              <a:endCxn id="1610" idx="6"/>
            </p:cNvCxnSpPr>
            <p:nvPr/>
          </p:nvCxnSpPr>
          <p:spPr>
            <a:xfrm>
              <a:off x="3770050" y="3372100"/>
              <a:ext cx="2169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13" name="Shape 1613"/>
          <p:cNvGrpSpPr/>
          <p:nvPr/>
        </p:nvGrpSpPr>
        <p:grpSpPr>
          <a:xfrm>
            <a:off x="7474467" y="3435833"/>
            <a:ext cx="289200" cy="289200"/>
            <a:chOff x="3999800" y="3405025"/>
            <a:chExt cx="216900" cy="216900"/>
          </a:xfrm>
        </p:grpSpPr>
        <p:sp>
          <p:nvSpPr>
            <p:cNvPr id="1614" name="Shape 1614"/>
            <p:cNvSpPr/>
            <p:nvPr/>
          </p:nvSpPr>
          <p:spPr>
            <a:xfrm>
              <a:off x="3999800" y="3405025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5" name="Shape 1615"/>
            <p:cNvCxnSpPr>
              <a:stCxn id="1614" idx="7"/>
              <a:endCxn id="1614" idx="3"/>
            </p:cNvCxnSpPr>
            <p:nvPr/>
          </p:nvCxnSpPr>
          <p:spPr>
            <a:xfrm flipH="1">
              <a:off x="4031635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6" name="Shape 1616"/>
            <p:cNvCxnSpPr>
              <a:stCxn id="1614" idx="1"/>
              <a:endCxn id="1614" idx="5"/>
            </p:cNvCxnSpPr>
            <p:nvPr/>
          </p:nvCxnSpPr>
          <p:spPr>
            <a:xfrm>
              <a:off x="4031564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621" name="Shape 1621"/>
          <p:cNvCxnSpPr>
            <a:stCxn id="1622" idx="6"/>
            <a:endCxn id="1573" idx="1"/>
          </p:cNvCxnSpPr>
          <p:nvPr/>
        </p:nvCxnSpPr>
        <p:spPr>
          <a:xfrm>
            <a:off x="3702233" y="3274967"/>
            <a:ext cx="1413200" cy="3056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4" name="Shape 1624"/>
          <p:cNvCxnSpPr>
            <a:stCxn id="1622" idx="6"/>
            <a:endCxn id="1599" idx="1"/>
          </p:cNvCxnSpPr>
          <p:nvPr/>
        </p:nvCxnSpPr>
        <p:spPr>
          <a:xfrm>
            <a:off x="3702233" y="3274967"/>
            <a:ext cx="1413200" cy="29472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26" name="Shape 1626"/>
          <p:cNvSpPr txBox="1"/>
          <p:nvPr/>
        </p:nvSpPr>
        <p:spPr>
          <a:xfrm>
            <a:off x="2362900" y="23839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27" name="Shape 1627"/>
          <p:cNvSpPr txBox="1"/>
          <p:nvPr/>
        </p:nvSpPr>
        <p:spPr>
          <a:xfrm>
            <a:off x="2362900" y="40024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28" name="Shape 1628"/>
          <p:cNvCxnSpPr>
            <a:endCxn id="1614" idx="2"/>
          </p:cNvCxnSpPr>
          <p:nvPr/>
        </p:nvCxnSpPr>
        <p:spPr>
          <a:xfrm>
            <a:off x="6350067" y="3580433"/>
            <a:ext cx="1124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9" name="Shape 1629"/>
          <p:cNvCxnSpPr>
            <a:stCxn id="1614" idx="6"/>
            <a:endCxn id="1610" idx="2"/>
          </p:cNvCxnSpPr>
          <p:nvPr/>
        </p:nvCxnSpPr>
        <p:spPr>
          <a:xfrm>
            <a:off x="7763667" y="3580433"/>
            <a:ext cx="1268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1" name="Shape 1631"/>
          <p:cNvCxnSpPr>
            <a:stCxn id="1610" idx="0"/>
          </p:cNvCxnSpPr>
          <p:nvPr/>
        </p:nvCxnSpPr>
        <p:spPr>
          <a:xfrm rot="10800000">
            <a:off x="9176633" y="2536233"/>
            <a:ext cx="0" cy="89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3" name="Shape 1633"/>
          <p:cNvCxnSpPr>
            <a:endCxn id="1614" idx="0"/>
          </p:cNvCxnSpPr>
          <p:nvPr/>
        </p:nvCxnSpPr>
        <p:spPr>
          <a:xfrm flipH="1">
            <a:off x="7619067" y="2898633"/>
            <a:ext cx="712800" cy="5372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35" name="Shape 1635"/>
          <p:cNvCxnSpPr/>
          <p:nvPr/>
        </p:nvCxnSpPr>
        <p:spPr>
          <a:xfrm rot="10800000">
            <a:off x="8476233" y="28986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6" name="Shape 1636"/>
          <p:cNvCxnSpPr>
            <a:stCxn id="111" idx="0"/>
          </p:cNvCxnSpPr>
          <p:nvPr/>
        </p:nvCxnSpPr>
        <p:spPr>
          <a:xfrm flipV="1">
            <a:off x="9176633" y="175033"/>
            <a:ext cx="0" cy="1228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7" name="Shape 1637"/>
          <p:cNvCxnSpPr/>
          <p:nvPr/>
        </p:nvCxnSpPr>
        <p:spPr>
          <a:xfrm rot="10800000">
            <a:off x="8476233" y="6634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8" name="Shape 1638"/>
          <p:cNvCxnSpPr>
            <a:endCxn id="1640" idx="2"/>
          </p:cNvCxnSpPr>
          <p:nvPr/>
        </p:nvCxnSpPr>
        <p:spPr>
          <a:xfrm rot="10800000">
            <a:off x="4580633" y="663467"/>
            <a:ext cx="3751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41" name="Shape 1641"/>
          <p:cNvCxnSpPr>
            <a:stCxn id="1640" idx="2"/>
            <a:endCxn id="1626" idx="0"/>
          </p:cNvCxnSpPr>
          <p:nvPr/>
        </p:nvCxnSpPr>
        <p:spPr>
          <a:xfrm flipH="1">
            <a:off x="3095833" y="663467"/>
            <a:ext cx="1484800" cy="1720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622" name="Shape 1622"/>
          <p:cNvSpPr/>
          <p:nvPr/>
        </p:nvSpPr>
        <p:spPr>
          <a:xfrm>
            <a:off x="3690233" y="3006367"/>
            <a:ext cx="12000" cy="537200"/>
          </a:xfrm>
          <a:prstGeom prst="ellipse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642" name="Shape 1642"/>
          <p:cNvCxnSpPr>
            <a:stCxn id="1626" idx="2"/>
            <a:endCxn id="1622" idx="2"/>
          </p:cNvCxnSpPr>
          <p:nvPr/>
        </p:nvCxnSpPr>
        <p:spPr>
          <a:xfrm rot="-5400000" flipH="1">
            <a:off x="2984100" y="2569167"/>
            <a:ext cx="81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43" name="Shape 1643"/>
          <p:cNvCxnSpPr>
            <a:stCxn id="1627" idx="0"/>
            <a:endCxn id="1622" idx="2"/>
          </p:cNvCxnSpPr>
          <p:nvPr/>
        </p:nvCxnSpPr>
        <p:spPr>
          <a:xfrm rot="-5400000">
            <a:off x="3029100" y="3341467"/>
            <a:ext cx="72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4" name="Shape 1644"/>
          <p:cNvSpPr txBox="1"/>
          <p:nvPr/>
        </p:nvSpPr>
        <p:spPr>
          <a:xfrm>
            <a:off x="9229567" y="352333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1645" name="Shape 1645"/>
          <p:cNvSpPr txBox="1"/>
          <p:nvPr/>
        </p:nvSpPr>
        <p:spPr>
          <a:xfrm>
            <a:off x="9224634" y="2550867"/>
            <a:ext cx="2388133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 selon contexte</a:t>
            </a:r>
          </a:p>
        </p:txBody>
      </p:sp>
      <p:sp>
        <p:nvSpPr>
          <p:cNvPr id="1646" name="Shape 1646"/>
          <p:cNvSpPr txBox="1"/>
          <p:nvPr/>
        </p:nvSpPr>
        <p:spPr>
          <a:xfrm>
            <a:off x="7806017" y="3465267"/>
            <a:ext cx="1225883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Mémoire de travail</a:t>
            </a:r>
          </a:p>
        </p:txBody>
      </p:sp>
      <p:sp>
        <p:nvSpPr>
          <p:cNvPr id="1647" name="Shape 1647"/>
          <p:cNvSpPr txBox="1"/>
          <p:nvPr/>
        </p:nvSpPr>
        <p:spPr>
          <a:xfrm>
            <a:off x="9229567" y="51275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</a:t>
            </a:r>
          </a:p>
        </p:txBody>
      </p:sp>
      <p:cxnSp>
        <p:nvCxnSpPr>
          <p:cNvPr id="1648" name="Shape 1648"/>
          <p:cNvCxnSpPr>
            <a:stCxn id="1649" idx="3"/>
          </p:cNvCxnSpPr>
          <p:nvPr/>
        </p:nvCxnSpPr>
        <p:spPr>
          <a:xfrm rot="10800000" flipH="1">
            <a:off x="8099167" y="5045633"/>
            <a:ext cx="1077600" cy="1176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52" name="Shape 1652"/>
          <p:cNvSpPr txBox="1"/>
          <p:nvPr/>
        </p:nvSpPr>
        <p:spPr>
          <a:xfrm>
            <a:off x="6283167" y="3095533"/>
            <a:ext cx="12684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Oubli</a:t>
            </a:r>
          </a:p>
        </p:txBody>
      </p:sp>
      <p:sp>
        <p:nvSpPr>
          <p:cNvPr id="1640" name="Shape 1640"/>
          <p:cNvSpPr txBox="1"/>
          <p:nvPr/>
        </p:nvSpPr>
        <p:spPr>
          <a:xfrm rot="5400000">
            <a:off x="3884633" y="6266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57" name="Shape 1657"/>
          <p:cNvCxnSpPr>
            <a:stCxn id="1627" idx="0"/>
          </p:cNvCxnSpPr>
          <p:nvPr/>
        </p:nvCxnSpPr>
        <p:spPr>
          <a:xfrm flipH="1">
            <a:off x="3074900" y="4002467"/>
            <a:ext cx="20800" cy="194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9" name="Shape 1649"/>
          <p:cNvSpPr txBox="1"/>
          <p:nvPr/>
        </p:nvSpPr>
        <p:spPr>
          <a:xfrm>
            <a:off x="6633567" y="59534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58" name="Shape 1658"/>
          <p:cNvCxnSpPr>
            <a:stCxn id="1649" idx="3"/>
            <a:endCxn id="1604" idx="6"/>
          </p:cNvCxnSpPr>
          <p:nvPr/>
        </p:nvCxnSpPr>
        <p:spPr>
          <a:xfrm rot="10800000">
            <a:off x="6307167" y="6222033"/>
            <a:ext cx="179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59" name="Shape 1659"/>
          <p:cNvSpPr txBox="1">
            <a:spLocks noGrp="1"/>
          </p:cNvSpPr>
          <p:nvPr>
            <p:ph type="title"/>
          </p:nvPr>
        </p:nvSpPr>
        <p:spPr>
          <a:xfrm>
            <a:off x="415600" y="85367"/>
            <a:ext cx="2803200" cy="3380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LSTM</a:t>
            </a:r>
            <a:endParaRPr lang="en" dirty="0"/>
          </a:p>
        </p:txBody>
      </p:sp>
      <p:grpSp>
        <p:nvGrpSpPr>
          <p:cNvPr id="100" name="Groupe 99"/>
          <p:cNvGrpSpPr/>
          <p:nvPr/>
        </p:nvGrpSpPr>
        <p:grpSpPr>
          <a:xfrm>
            <a:off x="3702233" y="1214034"/>
            <a:ext cx="5714600" cy="2060933"/>
            <a:chOff x="2776675" y="910525"/>
            <a:chExt cx="4285950" cy="1545700"/>
          </a:xfrm>
        </p:grpSpPr>
        <p:grpSp>
          <p:nvGrpSpPr>
            <p:cNvPr id="101" name="Shape 1574"/>
            <p:cNvGrpSpPr/>
            <p:nvPr/>
          </p:nvGrpSpPr>
          <p:grpSpPr>
            <a:xfrm>
              <a:off x="3836475" y="910525"/>
              <a:ext cx="533700" cy="501600"/>
              <a:chOff x="1931475" y="2358325"/>
              <a:chExt cx="533700" cy="501600"/>
            </a:xfrm>
          </p:grpSpPr>
          <p:sp>
            <p:nvSpPr>
              <p:cNvPr id="116" name="Shape 1575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Shape 1576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Shape 1577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Shape 1578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Shape 1579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21" name="Shape 1580"/>
              <p:cNvCxnSpPr>
                <a:stCxn id="116" idx="5"/>
                <a:endCxn id="119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2" name="Shape 1581"/>
              <p:cNvCxnSpPr>
                <a:stCxn id="116" idx="5"/>
                <a:endCxn id="120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3" name="Shape 1582"/>
              <p:cNvCxnSpPr>
                <a:stCxn id="118" idx="7"/>
                <a:endCxn id="120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4" name="Shape 1583"/>
              <p:cNvCxnSpPr>
                <a:stCxn id="118" idx="7"/>
                <a:endCxn id="119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5" name="Shape 1584"/>
              <p:cNvCxnSpPr>
                <a:stCxn id="117" idx="6"/>
                <a:endCxn id="119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6" name="Shape 1585"/>
              <p:cNvCxnSpPr>
                <a:stCxn id="117" idx="6"/>
                <a:endCxn id="120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27" name="Shape 1586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Shape 1600"/>
            <p:cNvGrpSpPr/>
            <p:nvPr/>
          </p:nvGrpSpPr>
          <p:grpSpPr>
            <a:xfrm>
              <a:off x="4321475" y="949777"/>
              <a:ext cx="501300" cy="501300"/>
              <a:chOff x="3059125" y="1201777"/>
              <a:chExt cx="501300" cy="501300"/>
            </a:xfrm>
          </p:grpSpPr>
          <p:sp>
            <p:nvSpPr>
              <p:cNvPr id="114" name="Shape 1601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5" name="Shape 1602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03" name="Shape 1617"/>
            <p:cNvGrpSpPr/>
            <p:nvPr/>
          </p:nvGrpSpPr>
          <p:grpSpPr>
            <a:xfrm>
              <a:off x="6774025" y="1052875"/>
              <a:ext cx="216900" cy="216900"/>
              <a:chOff x="3999800" y="3405025"/>
              <a:chExt cx="216900" cy="216900"/>
            </a:xfrm>
          </p:grpSpPr>
          <p:sp>
            <p:nvSpPr>
              <p:cNvPr id="111" name="Shape 1618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2" name="Shape 1619"/>
              <p:cNvCxnSpPr>
                <a:stCxn id="111" idx="7"/>
                <a:endCxn id="111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3" name="Shape 1620"/>
              <p:cNvCxnSpPr>
                <a:stCxn id="111" idx="1"/>
                <a:endCxn id="111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4" name="Shape 1623"/>
            <p:cNvCxnSpPr>
              <a:endCxn id="127" idx="1"/>
            </p:cNvCxnSpPr>
            <p:nvPr/>
          </p:nvCxnSpPr>
          <p:spPr>
            <a:xfrm rot="10800000" flipH="1">
              <a:off x="2776675" y="1161425"/>
              <a:ext cx="1059900" cy="12948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5" name="Shape 1625"/>
            <p:cNvCxnSpPr>
              <a:endCxn id="111" idx="2"/>
            </p:cNvCxnSpPr>
            <p:nvPr/>
          </p:nvCxnSpPr>
          <p:spPr>
            <a:xfrm>
              <a:off x="4763125" y="1161325"/>
              <a:ext cx="2010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107" name="Shape 1653"/>
            <p:cNvGrpSpPr/>
            <p:nvPr/>
          </p:nvGrpSpPr>
          <p:grpSpPr>
            <a:xfrm>
              <a:off x="6702325" y="1541737"/>
              <a:ext cx="360300" cy="360300"/>
              <a:chOff x="2614600" y="1204350"/>
              <a:chExt cx="360300" cy="360300"/>
            </a:xfrm>
          </p:grpSpPr>
          <p:sp>
            <p:nvSpPr>
              <p:cNvPr id="109" name="Shape 1632"/>
              <p:cNvSpPr/>
              <p:nvPr/>
            </p:nvSpPr>
            <p:spPr>
              <a:xfrm>
                <a:off x="2614600" y="1204350"/>
                <a:ext cx="360300" cy="3603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0" name="Shape 1654"/>
              <p:cNvCxnSpPr/>
              <p:nvPr/>
            </p:nvCxnSpPr>
            <p:spPr>
              <a:xfrm rot="10800000" flipH="1">
                <a:off x="2699800" y="13297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8" name="Shape 1655"/>
            <p:cNvCxnSpPr>
              <a:stCxn id="109" idx="0"/>
              <a:endCxn id="111" idx="4"/>
            </p:cNvCxnSpPr>
            <p:nvPr/>
          </p:nvCxnSpPr>
          <p:spPr>
            <a:xfrm rot="10800000">
              <a:off x="6882475" y="1269637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99" name="Groupe 98"/>
          <p:cNvGrpSpPr/>
          <p:nvPr/>
        </p:nvGrpSpPr>
        <p:grpSpPr>
          <a:xfrm>
            <a:off x="3702233" y="3274967"/>
            <a:ext cx="5619000" cy="2012603"/>
            <a:chOff x="2776675" y="2456225"/>
            <a:chExt cx="4214250" cy="1509452"/>
          </a:xfrm>
        </p:grpSpPr>
        <p:grpSp>
          <p:nvGrpSpPr>
            <p:cNvPr id="128" name="Shape 1703"/>
            <p:cNvGrpSpPr/>
            <p:nvPr/>
          </p:nvGrpSpPr>
          <p:grpSpPr>
            <a:xfrm>
              <a:off x="3836475" y="3425125"/>
              <a:ext cx="533700" cy="501600"/>
              <a:chOff x="1931475" y="2358325"/>
              <a:chExt cx="533700" cy="501600"/>
            </a:xfrm>
          </p:grpSpPr>
          <p:sp>
            <p:nvSpPr>
              <p:cNvPr id="139" name="Shape 1704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Shape 1705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Shape 1706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Shape 1707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Shape 1708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44" name="Shape 1709"/>
              <p:cNvCxnSpPr>
                <a:stCxn id="139" idx="5"/>
                <a:endCxn id="142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5" name="Shape 1710"/>
              <p:cNvCxnSpPr>
                <a:stCxn id="139" idx="5"/>
                <a:endCxn id="143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6" name="Shape 1711"/>
              <p:cNvCxnSpPr>
                <a:stCxn id="141" idx="7"/>
                <a:endCxn id="143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7" name="Shape 1712"/>
              <p:cNvCxnSpPr>
                <a:stCxn id="141" idx="7"/>
                <a:endCxn id="142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8" name="Shape 1713"/>
              <p:cNvCxnSpPr>
                <a:stCxn id="140" idx="6"/>
                <a:endCxn id="142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" name="Shape 1714"/>
              <p:cNvCxnSpPr>
                <a:stCxn id="140" idx="6"/>
                <a:endCxn id="143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50" name="Shape 1715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" name="Shape 1725"/>
            <p:cNvGrpSpPr/>
            <p:nvPr/>
          </p:nvGrpSpPr>
          <p:grpSpPr>
            <a:xfrm>
              <a:off x="4321475" y="3464377"/>
              <a:ext cx="501300" cy="501300"/>
              <a:chOff x="3059125" y="1201777"/>
              <a:chExt cx="501300" cy="501300"/>
            </a:xfrm>
          </p:grpSpPr>
          <p:sp>
            <p:nvSpPr>
              <p:cNvPr id="137" name="Shape 1726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38" name="Shape 1727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30" name="Shape 1736"/>
            <p:cNvGrpSpPr/>
            <p:nvPr/>
          </p:nvGrpSpPr>
          <p:grpSpPr>
            <a:xfrm>
              <a:off x="6774025" y="3567475"/>
              <a:ext cx="216900" cy="216900"/>
              <a:chOff x="3999800" y="3405025"/>
              <a:chExt cx="216900" cy="216900"/>
            </a:xfrm>
          </p:grpSpPr>
          <p:sp>
            <p:nvSpPr>
              <p:cNvPr id="134" name="Shape 1737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35" name="Shape 1738"/>
              <p:cNvCxnSpPr>
                <a:stCxn id="134" idx="7"/>
                <a:endCxn id="134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6" name="Shape 1739"/>
              <p:cNvCxnSpPr>
                <a:stCxn id="134" idx="1"/>
                <a:endCxn id="134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31" name="Shape 1747"/>
            <p:cNvCxnSpPr>
              <a:endCxn id="150" idx="1"/>
            </p:cNvCxnSpPr>
            <p:nvPr/>
          </p:nvCxnSpPr>
          <p:spPr>
            <a:xfrm>
              <a:off x="2776675" y="2456225"/>
              <a:ext cx="1059900" cy="12198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32" name="Shape 1753"/>
            <p:cNvCxnSpPr/>
            <p:nvPr/>
          </p:nvCxnSpPr>
          <p:spPr>
            <a:xfrm>
              <a:off x="4763100" y="3675925"/>
              <a:ext cx="2010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33" name="Shape 1778"/>
            <p:cNvSpPr txBox="1"/>
            <p:nvPr/>
          </p:nvSpPr>
          <p:spPr>
            <a:xfrm>
              <a:off x="4766375" y="3273025"/>
              <a:ext cx="1225440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867" kern="0" dirty="0">
                  <a:solidFill>
                    <a:srgbClr val="FFFFFF"/>
                  </a:solidFill>
                  <a:cs typeface="Arial"/>
                  <a:sym typeface="Arial"/>
                </a:rPr>
                <a:t>Présélection</a:t>
              </a:r>
            </a:p>
          </p:txBody>
        </p:sp>
      </p:grpSp>
      <p:cxnSp>
        <p:nvCxnSpPr>
          <p:cNvPr id="151" name="Shape 1630"/>
          <p:cNvCxnSpPr>
            <a:stCxn id="134" idx="0"/>
          </p:cNvCxnSpPr>
          <p:nvPr/>
        </p:nvCxnSpPr>
        <p:spPr>
          <a:xfrm flipV="1">
            <a:off x="9176633" y="3740097"/>
            <a:ext cx="6547" cy="1016536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" name="Shape 1647"/>
          <p:cNvSpPr txBox="1"/>
          <p:nvPr/>
        </p:nvSpPr>
        <p:spPr>
          <a:xfrm>
            <a:off x="9236238" y="4095433"/>
            <a:ext cx="2861977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 à considérer</a:t>
            </a:r>
          </a:p>
        </p:txBody>
      </p:sp>
      <p:sp>
        <p:nvSpPr>
          <p:cNvPr id="153" name="Shape 1904"/>
          <p:cNvSpPr txBox="1"/>
          <p:nvPr/>
        </p:nvSpPr>
        <p:spPr>
          <a:xfrm>
            <a:off x="826633" y="5155833"/>
            <a:ext cx="287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Lina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 </a:t>
            </a:r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voit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 </a:t>
            </a:r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Médor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.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 …</a:t>
            </a:r>
          </a:p>
        </p:txBody>
      </p:sp>
      <p:sp>
        <p:nvSpPr>
          <p:cNvPr id="155" name="Shape 2034"/>
          <p:cNvSpPr txBox="1"/>
          <p:nvPr/>
        </p:nvSpPr>
        <p:spPr>
          <a:xfrm>
            <a:off x="1867467" y="1970467"/>
            <a:ext cx="287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24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56" name="Shape 1651"/>
          <p:cNvSpPr txBox="1"/>
          <p:nvPr/>
        </p:nvSpPr>
        <p:spPr>
          <a:xfrm>
            <a:off x="6324920" y="1076668"/>
            <a:ext cx="2083945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Sélection finale</a:t>
            </a:r>
          </a:p>
        </p:txBody>
      </p:sp>
    </p:spTree>
    <p:extLst>
      <p:ext uri="{BB962C8B-B14F-4D97-AF65-F5344CB8AC3E}">
        <p14:creationId xmlns:p14="http://schemas.microsoft.com/office/powerpoint/2010/main" val="11623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Shape 1561"/>
          <p:cNvGrpSpPr/>
          <p:nvPr/>
        </p:nvGrpSpPr>
        <p:grpSpPr>
          <a:xfrm>
            <a:off x="5115300" y="3246033"/>
            <a:ext cx="711600" cy="668800"/>
            <a:chOff x="1931475" y="2358325"/>
            <a:chExt cx="533700" cy="501600"/>
          </a:xfrm>
        </p:grpSpPr>
        <p:sp>
          <p:nvSpPr>
            <p:cNvPr id="1562" name="Shape 1562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Shape 1563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Shape 1564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Shape 1565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Shape 1566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67" name="Shape 1567"/>
            <p:cNvCxnSpPr>
              <a:stCxn id="1562" idx="5"/>
              <a:endCxn id="1565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8" name="Shape 1568"/>
            <p:cNvCxnSpPr>
              <a:stCxn id="1562" idx="5"/>
              <a:endCxn id="1566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9" name="Shape 1569"/>
            <p:cNvCxnSpPr>
              <a:stCxn id="1564" idx="7"/>
              <a:endCxn id="1566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0" name="Shape 1570"/>
            <p:cNvCxnSpPr>
              <a:stCxn id="1564" idx="7"/>
              <a:endCxn id="1565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1" name="Shape 1571"/>
            <p:cNvCxnSpPr>
              <a:stCxn id="1563" idx="6"/>
              <a:endCxn id="1565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2" name="Shape 1572"/>
            <p:cNvCxnSpPr>
              <a:stCxn id="1563" idx="6"/>
              <a:endCxn id="1566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73" name="Shape 1573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7" name="Shape 1587"/>
          <p:cNvGrpSpPr/>
          <p:nvPr/>
        </p:nvGrpSpPr>
        <p:grpSpPr>
          <a:xfrm>
            <a:off x="5115300" y="5887633"/>
            <a:ext cx="711600" cy="668800"/>
            <a:chOff x="1931475" y="2358325"/>
            <a:chExt cx="533700" cy="501600"/>
          </a:xfrm>
        </p:grpSpPr>
        <p:sp>
          <p:nvSpPr>
            <p:cNvPr id="1588" name="Shape 1588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Shape 1591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Shape 1592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93" name="Shape 1593"/>
            <p:cNvCxnSpPr>
              <a:stCxn id="1588" idx="5"/>
              <a:endCxn id="1591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4" name="Shape 1594"/>
            <p:cNvCxnSpPr>
              <a:stCxn id="1588" idx="5"/>
              <a:endCxn id="1592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5" name="Shape 1595"/>
            <p:cNvCxnSpPr>
              <a:stCxn id="1590" idx="7"/>
              <a:endCxn id="1592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6" name="Shape 1596"/>
            <p:cNvCxnSpPr>
              <a:stCxn id="1590" idx="7"/>
              <a:endCxn id="1591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7" name="Shape 1597"/>
            <p:cNvCxnSpPr>
              <a:stCxn id="1589" idx="6"/>
              <a:endCxn id="1591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8" name="Shape 1598"/>
            <p:cNvCxnSpPr>
              <a:stCxn id="1589" idx="6"/>
              <a:endCxn id="1592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99" name="Shape 1599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03" name="Shape 1603"/>
          <p:cNvGrpSpPr/>
          <p:nvPr/>
        </p:nvGrpSpPr>
        <p:grpSpPr>
          <a:xfrm>
            <a:off x="5826900" y="5981833"/>
            <a:ext cx="480400" cy="480400"/>
            <a:chOff x="2614600" y="1204350"/>
            <a:chExt cx="360300" cy="360300"/>
          </a:xfrm>
        </p:grpSpPr>
        <p:sp>
          <p:nvSpPr>
            <p:cNvPr id="1604" name="Shape 1604"/>
            <p:cNvSpPr/>
            <p:nvPr/>
          </p:nvSpPr>
          <p:spPr>
            <a:xfrm>
              <a:off x="2614600" y="1204350"/>
              <a:ext cx="360300" cy="360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5" name="Shape 1605"/>
            <p:cNvCxnSpPr/>
            <p:nvPr/>
          </p:nvCxnSpPr>
          <p:spPr>
            <a:xfrm rot="10800000" flipH="1">
              <a:off x="2699800" y="13297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6" name="Shape 1606"/>
          <p:cNvGrpSpPr/>
          <p:nvPr/>
        </p:nvGrpSpPr>
        <p:grpSpPr>
          <a:xfrm>
            <a:off x="5761967" y="3298369"/>
            <a:ext cx="668400" cy="668400"/>
            <a:chOff x="3059125" y="1201777"/>
            <a:chExt cx="501300" cy="501300"/>
          </a:xfrm>
        </p:grpSpPr>
        <p:sp>
          <p:nvSpPr>
            <p:cNvPr id="1607" name="Shape 1607"/>
            <p:cNvSpPr/>
            <p:nvPr/>
          </p:nvSpPr>
          <p:spPr>
            <a:xfrm rot="6724007">
              <a:off x="3117327" y="1259980"/>
              <a:ext cx="384894" cy="384894"/>
            </a:xfrm>
            <a:prstGeom prst="chord">
              <a:avLst>
                <a:gd name="adj1" fmla="val 2700000"/>
                <a:gd name="adj2" fmla="val 1620000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8" name="Shape 1608"/>
            <p:cNvCxnSpPr/>
            <p:nvPr/>
          </p:nvCxnSpPr>
          <p:spPr>
            <a:xfrm rot="10800000" flipH="1">
              <a:off x="3214825" y="13504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9" name="Shape 1609"/>
          <p:cNvGrpSpPr/>
          <p:nvPr/>
        </p:nvGrpSpPr>
        <p:grpSpPr>
          <a:xfrm>
            <a:off x="9032033" y="3435833"/>
            <a:ext cx="289200" cy="289200"/>
            <a:chOff x="3770050" y="3263650"/>
            <a:chExt cx="216900" cy="216900"/>
          </a:xfrm>
        </p:grpSpPr>
        <p:sp>
          <p:nvSpPr>
            <p:cNvPr id="1610" name="Shape 1610"/>
            <p:cNvSpPr/>
            <p:nvPr/>
          </p:nvSpPr>
          <p:spPr>
            <a:xfrm>
              <a:off x="3770050" y="3263650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1" name="Shape 1611"/>
            <p:cNvCxnSpPr>
              <a:stCxn id="1610" idx="0"/>
              <a:endCxn id="1610" idx="4"/>
            </p:cNvCxnSpPr>
            <p:nvPr/>
          </p:nvCxnSpPr>
          <p:spPr>
            <a:xfrm>
              <a:off x="3878500" y="3263650"/>
              <a:ext cx="0" cy="2169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2" name="Shape 1612"/>
            <p:cNvCxnSpPr>
              <a:stCxn id="1610" idx="2"/>
              <a:endCxn id="1610" idx="6"/>
            </p:cNvCxnSpPr>
            <p:nvPr/>
          </p:nvCxnSpPr>
          <p:spPr>
            <a:xfrm>
              <a:off x="3770050" y="3372100"/>
              <a:ext cx="2169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13" name="Shape 1613"/>
          <p:cNvGrpSpPr/>
          <p:nvPr/>
        </p:nvGrpSpPr>
        <p:grpSpPr>
          <a:xfrm>
            <a:off x="7474467" y="3435833"/>
            <a:ext cx="289200" cy="289200"/>
            <a:chOff x="3999800" y="3405025"/>
            <a:chExt cx="216900" cy="216900"/>
          </a:xfrm>
        </p:grpSpPr>
        <p:sp>
          <p:nvSpPr>
            <p:cNvPr id="1614" name="Shape 1614"/>
            <p:cNvSpPr/>
            <p:nvPr/>
          </p:nvSpPr>
          <p:spPr>
            <a:xfrm>
              <a:off x="3999800" y="3405025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5" name="Shape 1615"/>
            <p:cNvCxnSpPr>
              <a:stCxn id="1614" idx="7"/>
              <a:endCxn id="1614" idx="3"/>
            </p:cNvCxnSpPr>
            <p:nvPr/>
          </p:nvCxnSpPr>
          <p:spPr>
            <a:xfrm flipH="1">
              <a:off x="4031635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6" name="Shape 1616"/>
            <p:cNvCxnSpPr>
              <a:stCxn id="1614" idx="1"/>
              <a:endCxn id="1614" idx="5"/>
            </p:cNvCxnSpPr>
            <p:nvPr/>
          </p:nvCxnSpPr>
          <p:spPr>
            <a:xfrm>
              <a:off x="4031564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621" name="Shape 1621"/>
          <p:cNvCxnSpPr>
            <a:stCxn id="1622" idx="6"/>
            <a:endCxn id="1573" idx="1"/>
          </p:cNvCxnSpPr>
          <p:nvPr/>
        </p:nvCxnSpPr>
        <p:spPr>
          <a:xfrm>
            <a:off x="3702233" y="3274967"/>
            <a:ext cx="1413200" cy="3056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4" name="Shape 1624"/>
          <p:cNvCxnSpPr>
            <a:stCxn id="1622" idx="6"/>
            <a:endCxn id="1599" idx="1"/>
          </p:cNvCxnSpPr>
          <p:nvPr/>
        </p:nvCxnSpPr>
        <p:spPr>
          <a:xfrm>
            <a:off x="3702233" y="3274967"/>
            <a:ext cx="1413200" cy="29472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26" name="Shape 1626"/>
          <p:cNvSpPr txBox="1"/>
          <p:nvPr/>
        </p:nvSpPr>
        <p:spPr>
          <a:xfrm>
            <a:off x="2362900" y="23839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27" name="Shape 1627"/>
          <p:cNvSpPr txBox="1"/>
          <p:nvPr/>
        </p:nvSpPr>
        <p:spPr>
          <a:xfrm>
            <a:off x="2362900" y="40024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28" name="Shape 1628"/>
          <p:cNvCxnSpPr>
            <a:endCxn id="1614" idx="2"/>
          </p:cNvCxnSpPr>
          <p:nvPr/>
        </p:nvCxnSpPr>
        <p:spPr>
          <a:xfrm>
            <a:off x="6350067" y="3580433"/>
            <a:ext cx="1124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9" name="Shape 1629"/>
          <p:cNvCxnSpPr>
            <a:stCxn id="1614" idx="6"/>
            <a:endCxn id="1610" idx="2"/>
          </p:cNvCxnSpPr>
          <p:nvPr/>
        </p:nvCxnSpPr>
        <p:spPr>
          <a:xfrm>
            <a:off x="7763667" y="3580433"/>
            <a:ext cx="1268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1" name="Shape 1631"/>
          <p:cNvCxnSpPr>
            <a:stCxn id="1610" idx="0"/>
          </p:cNvCxnSpPr>
          <p:nvPr/>
        </p:nvCxnSpPr>
        <p:spPr>
          <a:xfrm rot="10800000">
            <a:off x="9176633" y="2536233"/>
            <a:ext cx="0" cy="89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3" name="Shape 1633"/>
          <p:cNvCxnSpPr>
            <a:endCxn id="1614" idx="0"/>
          </p:cNvCxnSpPr>
          <p:nvPr/>
        </p:nvCxnSpPr>
        <p:spPr>
          <a:xfrm flipH="1">
            <a:off x="7619067" y="2898633"/>
            <a:ext cx="712800" cy="5372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35" name="Shape 1635"/>
          <p:cNvCxnSpPr/>
          <p:nvPr/>
        </p:nvCxnSpPr>
        <p:spPr>
          <a:xfrm rot="10800000">
            <a:off x="8476233" y="28986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6" name="Shape 1636"/>
          <p:cNvCxnSpPr>
            <a:stCxn id="111" idx="0"/>
          </p:cNvCxnSpPr>
          <p:nvPr/>
        </p:nvCxnSpPr>
        <p:spPr>
          <a:xfrm flipV="1">
            <a:off x="9176633" y="175033"/>
            <a:ext cx="0" cy="1228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7" name="Shape 1637"/>
          <p:cNvCxnSpPr/>
          <p:nvPr/>
        </p:nvCxnSpPr>
        <p:spPr>
          <a:xfrm rot="10800000">
            <a:off x="8476233" y="6634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8" name="Shape 1638"/>
          <p:cNvCxnSpPr>
            <a:endCxn id="1640" idx="2"/>
          </p:cNvCxnSpPr>
          <p:nvPr/>
        </p:nvCxnSpPr>
        <p:spPr>
          <a:xfrm rot="10800000">
            <a:off x="4580633" y="663467"/>
            <a:ext cx="3751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41" name="Shape 1641"/>
          <p:cNvCxnSpPr>
            <a:stCxn id="1640" idx="2"/>
            <a:endCxn id="1626" idx="0"/>
          </p:cNvCxnSpPr>
          <p:nvPr/>
        </p:nvCxnSpPr>
        <p:spPr>
          <a:xfrm flipH="1">
            <a:off x="3095833" y="663467"/>
            <a:ext cx="1484800" cy="1720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622" name="Shape 1622"/>
          <p:cNvSpPr/>
          <p:nvPr/>
        </p:nvSpPr>
        <p:spPr>
          <a:xfrm>
            <a:off x="3690233" y="3006367"/>
            <a:ext cx="12000" cy="537200"/>
          </a:xfrm>
          <a:prstGeom prst="ellipse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642" name="Shape 1642"/>
          <p:cNvCxnSpPr>
            <a:stCxn id="1626" idx="2"/>
            <a:endCxn id="1622" idx="2"/>
          </p:cNvCxnSpPr>
          <p:nvPr/>
        </p:nvCxnSpPr>
        <p:spPr>
          <a:xfrm rot="-5400000" flipH="1">
            <a:off x="2984100" y="2569167"/>
            <a:ext cx="81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43" name="Shape 1643"/>
          <p:cNvCxnSpPr>
            <a:stCxn id="1627" idx="0"/>
            <a:endCxn id="1622" idx="2"/>
          </p:cNvCxnSpPr>
          <p:nvPr/>
        </p:nvCxnSpPr>
        <p:spPr>
          <a:xfrm rot="-5400000">
            <a:off x="3029100" y="3341467"/>
            <a:ext cx="72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4" name="Shape 1644"/>
          <p:cNvSpPr txBox="1"/>
          <p:nvPr/>
        </p:nvSpPr>
        <p:spPr>
          <a:xfrm>
            <a:off x="9229567" y="352333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1645" name="Shape 1645"/>
          <p:cNvSpPr txBox="1"/>
          <p:nvPr/>
        </p:nvSpPr>
        <p:spPr>
          <a:xfrm>
            <a:off x="10418701" y="2558333"/>
            <a:ext cx="17733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 selon contexte</a:t>
            </a:r>
          </a:p>
        </p:txBody>
      </p:sp>
      <p:sp>
        <p:nvSpPr>
          <p:cNvPr id="1646" name="Shape 1646"/>
          <p:cNvSpPr txBox="1"/>
          <p:nvPr/>
        </p:nvSpPr>
        <p:spPr>
          <a:xfrm>
            <a:off x="7806017" y="3465267"/>
            <a:ext cx="1225883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Mémoire de travail</a:t>
            </a:r>
          </a:p>
        </p:txBody>
      </p:sp>
      <p:sp>
        <p:nvSpPr>
          <p:cNvPr id="1647" name="Shape 1647"/>
          <p:cNvSpPr txBox="1"/>
          <p:nvPr/>
        </p:nvSpPr>
        <p:spPr>
          <a:xfrm>
            <a:off x="10418700" y="5431067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</a:t>
            </a:r>
          </a:p>
        </p:txBody>
      </p:sp>
      <p:cxnSp>
        <p:nvCxnSpPr>
          <p:cNvPr id="1648" name="Shape 1648"/>
          <p:cNvCxnSpPr>
            <a:stCxn id="1649" idx="3"/>
          </p:cNvCxnSpPr>
          <p:nvPr/>
        </p:nvCxnSpPr>
        <p:spPr>
          <a:xfrm rot="10800000" flipH="1">
            <a:off x="8099167" y="5045633"/>
            <a:ext cx="1077600" cy="1176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52" name="Shape 1652"/>
          <p:cNvSpPr txBox="1"/>
          <p:nvPr/>
        </p:nvSpPr>
        <p:spPr>
          <a:xfrm>
            <a:off x="6283167" y="3095533"/>
            <a:ext cx="12684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Oubli</a:t>
            </a:r>
          </a:p>
        </p:txBody>
      </p:sp>
      <p:sp>
        <p:nvSpPr>
          <p:cNvPr id="1640" name="Shape 1640"/>
          <p:cNvSpPr txBox="1"/>
          <p:nvPr/>
        </p:nvSpPr>
        <p:spPr>
          <a:xfrm rot="5400000">
            <a:off x="3884633" y="6266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57" name="Shape 1657"/>
          <p:cNvCxnSpPr>
            <a:stCxn id="1627" idx="0"/>
          </p:cNvCxnSpPr>
          <p:nvPr/>
        </p:nvCxnSpPr>
        <p:spPr>
          <a:xfrm flipH="1">
            <a:off x="3074900" y="4002467"/>
            <a:ext cx="20800" cy="194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9" name="Shape 1649"/>
          <p:cNvSpPr txBox="1"/>
          <p:nvPr/>
        </p:nvSpPr>
        <p:spPr>
          <a:xfrm>
            <a:off x="6633567" y="59534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58" name="Shape 1658"/>
          <p:cNvCxnSpPr>
            <a:stCxn id="1649" idx="3"/>
            <a:endCxn id="1604" idx="6"/>
          </p:cNvCxnSpPr>
          <p:nvPr/>
        </p:nvCxnSpPr>
        <p:spPr>
          <a:xfrm rot="10800000">
            <a:off x="6307167" y="6222033"/>
            <a:ext cx="179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59" name="Shape 1659"/>
          <p:cNvSpPr txBox="1">
            <a:spLocks noGrp="1"/>
          </p:cNvSpPr>
          <p:nvPr>
            <p:ph type="title"/>
          </p:nvPr>
        </p:nvSpPr>
        <p:spPr>
          <a:xfrm>
            <a:off x="415600" y="85367"/>
            <a:ext cx="2803200" cy="3380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LSTM</a:t>
            </a:r>
            <a:endParaRPr lang="en" dirty="0"/>
          </a:p>
        </p:txBody>
      </p:sp>
      <p:grpSp>
        <p:nvGrpSpPr>
          <p:cNvPr id="100" name="Groupe 99"/>
          <p:cNvGrpSpPr/>
          <p:nvPr/>
        </p:nvGrpSpPr>
        <p:grpSpPr>
          <a:xfrm>
            <a:off x="3702233" y="1214034"/>
            <a:ext cx="5714600" cy="2060933"/>
            <a:chOff x="2776675" y="910525"/>
            <a:chExt cx="4285950" cy="1545700"/>
          </a:xfrm>
        </p:grpSpPr>
        <p:grpSp>
          <p:nvGrpSpPr>
            <p:cNvPr id="101" name="Shape 1574"/>
            <p:cNvGrpSpPr/>
            <p:nvPr/>
          </p:nvGrpSpPr>
          <p:grpSpPr>
            <a:xfrm>
              <a:off x="3836475" y="910525"/>
              <a:ext cx="533700" cy="501600"/>
              <a:chOff x="1931475" y="2358325"/>
              <a:chExt cx="533700" cy="501600"/>
            </a:xfrm>
          </p:grpSpPr>
          <p:sp>
            <p:nvSpPr>
              <p:cNvPr id="116" name="Shape 1575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Shape 1576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Shape 1577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Shape 1578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Shape 1579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21" name="Shape 1580"/>
              <p:cNvCxnSpPr>
                <a:stCxn id="116" idx="5"/>
                <a:endCxn id="119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2" name="Shape 1581"/>
              <p:cNvCxnSpPr>
                <a:stCxn id="116" idx="5"/>
                <a:endCxn id="120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3" name="Shape 1582"/>
              <p:cNvCxnSpPr>
                <a:stCxn id="118" idx="7"/>
                <a:endCxn id="120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4" name="Shape 1583"/>
              <p:cNvCxnSpPr>
                <a:stCxn id="118" idx="7"/>
                <a:endCxn id="119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5" name="Shape 1584"/>
              <p:cNvCxnSpPr>
                <a:stCxn id="117" idx="6"/>
                <a:endCxn id="119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6" name="Shape 1585"/>
              <p:cNvCxnSpPr>
                <a:stCxn id="117" idx="6"/>
                <a:endCxn id="120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27" name="Shape 1586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Shape 1600"/>
            <p:cNvGrpSpPr/>
            <p:nvPr/>
          </p:nvGrpSpPr>
          <p:grpSpPr>
            <a:xfrm>
              <a:off x="4321475" y="949777"/>
              <a:ext cx="501300" cy="501300"/>
              <a:chOff x="3059125" y="1201777"/>
              <a:chExt cx="501300" cy="501300"/>
            </a:xfrm>
          </p:grpSpPr>
          <p:sp>
            <p:nvSpPr>
              <p:cNvPr id="114" name="Shape 1601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5" name="Shape 1602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03" name="Shape 1617"/>
            <p:cNvGrpSpPr/>
            <p:nvPr/>
          </p:nvGrpSpPr>
          <p:grpSpPr>
            <a:xfrm>
              <a:off x="6774025" y="1052875"/>
              <a:ext cx="216900" cy="216900"/>
              <a:chOff x="3999800" y="3405025"/>
              <a:chExt cx="216900" cy="216900"/>
            </a:xfrm>
          </p:grpSpPr>
          <p:sp>
            <p:nvSpPr>
              <p:cNvPr id="111" name="Shape 1618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2" name="Shape 1619"/>
              <p:cNvCxnSpPr>
                <a:stCxn id="111" idx="7"/>
                <a:endCxn id="111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3" name="Shape 1620"/>
              <p:cNvCxnSpPr>
                <a:stCxn id="111" idx="1"/>
                <a:endCxn id="111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4" name="Shape 1623"/>
            <p:cNvCxnSpPr>
              <a:endCxn id="127" idx="1"/>
            </p:cNvCxnSpPr>
            <p:nvPr/>
          </p:nvCxnSpPr>
          <p:spPr>
            <a:xfrm rot="10800000" flipH="1">
              <a:off x="2776675" y="1161425"/>
              <a:ext cx="1059900" cy="12948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5" name="Shape 1625"/>
            <p:cNvCxnSpPr>
              <a:endCxn id="111" idx="2"/>
            </p:cNvCxnSpPr>
            <p:nvPr/>
          </p:nvCxnSpPr>
          <p:spPr>
            <a:xfrm>
              <a:off x="4763125" y="1161325"/>
              <a:ext cx="2010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107" name="Shape 1653"/>
            <p:cNvGrpSpPr/>
            <p:nvPr/>
          </p:nvGrpSpPr>
          <p:grpSpPr>
            <a:xfrm>
              <a:off x="6702325" y="1541737"/>
              <a:ext cx="360300" cy="360300"/>
              <a:chOff x="2614600" y="1204350"/>
              <a:chExt cx="360300" cy="360300"/>
            </a:xfrm>
          </p:grpSpPr>
          <p:sp>
            <p:nvSpPr>
              <p:cNvPr id="109" name="Shape 1632"/>
              <p:cNvSpPr/>
              <p:nvPr/>
            </p:nvSpPr>
            <p:spPr>
              <a:xfrm>
                <a:off x="2614600" y="1204350"/>
                <a:ext cx="360300" cy="3603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0" name="Shape 1654"/>
              <p:cNvCxnSpPr/>
              <p:nvPr/>
            </p:nvCxnSpPr>
            <p:spPr>
              <a:xfrm rot="10800000" flipH="1">
                <a:off x="2699800" y="13297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8" name="Shape 1655"/>
            <p:cNvCxnSpPr>
              <a:stCxn id="109" idx="0"/>
              <a:endCxn id="111" idx="4"/>
            </p:cNvCxnSpPr>
            <p:nvPr/>
          </p:nvCxnSpPr>
          <p:spPr>
            <a:xfrm rot="10800000">
              <a:off x="6882475" y="1269637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99" name="Groupe 98"/>
          <p:cNvGrpSpPr/>
          <p:nvPr/>
        </p:nvGrpSpPr>
        <p:grpSpPr>
          <a:xfrm>
            <a:off x="3702233" y="3274967"/>
            <a:ext cx="5619000" cy="2012603"/>
            <a:chOff x="2776675" y="2456225"/>
            <a:chExt cx="4214250" cy="1509452"/>
          </a:xfrm>
        </p:grpSpPr>
        <p:grpSp>
          <p:nvGrpSpPr>
            <p:cNvPr id="128" name="Shape 1703"/>
            <p:cNvGrpSpPr/>
            <p:nvPr/>
          </p:nvGrpSpPr>
          <p:grpSpPr>
            <a:xfrm>
              <a:off x="3836475" y="3425125"/>
              <a:ext cx="533700" cy="501600"/>
              <a:chOff x="1931475" y="2358325"/>
              <a:chExt cx="533700" cy="501600"/>
            </a:xfrm>
          </p:grpSpPr>
          <p:sp>
            <p:nvSpPr>
              <p:cNvPr id="139" name="Shape 1704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Shape 1705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Shape 1706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Shape 1707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Shape 1708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44" name="Shape 1709"/>
              <p:cNvCxnSpPr>
                <a:stCxn id="139" idx="5"/>
                <a:endCxn id="142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5" name="Shape 1710"/>
              <p:cNvCxnSpPr>
                <a:stCxn id="139" idx="5"/>
                <a:endCxn id="143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6" name="Shape 1711"/>
              <p:cNvCxnSpPr>
                <a:stCxn id="141" idx="7"/>
                <a:endCxn id="143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7" name="Shape 1712"/>
              <p:cNvCxnSpPr>
                <a:stCxn id="141" idx="7"/>
                <a:endCxn id="142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8" name="Shape 1713"/>
              <p:cNvCxnSpPr>
                <a:stCxn id="140" idx="6"/>
                <a:endCxn id="142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" name="Shape 1714"/>
              <p:cNvCxnSpPr>
                <a:stCxn id="140" idx="6"/>
                <a:endCxn id="143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50" name="Shape 1715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" name="Shape 1725"/>
            <p:cNvGrpSpPr/>
            <p:nvPr/>
          </p:nvGrpSpPr>
          <p:grpSpPr>
            <a:xfrm>
              <a:off x="4321475" y="3464377"/>
              <a:ext cx="501300" cy="501300"/>
              <a:chOff x="3059125" y="1201777"/>
              <a:chExt cx="501300" cy="501300"/>
            </a:xfrm>
          </p:grpSpPr>
          <p:sp>
            <p:nvSpPr>
              <p:cNvPr id="137" name="Shape 1726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38" name="Shape 1727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30" name="Shape 1736"/>
            <p:cNvGrpSpPr/>
            <p:nvPr/>
          </p:nvGrpSpPr>
          <p:grpSpPr>
            <a:xfrm>
              <a:off x="6774025" y="3567475"/>
              <a:ext cx="216900" cy="216900"/>
              <a:chOff x="3999800" y="3405025"/>
              <a:chExt cx="216900" cy="216900"/>
            </a:xfrm>
          </p:grpSpPr>
          <p:sp>
            <p:nvSpPr>
              <p:cNvPr id="134" name="Shape 1737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35" name="Shape 1738"/>
              <p:cNvCxnSpPr>
                <a:stCxn id="134" idx="7"/>
                <a:endCxn id="134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6" name="Shape 1739"/>
              <p:cNvCxnSpPr>
                <a:stCxn id="134" idx="1"/>
                <a:endCxn id="134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31" name="Shape 1747"/>
            <p:cNvCxnSpPr>
              <a:endCxn id="150" idx="1"/>
            </p:cNvCxnSpPr>
            <p:nvPr/>
          </p:nvCxnSpPr>
          <p:spPr>
            <a:xfrm>
              <a:off x="2776675" y="2456225"/>
              <a:ext cx="1059900" cy="12198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32" name="Shape 1753"/>
            <p:cNvCxnSpPr/>
            <p:nvPr/>
          </p:nvCxnSpPr>
          <p:spPr>
            <a:xfrm>
              <a:off x="4763100" y="3675925"/>
              <a:ext cx="2010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33" name="Shape 1778"/>
            <p:cNvSpPr txBox="1"/>
            <p:nvPr/>
          </p:nvSpPr>
          <p:spPr>
            <a:xfrm>
              <a:off x="4766375" y="3273025"/>
              <a:ext cx="1225440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867" kern="0" dirty="0">
                  <a:solidFill>
                    <a:srgbClr val="FFFFFF"/>
                  </a:solidFill>
                  <a:cs typeface="Arial"/>
                  <a:sym typeface="Arial"/>
                </a:rPr>
                <a:t>Présélection</a:t>
              </a:r>
            </a:p>
          </p:txBody>
        </p:sp>
      </p:grpSp>
      <p:cxnSp>
        <p:nvCxnSpPr>
          <p:cNvPr id="151" name="Shape 1630"/>
          <p:cNvCxnSpPr>
            <a:stCxn id="134" idx="0"/>
          </p:cNvCxnSpPr>
          <p:nvPr/>
        </p:nvCxnSpPr>
        <p:spPr>
          <a:xfrm flipV="1">
            <a:off x="9176633" y="3740097"/>
            <a:ext cx="6547" cy="1016536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" name="Shape 1647"/>
          <p:cNvSpPr txBox="1"/>
          <p:nvPr/>
        </p:nvSpPr>
        <p:spPr>
          <a:xfrm>
            <a:off x="10418700" y="4211867"/>
            <a:ext cx="1596976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 à considérer</a:t>
            </a:r>
          </a:p>
        </p:txBody>
      </p:sp>
      <p:sp>
        <p:nvSpPr>
          <p:cNvPr id="153" name="Shape 1904"/>
          <p:cNvSpPr txBox="1"/>
          <p:nvPr/>
        </p:nvSpPr>
        <p:spPr>
          <a:xfrm>
            <a:off x="826633" y="5155833"/>
            <a:ext cx="287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Lina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 </a:t>
            </a:r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voit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 </a:t>
            </a:r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Médor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.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 …</a:t>
            </a:r>
          </a:p>
        </p:txBody>
      </p:sp>
      <p:sp>
        <p:nvSpPr>
          <p:cNvPr id="155" name="Shape 2034"/>
          <p:cNvSpPr txBox="1"/>
          <p:nvPr/>
        </p:nvSpPr>
        <p:spPr>
          <a:xfrm>
            <a:off x="1867467" y="1970467"/>
            <a:ext cx="287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24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54" name="Shape 2161"/>
          <p:cNvSpPr txBox="1"/>
          <p:nvPr/>
        </p:nvSpPr>
        <p:spPr>
          <a:xfrm>
            <a:off x="9303233" y="5086409"/>
            <a:ext cx="1053608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000000"/>
                </a:solidFill>
                <a:cs typeface="Arial"/>
                <a:sym typeface="Arial"/>
              </a:rPr>
              <a:t>Ryan</a:t>
            </a:r>
            <a:endParaRPr lang="en"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Shape 2290"/>
          <p:cNvSpPr txBox="1"/>
          <p:nvPr/>
        </p:nvSpPr>
        <p:spPr>
          <a:xfrm>
            <a:off x="9321234" y="3756268"/>
            <a:ext cx="1116001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000000"/>
                </a:solidFill>
                <a:cs typeface="Arial"/>
                <a:sym typeface="Arial"/>
              </a:rPr>
              <a:t>Ryan</a:t>
            </a:r>
            <a:endParaRPr lang="en"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Shape 2290"/>
          <p:cNvSpPr txBox="1"/>
          <p:nvPr/>
        </p:nvSpPr>
        <p:spPr>
          <a:xfrm>
            <a:off x="9291552" y="2552133"/>
            <a:ext cx="1116001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000000"/>
                </a:solidFill>
                <a:cs typeface="Arial"/>
                <a:sym typeface="Arial"/>
              </a:rPr>
              <a:t>Ryan</a:t>
            </a:r>
            <a:endParaRPr lang="en"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Shape 1644"/>
          <p:cNvSpPr txBox="1"/>
          <p:nvPr/>
        </p:nvSpPr>
        <p:spPr>
          <a:xfrm>
            <a:off x="10407552" y="352333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159" name="Shape 2161"/>
          <p:cNvSpPr txBox="1"/>
          <p:nvPr/>
        </p:nvSpPr>
        <p:spPr>
          <a:xfrm>
            <a:off x="9224368" y="287427"/>
            <a:ext cx="1053608" cy="484116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2400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0" name="Shape 1651"/>
          <p:cNvSpPr txBox="1"/>
          <p:nvPr/>
        </p:nvSpPr>
        <p:spPr>
          <a:xfrm>
            <a:off x="6324920" y="1076668"/>
            <a:ext cx="2083945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Sélection finale</a:t>
            </a:r>
          </a:p>
        </p:txBody>
      </p:sp>
    </p:spTree>
    <p:extLst>
      <p:ext uri="{BB962C8B-B14F-4D97-AF65-F5344CB8AC3E}">
        <p14:creationId xmlns:p14="http://schemas.microsoft.com/office/powerpoint/2010/main" val="17931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" grpId="0"/>
      <p:bldP spid="154" grpId="0"/>
      <p:bldP spid="156" grpId="0"/>
      <p:bldP spid="156" grpId="1"/>
      <p:bldP spid="157" grpId="0"/>
      <p:bldP spid="158" grpId="0"/>
      <p:bldP spid="1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Shape 1561"/>
          <p:cNvGrpSpPr/>
          <p:nvPr/>
        </p:nvGrpSpPr>
        <p:grpSpPr>
          <a:xfrm>
            <a:off x="5115300" y="3246033"/>
            <a:ext cx="711600" cy="668800"/>
            <a:chOff x="1931475" y="2358325"/>
            <a:chExt cx="533700" cy="501600"/>
          </a:xfrm>
        </p:grpSpPr>
        <p:sp>
          <p:nvSpPr>
            <p:cNvPr id="1562" name="Shape 1562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Shape 1563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Shape 1564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Shape 1565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Shape 1566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67" name="Shape 1567"/>
            <p:cNvCxnSpPr>
              <a:stCxn id="1562" idx="5"/>
              <a:endCxn id="1565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8" name="Shape 1568"/>
            <p:cNvCxnSpPr>
              <a:stCxn id="1562" idx="5"/>
              <a:endCxn id="1566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9" name="Shape 1569"/>
            <p:cNvCxnSpPr>
              <a:stCxn id="1564" idx="7"/>
              <a:endCxn id="1566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0" name="Shape 1570"/>
            <p:cNvCxnSpPr>
              <a:stCxn id="1564" idx="7"/>
              <a:endCxn id="1565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1" name="Shape 1571"/>
            <p:cNvCxnSpPr>
              <a:stCxn id="1563" idx="6"/>
              <a:endCxn id="1565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2" name="Shape 1572"/>
            <p:cNvCxnSpPr>
              <a:stCxn id="1563" idx="6"/>
              <a:endCxn id="1566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73" name="Shape 1573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7" name="Shape 1587"/>
          <p:cNvGrpSpPr/>
          <p:nvPr/>
        </p:nvGrpSpPr>
        <p:grpSpPr>
          <a:xfrm>
            <a:off x="5115300" y="5887633"/>
            <a:ext cx="711600" cy="668800"/>
            <a:chOff x="1931475" y="2358325"/>
            <a:chExt cx="533700" cy="501600"/>
          </a:xfrm>
        </p:grpSpPr>
        <p:sp>
          <p:nvSpPr>
            <p:cNvPr id="1588" name="Shape 1588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Shape 1591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Shape 1592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93" name="Shape 1593"/>
            <p:cNvCxnSpPr>
              <a:stCxn id="1588" idx="5"/>
              <a:endCxn id="1591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4" name="Shape 1594"/>
            <p:cNvCxnSpPr>
              <a:stCxn id="1588" idx="5"/>
              <a:endCxn id="1592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5" name="Shape 1595"/>
            <p:cNvCxnSpPr>
              <a:stCxn id="1590" idx="7"/>
              <a:endCxn id="1592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6" name="Shape 1596"/>
            <p:cNvCxnSpPr>
              <a:stCxn id="1590" idx="7"/>
              <a:endCxn id="1591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7" name="Shape 1597"/>
            <p:cNvCxnSpPr>
              <a:stCxn id="1589" idx="6"/>
              <a:endCxn id="1591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8" name="Shape 1598"/>
            <p:cNvCxnSpPr>
              <a:stCxn id="1589" idx="6"/>
              <a:endCxn id="1592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99" name="Shape 1599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03" name="Shape 1603"/>
          <p:cNvGrpSpPr/>
          <p:nvPr/>
        </p:nvGrpSpPr>
        <p:grpSpPr>
          <a:xfrm>
            <a:off x="5826900" y="5981833"/>
            <a:ext cx="480400" cy="480400"/>
            <a:chOff x="2614600" y="1204350"/>
            <a:chExt cx="360300" cy="360300"/>
          </a:xfrm>
        </p:grpSpPr>
        <p:sp>
          <p:nvSpPr>
            <p:cNvPr id="1604" name="Shape 1604"/>
            <p:cNvSpPr/>
            <p:nvPr/>
          </p:nvSpPr>
          <p:spPr>
            <a:xfrm>
              <a:off x="2614600" y="1204350"/>
              <a:ext cx="360300" cy="360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5" name="Shape 1605"/>
            <p:cNvCxnSpPr/>
            <p:nvPr/>
          </p:nvCxnSpPr>
          <p:spPr>
            <a:xfrm rot="10800000" flipH="1">
              <a:off x="2699800" y="13297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6" name="Shape 1606"/>
          <p:cNvGrpSpPr/>
          <p:nvPr/>
        </p:nvGrpSpPr>
        <p:grpSpPr>
          <a:xfrm>
            <a:off x="5761967" y="3298369"/>
            <a:ext cx="668400" cy="668400"/>
            <a:chOff x="3059125" y="1201777"/>
            <a:chExt cx="501300" cy="501300"/>
          </a:xfrm>
        </p:grpSpPr>
        <p:sp>
          <p:nvSpPr>
            <p:cNvPr id="1607" name="Shape 1607"/>
            <p:cNvSpPr/>
            <p:nvPr/>
          </p:nvSpPr>
          <p:spPr>
            <a:xfrm rot="6724007">
              <a:off x="3117327" y="1259980"/>
              <a:ext cx="384894" cy="384894"/>
            </a:xfrm>
            <a:prstGeom prst="chord">
              <a:avLst>
                <a:gd name="adj1" fmla="val 2700000"/>
                <a:gd name="adj2" fmla="val 1620000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8" name="Shape 1608"/>
            <p:cNvCxnSpPr/>
            <p:nvPr/>
          </p:nvCxnSpPr>
          <p:spPr>
            <a:xfrm rot="10800000" flipH="1">
              <a:off x="3214825" y="13504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9" name="Shape 1609"/>
          <p:cNvGrpSpPr/>
          <p:nvPr/>
        </p:nvGrpSpPr>
        <p:grpSpPr>
          <a:xfrm>
            <a:off x="9032033" y="3435833"/>
            <a:ext cx="289200" cy="289200"/>
            <a:chOff x="3770050" y="3263650"/>
            <a:chExt cx="216900" cy="216900"/>
          </a:xfrm>
        </p:grpSpPr>
        <p:sp>
          <p:nvSpPr>
            <p:cNvPr id="1610" name="Shape 1610"/>
            <p:cNvSpPr/>
            <p:nvPr/>
          </p:nvSpPr>
          <p:spPr>
            <a:xfrm>
              <a:off x="3770050" y="3263650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1" name="Shape 1611"/>
            <p:cNvCxnSpPr>
              <a:stCxn id="1610" idx="0"/>
              <a:endCxn id="1610" idx="4"/>
            </p:cNvCxnSpPr>
            <p:nvPr/>
          </p:nvCxnSpPr>
          <p:spPr>
            <a:xfrm>
              <a:off x="3878500" y="3263650"/>
              <a:ext cx="0" cy="2169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2" name="Shape 1612"/>
            <p:cNvCxnSpPr>
              <a:stCxn id="1610" idx="2"/>
              <a:endCxn id="1610" idx="6"/>
            </p:cNvCxnSpPr>
            <p:nvPr/>
          </p:nvCxnSpPr>
          <p:spPr>
            <a:xfrm>
              <a:off x="3770050" y="3372100"/>
              <a:ext cx="2169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13" name="Shape 1613"/>
          <p:cNvGrpSpPr/>
          <p:nvPr/>
        </p:nvGrpSpPr>
        <p:grpSpPr>
          <a:xfrm>
            <a:off x="7474467" y="3435833"/>
            <a:ext cx="289200" cy="289200"/>
            <a:chOff x="3999800" y="3405025"/>
            <a:chExt cx="216900" cy="216900"/>
          </a:xfrm>
        </p:grpSpPr>
        <p:sp>
          <p:nvSpPr>
            <p:cNvPr id="1614" name="Shape 1614"/>
            <p:cNvSpPr/>
            <p:nvPr/>
          </p:nvSpPr>
          <p:spPr>
            <a:xfrm>
              <a:off x="3999800" y="3405025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5" name="Shape 1615"/>
            <p:cNvCxnSpPr>
              <a:stCxn id="1614" idx="7"/>
              <a:endCxn id="1614" idx="3"/>
            </p:cNvCxnSpPr>
            <p:nvPr/>
          </p:nvCxnSpPr>
          <p:spPr>
            <a:xfrm flipH="1">
              <a:off x="4031635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6" name="Shape 1616"/>
            <p:cNvCxnSpPr>
              <a:stCxn id="1614" idx="1"/>
              <a:endCxn id="1614" idx="5"/>
            </p:cNvCxnSpPr>
            <p:nvPr/>
          </p:nvCxnSpPr>
          <p:spPr>
            <a:xfrm>
              <a:off x="4031564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621" name="Shape 1621"/>
          <p:cNvCxnSpPr>
            <a:stCxn id="1622" idx="6"/>
            <a:endCxn id="1573" idx="1"/>
          </p:cNvCxnSpPr>
          <p:nvPr/>
        </p:nvCxnSpPr>
        <p:spPr>
          <a:xfrm>
            <a:off x="3702233" y="3274967"/>
            <a:ext cx="1413200" cy="3056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4" name="Shape 1624"/>
          <p:cNvCxnSpPr>
            <a:stCxn id="1622" idx="6"/>
            <a:endCxn id="1599" idx="1"/>
          </p:cNvCxnSpPr>
          <p:nvPr/>
        </p:nvCxnSpPr>
        <p:spPr>
          <a:xfrm>
            <a:off x="3702233" y="3274967"/>
            <a:ext cx="1413200" cy="29472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26" name="Shape 1626"/>
          <p:cNvSpPr txBox="1"/>
          <p:nvPr/>
        </p:nvSpPr>
        <p:spPr>
          <a:xfrm>
            <a:off x="2362900" y="23839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27" name="Shape 1627"/>
          <p:cNvSpPr txBox="1"/>
          <p:nvPr/>
        </p:nvSpPr>
        <p:spPr>
          <a:xfrm>
            <a:off x="2362900" y="40024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28" name="Shape 1628"/>
          <p:cNvCxnSpPr>
            <a:endCxn id="1614" idx="2"/>
          </p:cNvCxnSpPr>
          <p:nvPr/>
        </p:nvCxnSpPr>
        <p:spPr>
          <a:xfrm>
            <a:off x="6350067" y="3580433"/>
            <a:ext cx="1124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9" name="Shape 1629"/>
          <p:cNvCxnSpPr>
            <a:stCxn id="1614" idx="6"/>
            <a:endCxn id="1610" idx="2"/>
          </p:cNvCxnSpPr>
          <p:nvPr/>
        </p:nvCxnSpPr>
        <p:spPr>
          <a:xfrm>
            <a:off x="7763667" y="3580433"/>
            <a:ext cx="1268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1" name="Shape 1631"/>
          <p:cNvCxnSpPr>
            <a:stCxn id="1610" idx="0"/>
          </p:cNvCxnSpPr>
          <p:nvPr/>
        </p:nvCxnSpPr>
        <p:spPr>
          <a:xfrm rot="10800000">
            <a:off x="9176633" y="2536233"/>
            <a:ext cx="0" cy="89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3" name="Shape 1633"/>
          <p:cNvCxnSpPr>
            <a:endCxn id="1614" idx="0"/>
          </p:cNvCxnSpPr>
          <p:nvPr/>
        </p:nvCxnSpPr>
        <p:spPr>
          <a:xfrm flipH="1">
            <a:off x="7619067" y="2898633"/>
            <a:ext cx="712800" cy="5372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35" name="Shape 1635"/>
          <p:cNvCxnSpPr/>
          <p:nvPr/>
        </p:nvCxnSpPr>
        <p:spPr>
          <a:xfrm rot="10800000">
            <a:off x="8476233" y="28986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6" name="Shape 1636"/>
          <p:cNvCxnSpPr>
            <a:stCxn id="111" idx="0"/>
          </p:cNvCxnSpPr>
          <p:nvPr/>
        </p:nvCxnSpPr>
        <p:spPr>
          <a:xfrm flipV="1">
            <a:off x="9176633" y="175033"/>
            <a:ext cx="0" cy="1228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7" name="Shape 1637"/>
          <p:cNvCxnSpPr/>
          <p:nvPr/>
        </p:nvCxnSpPr>
        <p:spPr>
          <a:xfrm rot="10800000">
            <a:off x="8476233" y="6634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8" name="Shape 1638"/>
          <p:cNvCxnSpPr>
            <a:endCxn id="1640" idx="2"/>
          </p:cNvCxnSpPr>
          <p:nvPr/>
        </p:nvCxnSpPr>
        <p:spPr>
          <a:xfrm rot="10800000">
            <a:off x="4580633" y="663467"/>
            <a:ext cx="3751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41" name="Shape 1641"/>
          <p:cNvCxnSpPr>
            <a:stCxn id="1640" idx="2"/>
            <a:endCxn id="1626" idx="0"/>
          </p:cNvCxnSpPr>
          <p:nvPr/>
        </p:nvCxnSpPr>
        <p:spPr>
          <a:xfrm flipH="1">
            <a:off x="3095833" y="663467"/>
            <a:ext cx="1484800" cy="1720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622" name="Shape 1622"/>
          <p:cNvSpPr/>
          <p:nvPr/>
        </p:nvSpPr>
        <p:spPr>
          <a:xfrm>
            <a:off x="3690233" y="3006367"/>
            <a:ext cx="12000" cy="537200"/>
          </a:xfrm>
          <a:prstGeom prst="ellipse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642" name="Shape 1642"/>
          <p:cNvCxnSpPr>
            <a:stCxn id="1626" idx="2"/>
            <a:endCxn id="1622" idx="2"/>
          </p:cNvCxnSpPr>
          <p:nvPr/>
        </p:nvCxnSpPr>
        <p:spPr>
          <a:xfrm rot="-5400000" flipH="1">
            <a:off x="2984100" y="2569167"/>
            <a:ext cx="81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43" name="Shape 1643"/>
          <p:cNvCxnSpPr>
            <a:stCxn id="1627" idx="0"/>
            <a:endCxn id="1622" idx="2"/>
          </p:cNvCxnSpPr>
          <p:nvPr/>
        </p:nvCxnSpPr>
        <p:spPr>
          <a:xfrm rot="-5400000">
            <a:off x="3029100" y="3341467"/>
            <a:ext cx="72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5" name="Shape 1645"/>
          <p:cNvSpPr txBox="1"/>
          <p:nvPr/>
        </p:nvSpPr>
        <p:spPr>
          <a:xfrm>
            <a:off x="10418701" y="2558333"/>
            <a:ext cx="17733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 selon contexte</a:t>
            </a:r>
          </a:p>
        </p:txBody>
      </p:sp>
      <p:sp>
        <p:nvSpPr>
          <p:cNvPr id="1646" name="Shape 1646"/>
          <p:cNvSpPr txBox="1"/>
          <p:nvPr/>
        </p:nvSpPr>
        <p:spPr>
          <a:xfrm>
            <a:off x="7806017" y="3465267"/>
            <a:ext cx="1225883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Mémoire de travail</a:t>
            </a:r>
          </a:p>
        </p:txBody>
      </p:sp>
      <p:sp>
        <p:nvSpPr>
          <p:cNvPr id="1647" name="Shape 1647"/>
          <p:cNvSpPr txBox="1"/>
          <p:nvPr/>
        </p:nvSpPr>
        <p:spPr>
          <a:xfrm>
            <a:off x="10418700" y="5431067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</a:t>
            </a:r>
          </a:p>
        </p:txBody>
      </p:sp>
      <p:cxnSp>
        <p:nvCxnSpPr>
          <p:cNvPr id="1648" name="Shape 1648"/>
          <p:cNvCxnSpPr>
            <a:stCxn id="1649" idx="3"/>
          </p:cNvCxnSpPr>
          <p:nvPr/>
        </p:nvCxnSpPr>
        <p:spPr>
          <a:xfrm rot="10800000" flipH="1">
            <a:off x="8099167" y="5045633"/>
            <a:ext cx="1077600" cy="1176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52" name="Shape 1652"/>
          <p:cNvSpPr txBox="1"/>
          <p:nvPr/>
        </p:nvSpPr>
        <p:spPr>
          <a:xfrm>
            <a:off x="6283167" y="3095533"/>
            <a:ext cx="12684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Oubli</a:t>
            </a:r>
          </a:p>
        </p:txBody>
      </p:sp>
      <p:sp>
        <p:nvSpPr>
          <p:cNvPr id="1640" name="Shape 1640"/>
          <p:cNvSpPr txBox="1"/>
          <p:nvPr/>
        </p:nvSpPr>
        <p:spPr>
          <a:xfrm rot="5400000">
            <a:off x="3884633" y="6266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57" name="Shape 1657"/>
          <p:cNvCxnSpPr>
            <a:stCxn id="1627" idx="0"/>
          </p:cNvCxnSpPr>
          <p:nvPr/>
        </p:nvCxnSpPr>
        <p:spPr>
          <a:xfrm flipH="1">
            <a:off x="3074900" y="4002467"/>
            <a:ext cx="20800" cy="194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9" name="Shape 1649"/>
          <p:cNvSpPr txBox="1"/>
          <p:nvPr/>
        </p:nvSpPr>
        <p:spPr>
          <a:xfrm>
            <a:off x="6633567" y="59534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58" name="Shape 1658"/>
          <p:cNvCxnSpPr>
            <a:stCxn id="1649" idx="3"/>
            <a:endCxn id="1604" idx="6"/>
          </p:cNvCxnSpPr>
          <p:nvPr/>
        </p:nvCxnSpPr>
        <p:spPr>
          <a:xfrm rot="10800000">
            <a:off x="6307167" y="6222033"/>
            <a:ext cx="179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59" name="Shape 1659"/>
          <p:cNvSpPr txBox="1">
            <a:spLocks noGrp="1"/>
          </p:cNvSpPr>
          <p:nvPr>
            <p:ph type="title"/>
          </p:nvPr>
        </p:nvSpPr>
        <p:spPr>
          <a:xfrm>
            <a:off x="415600" y="85367"/>
            <a:ext cx="2803200" cy="3380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LSTM</a:t>
            </a:r>
            <a:endParaRPr lang="en" dirty="0"/>
          </a:p>
        </p:txBody>
      </p:sp>
      <p:grpSp>
        <p:nvGrpSpPr>
          <p:cNvPr id="100" name="Groupe 99"/>
          <p:cNvGrpSpPr/>
          <p:nvPr/>
        </p:nvGrpSpPr>
        <p:grpSpPr>
          <a:xfrm>
            <a:off x="3702233" y="1214034"/>
            <a:ext cx="5714600" cy="2060933"/>
            <a:chOff x="2776675" y="910525"/>
            <a:chExt cx="4285950" cy="1545700"/>
          </a:xfrm>
        </p:grpSpPr>
        <p:grpSp>
          <p:nvGrpSpPr>
            <p:cNvPr id="101" name="Shape 1574"/>
            <p:cNvGrpSpPr/>
            <p:nvPr/>
          </p:nvGrpSpPr>
          <p:grpSpPr>
            <a:xfrm>
              <a:off x="3836475" y="910525"/>
              <a:ext cx="533700" cy="501600"/>
              <a:chOff x="1931475" y="2358325"/>
              <a:chExt cx="533700" cy="501600"/>
            </a:xfrm>
          </p:grpSpPr>
          <p:sp>
            <p:nvSpPr>
              <p:cNvPr id="116" name="Shape 1575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Shape 1576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Shape 1577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Shape 1578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Shape 1579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21" name="Shape 1580"/>
              <p:cNvCxnSpPr>
                <a:stCxn id="116" idx="5"/>
                <a:endCxn id="119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2" name="Shape 1581"/>
              <p:cNvCxnSpPr>
                <a:stCxn id="116" idx="5"/>
                <a:endCxn id="120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3" name="Shape 1582"/>
              <p:cNvCxnSpPr>
                <a:stCxn id="118" idx="7"/>
                <a:endCxn id="120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4" name="Shape 1583"/>
              <p:cNvCxnSpPr>
                <a:stCxn id="118" idx="7"/>
                <a:endCxn id="119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5" name="Shape 1584"/>
              <p:cNvCxnSpPr>
                <a:stCxn id="117" idx="6"/>
                <a:endCxn id="119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6" name="Shape 1585"/>
              <p:cNvCxnSpPr>
                <a:stCxn id="117" idx="6"/>
                <a:endCxn id="120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27" name="Shape 1586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Shape 1600"/>
            <p:cNvGrpSpPr/>
            <p:nvPr/>
          </p:nvGrpSpPr>
          <p:grpSpPr>
            <a:xfrm>
              <a:off x="4321475" y="949777"/>
              <a:ext cx="501300" cy="501300"/>
              <a:chOff x="3059125" y="1201777"/>
              <a:chExt cx="501300" cy="501300"/>
            </a:xfrm>
          </p:grpSpPr>
          <p:sp>
            <p:nvSpPr>
              <p:cNvPr id="114" name="Shape 1601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5" name="Shape 1602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03" name="Shape 1617"/>
            <p:cNvGrpSpPr/>
            <p:nvPr/>
          </p:nvGrpSpPr>
          <p:grpSpPr>
            <a:xfrm>
              <a:off x="6774025" y="1052875"/>
              <a:ext cx="216900" cy="216900"/>
              <a:chOff x="3999800" y="3405025"/>
              <a:chExt cx="216900" cy="216900"/>
            </a:xfrm>
          </p:grpSpPr>
          <p:sp>
            <p:nvSpPr>
              <p:cNvPr id="111" name="Shape 1618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2" name="Shape 1619"/>
              <p:cNvCxnSpPr>
                <a:stCxn id="111" idx="7"/>
                <a:endCxn id="111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3" name="Shape 1620"/>
              <p:cNvCxnSpPr>
                <a:stCxn id="111" idx="1"/>
                <a:endCxn id="111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4" name="Shape 1623"/>
            <p:cNvCxnSpPr>
              <a:endCxn id="127" idx="1"/>
            </p:cNvCxnSpPr>
            <p:nvPr/>
          </p:nvCxnSpPr>
          <p:spPr>
            <a:xfrm rot="10800000" flipH="1">
              <a:off x="2776675" y="1161425"/>
              <a:ext cx="1059900" cy="12948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5" name="Shape 1625"/>
            <p:cNvCxnSpPr>
              <a:endCxn id="111" idx="2"/>
            </p:cNvCxnSpPr>
            <p:nvPr/>
          </p:nvCxnSpPr>
          <p:spPr>
            <a:xfrm>
              <a:off x="4763125" y="1161325"/>
              <a:ext cx="2010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107" name="Shape 1653"/>
            <p:cNvGrpSpPr/>
            <p:nvPr/>
          </p:nvGrpSpPr>
          <p:grpSpPr>
            <a:xfrm>
              <a:off x="6702325" y="1541737"/>
              <a:ext cx="360300" cy="360300"/>
              <a:chOff x="2614600" y="1204350"/>
              <a:chExt cx="360300" cy="360300"/>
            </a:xfrm>
          </p:grpSpPr>
          <p:sp>
            <p:nvSpPr>
              <p:cNvPr id="109" name="Shape 1632"/>
              <p:cNvSpPr/>
              <p:nvPr/>
            </p:nvSpPr>
            <p:spPr>
              <a:xfrm>
                <a:off x="2614600" y="1204350"/>
                <a:ext cx="360300" cy="3603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0" name="Shape 1654"/>
              <p:cNvCxnSpPr/>
              <p:nvPr/>
            </p:nvCxnSpPr>
            <p:spPr>
              <a:xfrm rot="10800000" flipH="1">
                <a:off x="2699800" y="13297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8" name="Shape 1655"/>
            <p:cNvCxnSpPr>
              <a:stCxn id="109" idx="0"/>
              <a:endCxn id="111" idx="4"/>
            </p:cNvCxnSpPr>
            <p:nvPr/>
          </p:nvCxnSpPr>
          <p:spPr>
            <a:xfrm rot="10800000">
              <a:off x="6882475" y="1269637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99" name="Groupe 98"/>
          <p:cNvGrpSpPr/>
          <p:nvPr/>
        </p:nvGrpSpPr>
        <p:grpSpPr>
          <a:xfrm>
            <a:off x="3702233" y="3274967"/>
            <a:ext cx="5619000" cy="2012603"/>
            <a:chOff x="2776675" y="2456225"/>
            <a:chExt cx="4214250" cy="1509452"/>
          </a:xfrm>
        </p:grpSpPr>
        <p:grpSp>
          <p:nvGrpSpPr>
            <p:cNvPr id="128" name="Shape 1703"/>
            <p:cNvGrpSpPr/>
            <p:nvPr/>
          </p:nvGrpSpPr>
          <p:grpSpPr>
            <a:xfrm>
              <a:off x="3836475" y="3425125"/>
              <a:ext cx="533700" cy="501600"/>
              <a:chOff x="1931475" y="2358325"/>
              <a:chExt cx="533700" cy="501600"/>
            </a:xfrm>
          </p:grpSpPr>
          <p:sp>
            <p:nvSpPr>
              <p:cNvPr id="139" name="Shape 1704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Shape 1705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Shape 1706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Shape 1707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Shape 1708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44" name="Shape 1709"/>
              <p:cNvCxnSpPr>
                <a:stCxn id="139" idx="5"/>
                <a:endCxn id="142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5" name="Shape 1710"/>
              <p:cNvCxnSpPr>
                <a:stCxn id="139" idx="5"/>
                <a:endCxn id="143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6" name="Shape 1711"/>
              <p:cNvCxnSpPr>
                <a:stCxn id="141" idx="7"/>
                <a:endCxn id="143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7" name="Shape 1712"/>
              <p:cNvCxnSpPr>
                <a:stCxn id="141" idx="7"/>
                <a:endCxn id="142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8" name="Shape 1713"/>
              <p:cNvCxnSpPr>
                <a:stCxn id="140" idx="6"/>
                <a:endCxn id="142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" name="Shape 1714"/>
              <p:cNvCxnSpPr>
                <a:stCxn id="140" idx="6"/>
                <a:endCxn id="143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50" name="Shape 1715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" name="Shape 1725"/>
            <p:cNvGrpSpPr/>
            <p:nvPr/>
          </p:nvGrpSpPr>
          <p:grpSpPr>
            <a:xfrm>
              <a:off x="4321475" y="3464377"/>
              <a:ext cx="501300" cy="501300"/>
              <a:chOff x="3059125" y="1201777"/>
              <a:chExt cx="501300" cy="501300"/>
            </a:xfrm>
          </p:grpSpPr>
          <p:sp>
            <p:nvSpPr>
              <p:cNvPr id="137" name="Shape 1726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38" name="Shape 1727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30" name="Shape 1736"/>
            <p:cNvGrpSpPr/>
            <p:nvPr/>
          </p:nvGrpSpPr>
          <p:grpSpPr>
            <a:xfrm>
              <a:off x="6774025" y="3567475"/>
              <a:ext cx="216900" cy="216900"/>
              <a:chOff x="3999800" y="3405025"/>
              <a:chExt cx="216900" cy="216900"/>
            </a:xfrm>
          </p:grpSpPr>
          <p:sp>
            <p:nvSpPr>
              <p:cNvPr id="134" name="Shape 1737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35" name="Shape 1738"/>
              <p:cNvCxnSpPr>
                <a:stCxn id="134" idx="7"/>
                <a:endCxn id="134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6" name="Shape 1739"/>
              <p:cNvCxnSpPr>
                <a:stCxn id="134" idx="1"/>
                <a:endCxn id="134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31" name="Shape 1747"/>
            <p:cNvCxnSpPr>
              <a:endCxn id="150" idx="1"/>
            </p:cNvCxnSpPr>
            <p:nvPr/>
          </p:nvCxnSpPr>
          <p:spPr>
            <a:xfrm>
              <a:off x="2776675" y="2456225"/>
              <a:ext cx="1059900" cy="12198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32" name="Shape 1753"/>
            <p:cNvCxnSpPr/>
            <p:nvPr/>
          </p:nvCxnSpPr>
          <p:spPr>
            <a:xfrm>
              <a:off x="4763100" y="3675925"/>
              <a:ext cx="2010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33" name="Shape 1778"/>
            <p:cNvSpPr txBox="1"/>
            <p:nvPr/>
          </p:nvSpPr>
          <p:spPr>
            <a:xfrm>
              <a:off x="4766375" y="3273025"/>
              <a:ext cx="1225440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867" kern="0" dirty="0">
                  <a:solidFill>
                    <a:srgbClr val="FFFFFF"/>
                  </a:solidFill>
                  <a:cs typeface="Arial"/>
                  <a:sym typeface="Arial"/>
                </a:rPr>
                <a:t>Présélection</a:t>
              </a:r>
            </a:p>
          </p:txBody>
        </p:sp>
      </p:grpSp>
      <p:cxnSp>
        <p:nvCxnSpPr>
          <p:cNvPr id="151" name="Shape 1630"/>
          <p:cNvCxnSpPr>
            <a:stCxn id="134" idx="0"/>
          </p:cNvCxnSpPr>
          <p:nvPr/>
        </p:nvCxnSpPr>
        <p:spPr>
          <a:xfrm flipV="1">
            <a:off x="9176633" y="3740097"/>
            <a:ext cx="6547" cy="1016536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" name="Shape 1647"/>
          <p:cNvSpPr txBox="1"/>
          <p:nvPr/>
        </p:nvSpPr>
        <p:spPr>
          <a:xfrm>
            <a:off x="10418700" y="4211867"/>
            <a:ext cx="1596976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 à considérer</a:t>
            </a:r>
          </a:p>
        </p:txBody>
      </p:sp>
      <p:sp>
        <p:nvSpPr>
          <p:cNvPr id="153" name="Shape 1904"/>
          <p:cNvSpPr txBox="1"/>
          <p:nvPr/>
        </p:nvSpPr>
        <p:spPr>
          <a:xfrm>
            <a:off x="826633" y="5155833"/>
            <a:ext cx="287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Lina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 </a:t>
            </a:r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voit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 </a:t>
            </a:r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Médor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.</a:t>
            </a:r>
          </a:p>
          <a:p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Ryan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 …</a:t>
            </a:r>
          </a:p>
        </p:txBody>
      </p:sp>
      <p:sp>
        <p:nvSpPr>
          <p:cNvPr id="155" name="Shape 2034"/>
          <p:cNvSpPr txBox="1"/>
          <p:nvPr/>
        </p:nvSpPr>
        <p:spPr>
          <a:xfrm>
            <a:off x="1867468" y="1970467"/>
            <a:ext cx="973177" cy="49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24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57" name="Shape 2290"/>
          <p:cNvSpPr txBox="1"/>
          <p:nvPr/>
        </p:nvSpPr>
        <p:spPr>
          <a:xfrm>
            <a:off x="7860958" y="1878595"/>
            <a:ext cx="1116001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000000"/>
                </a:solidFill>
                <a:cs typeface="Arial"/>
                <a:sym typeface="Arial"/>
              </a:rPr>
              <a:t>Ryan</a:t>
            </a:r>
            <a:endParaRPr lang="en"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Shape 1644"/>
          <p:cNvSpPr txBox="1"/>
          <p:nvPr/>
        </p:nvSpPr>
        <p:spPr>
          <a:xfrm>
            <a:off x="10407552" y="352333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162" name="Shape 1651"/>
          <p:cNvSpPr txBox="1"/>
          <p:nvPr/>
        </p:nvSpPr>
        <p:spPr>
          <a:xfrm>
            <a:off x="6324920" y="1076668"/>
            <a:ext cx="2083945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Sélection finale</a:t>
            </a:r>
          </a:p>
        </p:txBody>
      </p:sp>
    </p:spTree>
    <p:extLst>
      <p:ext uri="{BB962C8B-B14F-4D97-AF65-F5344CB8AC3E}">
        <p14:creationId xmlns:p14="http://schemas.microsoft.com/office/powerpoint/2010/main" val="10110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Shape 1561"/>
          <p:cNvGrpSpPr/>
          <p:nvPr/>
        </p:nvGrpSpPr>
        <p:grpSpPr>
          <a:xfrm>
            <a:off x="5115300" y="3246033"/>
            <a:ext cx="711600" cy="668800"/>
            <a:chOff x="1931475" y="2358325"/>
            <a:chExt cx="533700" cy="501600"/>
          </a:xfrm>
        </p:grpSpPr>
        <p:sp>
          <p:nvSpPr>
            <p:cNvPr id="1562" name="Shape 1562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Shape 1563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Shape 1564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Shape 1565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Shape 1566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67" name="Shape 1567"/>
            <p:cNvCxnSpPr>
              <a:stCxn id="1562" idx="5"/>
              <a:endCxn id="1565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8" name="Shape 1568"/>
            <p:cNvCxnSpPr>
              <a:stCxn id="1562" idx="5"/>
              <a:endCxn id="1566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69" name="Shape 1569"/>
            <p:cNvCxnSpPr>
              <a:stCxn id="1564" idx="7"/>
              <a:endCxn id="1566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0" name="Shape 1570"/>
            <p:cNvCxnSpPr>
              <a:stCxn id="1564" idx="7"/>
              <a:endCxn id="1565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1" name="Shape 1571"/>
            <p:cNvCxnSpPr>
              <a:stCxn id="1563" idx="6"/>
              <a:endCxn id="1565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72" name="Shape 1572"/>
            <p:cNvCxnSpPr>
              <a:stCxn id="1563" idx="6"/>
              <a:endCxn id="1566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73" name="Shape 1573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7" name="Shape 1587"/>
          <p:cNvGrpSpPr/>
          <p:nvPr/>
        </p:nvGrpSpPr>
        <p:grpSpPr>
          <a:xfrm>
            <a:off x="5115300" y="5887633"/>
            <a:ext cx="711600" cy="668800"/>
            <a:chOff x="1931475" y="2358325"/>
            <a:chExt cx="533700" cy="501600"/>
          </a:xfrm>
        </p:grpSpPr>
        <p:sp>
          <p:nvSpPr>
            <p:cNvPr id="1588" name="Shape 1588"/>
            <p:cNvSpPr/>
            <p:nvPr/>
          </p:nvSpPr>
          <p:spPr>
            <a:xfrm>
              <a:off x="2048864" y="2445212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048864" y="2574935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2048864" y="2704657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Shape 1591"/>
            <p:cNvSpPr/>
            <p:nvPr/>
          </p:nvSpPr>
          <p:spPr>
            <a:xfrm>
              <a:off x="2289108" y="2502748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Shape 1592"/>
            <p:cNvSpPr/>
            <p:nvPr/>
          </p:nvSpPr>
          <p:spPr>
            <a:xfrm>
              <a:off x="2289108" y="2634546"/>
              <a:ext cx="86700" cy="8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593" name="Shape 1593"/>
            <p:cNvCxnSpPr>
              <a:stCxn id="1588" idx="5"/>
              <a:endCxn id="1591" idx="2"/>
            </p:cNvCxnSpPr>
            <p:nvPr/>
          </p:nvCxnSpPr>
          <p:spPr>
            <a:xfrm>
              <a:off x="2122867" y="2519215"/>
              <a:ext cx="166200" cy="270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4" name="Shape 1594"/>
            <p:cNvCxnSpPr>
              <a:stCxn id="1588" idx="5"/>
              <a:endCxn id="1592" idx="2"/>
            </p:cNvCxnSpPr>
            <p:nvPr/>
          </p:nvCxnSpPr>
          <p:spPr>
            <a:xfrm>
              <a:off x="2122867" y="2519215"/>
              <a:ext cx="166200" cy="158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5" name="Shape 1595"/>
            <p:cNvCxnSpPr>
              <a:stCxn id="1590" idx="7"/>
              <a:endCxn id="1592" idx="2"/>
            </p:cNvCxnSpPr>
            <p:nvPr/>
          </p:nvCxnSpPr>
          <p:spPr>
            <a:xfrm rot="10800000" flipH="1">
              <a:off x="2122867" y="2677754"/>
              <a:ext cx="166200" cy="396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6" name="Shape 1596"/>
            <p:cNvCxnSpPr>
              <a:stCxn id="1590" idx="7"/>
              <a:endCxn id="1591" idx="2"/>
            </p:cNvCxnSpPr>
            <p:nvPr/>
          </p:nvCxnSpPr>
          <p:spPr>
            <a:xfrm rot="10800000" flipH="1">
              <a:off x="2122867" y="2546054"/>
              <a:ext cx="166200" cy="171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7" name="Shape 1597"/>
            <p:cNvCxnSpPr>
              <a:stCxn id="1589" idx="6"/>
              <a:endCxn id="1591" idx="2"/>
            </p:cNvCxnSpPr>
            <p:nvPr/>
          </p:nvCxnSpPr>
          <p:spPr>
            <a:xfrm rot="10800000" flipH="1">
              <a:off x="2135564" y="2545985"/>
              <a:ext cx="153600" cy="723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98" name="Shape 1598"/>
            <p:cNvCxnSpPr>
              <a:stCxn id="1589" idx="6"/>
              <a:endCxn id="1592" idx="2"/>
            </p:cNvCxnSpPr>
            <p:nvPr/>
          </p:nvCxnSpPr>
          <p:spPr>
            <a:xfrm>
              <a:off x="2135564" y="2618285"/>
              <a:ext cx="153600" cy="59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99" name="Shape 1599"/>
            <p:cNvSpPr/>
            <p:nvPr/>
          </p:nvSpPr>
          <p:spPr>
            <a:xfrm>
              <a:off x="1931475" y="2358325"/>
              <a:ext cx="533700" cy="5016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03" name="Shape 1603"/>
          <p:cNvGrpSpPr/>
          <p:nvPr/>
        </p:nvGrpSpPr>
        <p:grpSpPr>
          <a:xfrm>
            <a:off x="5826900" y="5981833"/>
            <a:ext cx="480400" cy="480400"/>
            <a:chOff x="2614600" y="1204350"/>
            <a:chExt cx="360300" cy="360300"/>
          </a:xfrm>
        </p:grpSpPr>
        <p:sp>
          <p:nvSpPr>
            <p:cNvPr id="1604" name="Shape 1604"/>
            <p:cNvSpPr/>
            <p:nvPr/>
          </p:nvSpPr>
          <p:spPr>
            <a:xfrm>
              <a:off x="2614600" y="1204350"/>
              <a:ext cx="360300" cy="3603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5" name="Shape 1605"/>
            <p:cNvCxnSpPr/>
            <p:nvPr/>
          </p:nvCxnSpPr>
          <p:spPr>
            <a:xfrm rot="10800000" flipH="1">
              <a:off x="2699800" y="13297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6" name="Shape 1606"/>
          <p:cNvGrpSpPr/>
          <p:nvPr/>
        </p:nvGrpSpPr>
        <p:grpSpPr>
          <a:xfrm>
            <a:off x="5761967" y="3298369"/>
            <a:ext cx="668400" cy="668400"/>
            <a:chOff x="3059125" y="1201777"/>
            <a:chExt cx="501300" cy="501300"/>
          </a:xfrm>
        </p:grpSpPr>
        <p:sp>
          <p:nvSpPr>
            <p:cNvPr id="1607" name="Shape 1607"/>
            <p:cNvSpPr/>
            <p:nvPr/>
          </p:nvSpPr>
          <p:spPr>
            <a:xfrm rot="6724007">
              <a:off x="3117327" y="1259980"/>
              <a:ext cx="384894" cy="384894"/>
            </a:xfrm>
            <a:prstGeom prst="chord">
              <a:avLst>
                <a:gd name="adj1" fmla="val 2700000"/>
                <a:gd name="adj2" fmla="val 1620000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08" name="Shape 1608"/>
            <p:cNvCxnSpPr/>
            <p:nvPr/>
          </p:nvCxnSpPr>
          <p:spPr>
            <a:xfrm rot="10800000" flipH="1">
              <a:off x="3214825" y="1350450"/>
              <a:ext cx="189900" cy="109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09" name="Shape 1609"/>
          <p:cNvGrpSpPr/>
          <p:nvPr/>
        </p:nvGrpSpPr>
        <p:grpSpPr>
          <a:xfrm>
            <a:off x="9032033" y="3435833"/>
            <a:ext cx="289200" cy="289200"/>
            <a:chOff x="3770050" y="3263650"/>
            <a:chExt cx="216900" cy="216900"/>
          </a:xfrm>
        </p:grpSpPr>
        <p:sp>
          <p:nvSpPr>
            <p:cNvPr id="1610" name="Shape 1610"/>
            <p:cNvSpPr/>
            <p:nvPr/>
          </p:nvSpPr>
          <p:spPr>
            <a:xfrm>
              <a:off x="3770050" y="3263650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1" name="Shape 1611"/>
            <p:cNvCxnSpPr>
              <a:stCxn id="1610" idx="0"/>
              <a:endCxn id="1610" idx="4"/>
            </p:cNvCxnSpPr>
            <p:nvPr/>
          </p:nvCxnSpPr>
          <p:spPr>
            <a:xfrm>
              <a:off x="3878500" y="3263650"/>
              <a:ext cx="0" cy="2169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2" name="Shape 1612"/>
            <p:cNvCxnSpPr>
              <a:stCxn id="1610" idx="2"/>
              <a:endCxn id="1610" idx="6"/>
            </p:cNvCxnSpPr>
            <p:nvPr/>
          </p:nvCxnSpPr>
          <p:spPr>
            <a:xfrm>
              <a:off x="3770050" y="3372100"/>
              <a:ext cx="2169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613" name="Shape 1613"/>
          <p:cNvGrpSpPr/>
          <p:nvPr/>
        </p:nvGrpSpPr>
        <p:grpSpPr>
          <a:xfrm>
            <a:off x="7474467" y="3435833"/>
            <a:ext cx="289200" cy="289200"/>
            <a:chOff x="3999800" y="3405025"/>
            <a:chExt cx="216900" cy="216900"/>
          </a:xfrm>
        </p:grpSpPr>
        <p:sp>
          <p:nvSpPr>
            <p:cNvPr id="1614" name="Shape 1614"/>
            <p:cNvSpPr/>
            <p:nvPr/>
          </p:nvSpPr>
          <p:spPr>
            <a:xfrm>
              <a:off x="3999800" y="3405025"/>
              <a:ext cx="216900" cy="2169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615" name="Shape 1615"/>
            <p:cNvCxnSpPr>
              <a:stCxn id="1614" idx="7"/>
              <a:endCxn id="1614" idx="3"/>
            </p:cNvCxnSpPr>
            <p:nvPr/>
          </p:nvCxnSpPr>
          <p:spPr>
            <a:xfrm flipH="1">
              <a:off x="4031635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16" name="Shape 1616"/>
            <p:cNvCxnSpPr>
              <a:stCxn id="1614" idx="1"/>
              <a:endCxn id="1614" idx="5"/>
            </p:cNvCxnSpPr>
            <p:nvPr/>
          </p:nvCxnSpPr>
          <p:spPr>
            <a:xfrm>
              <a:off x="4031564" y="3436789"/>
              <a:ext cx="153300" cy="153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cxnSp>
        <p:nvCxnSpPr>
          <p:cNvPr id="1621" name="Shape 1621"/>
          <p:cNvCxnSpPr>
            <a:stCxn id="1622" idx="6"/>
            <a:endCxn id="1573" idx="1"/>
          </p:cNvCxnSpPr>
          <p:nvPr/>
        </p:nvCxnSpPr>
        <p:spPr>
          <a:xfrm>
            <a:off x="3702233" y="3274967"/>
            <a:ext cx="1413200" cy="3056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4" name="Shape 1624"/>
          <p:cNvCxnSpPr>
            <a:stCxn id="1622" idx="6"/>
            <a:endCxn id="1599" idx="1"/>
          </p:cNvCxnSpPr>
          <p:nvPr/>
        </p:nvCxnSpPr>
        <p:spPr>
          <a:xfrm>
            <a:off x="3702233" y="3274967"/>
            <a:ext cx="1413200" cy="29472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26" name="Shape 1626"/>
          <p:cNvSpPr txBox="1"/>
          <p:nvPr/>
        </p:nvSpPr>
        <p:spPr>
          <a:xfrm>
            <a:off x="2362900" y="23839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27" name="Shape 1627"/>
          <p:cNvSpPr txBox="1"/>
          <p:nvPr/>
        </p:nvSpPr>
        <p:spPr>
          <a:xfrm>
            <a:off x="2362900" y="4002467"/>
            <a:ext cx="146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28" name="Shape 1628"/>
          <p:cNvCxnSpPr>
            <a:endCxn id="1614" idx="2"/>
          </p:cNvCxnSpPr>
          <p:nvPr/>
        </p:nvCxnSpPr>
        <p:spPr>
          <a:xfrm>
            <a:off x="6350067" y="3580433"/>
            <a:ext cx="1124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9" name="Shape 1629"/>
          <p:cNvCxnSpPr>
            <a:stCxn id="1614" idx="6"/>
            <a:endCxn id="1610" idx="2"/>
          </p:cNvCxnSpPr>
          <p:nvPr/>
        </p:nvCxnSpPr>
        <p:spPr>
          <a:xfrm>
            <a:off x="7763667" y="3580433"/>
            <a:ext cx="1268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1" name="Shape 1631"/>
          <p:cNvCxnSpPr>
            <a:stCxn id="1610" idx="0"/>
          </p:cNvCxnSpPr>
          <p:nvPr/>
        </p:nvCxnSpPr>
        <p:spPr>
          <a:xfrm rot="10800000">
            <a:off x="9176633" y="2536233"/>
            <a:ext cx="0" cy="899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3" name="Shape 1633"/>
          <p:cNvCxnSpPr>
            <a:endCxn id="1614" idx="0"/>
          </p:cNvCxnSpPr>
          <p:nvPr/>
        </p:nvCxnSpPr>
        <p:spPr>
          <a:xfrm flipH="1">
            <a:off x="7619067" y="2898633"/>
            <a:ext cx="712800" cy="5372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35" name="Shape 1635"/>
          <p:cNvCxnSpPr/>
          <p:nvPr/>
        </p:nvCxnSpPr>
        <p:spPr>
          <a:xfrm rot="10800000">
            <a:off x="8476233" y="28986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6" name="Shape 1636"/>
          <p:cNvCxnSpPr>
            <a:stCxn id="111" idx="0"/>
          </p:cNvCxnSpPr>
          <p:nvPr/>
        </p:nvCxnSpPr>
        <p:spPr>
          <a:xfrm flipV="1">
            <a:off x="9176633" y="175033"/>
            <a:ext cx="0" cy="1228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7" name="Shape 1637"/>
          <p:cNvCxnSpPr/>
          <p:nvPr/>
        </p:nvCxnSpPr>
        <p:spPr>
          <a:xfrm rot="10800000">
            <a:off x="8476233" y="663467"/>
            <a:ext cx="705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8" name="Shape 1638"/>
          <p:cNvCxnSpPr>
            <a:endCxn id="1640" idx="2"/>
          </p:cNvCxnSpPr>
          <p:nvPr/>
        </p:nvCxnSpPr>
        <p:spPr>
          <a:xfrm rot="10800000">
            <a:off x="4580633" y="663467"/>
            <a:ext cx="3751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641" name="Shape 1641"/>
          <p:cNvCxnSpPr>
            <a:stCxn id="1640" idx="2"/>
            <a:endCxn id="1626" idx="0"/>
          </p:cNvCxnSpPr>
          <p:nvPr/>
        </p:nvCxnSpPr>
        <p:spPr>
          <a:xfrm flipH="1">
            <a:off x="3095833" y="663467"/>
            <a:ext cx="1484800" cy="1720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622" name="Shape 1622"/>
          <p:cNvSpPr/>
          <p:nvPr/>
        </p:nvSpPr>
        <p:spPr>
          <a:xfrm>
            <a:off x="3690233" y="3006367"/>
            <a:ext cx="12000" cy="537200"/>
          </a:xfrm>
          <a:prstGeom prst="ellipse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642" name="Shape 1642"/>
          <p:cNvCxnSpPr>
            <a:stCxn id="1626" idx="2"/>
            <a:endCxn id="1622" idx="2"/>
          </p:cNvCxnSpPr>
          <p:nvPr/>
        </p:nvCxnSpPr>
        <p:spPr>
          <a:xfrm rot="-5400000" flipH="1">
            <a:off x="2984100" y="2569167"/>
            <a:ext cx="81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643" name="Shape 1643"/>
          <p:cNvCxnSpPr>
            <a:stCxn id="1627" idx="0"/>
            <a:endCxn id="1622" idx="2"/>
          </p:cNvCxnSpPr>
          <p:nvPr/>
        </p:nvCxnSpPr>
        <p:spPr>
          <a:xfrm rot="-5400000">
            <a:off x="3029100" y="3341467"/>
            <a:ext cx="727600" cy="594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5" name="Shape 1645"/>
          <p:cNvSpPr txBox="1"/>
          <p:nvPr/>
        </p:nvSpPr>
        <p:spPr>
          <a:xfrm>
            <a:off x="10418701" y="2558333"/>
            <a:ext cx="17733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 selon contexte</a:t>
            </a:r>
          </a:p>
        </p:txBody>
      </p:sp>
      <p:sp>
        <p:nvSpPr>
          <p:cNvPr id="1646" name="Shape 1646"/>
          <p:cNvSpPr txBox="1"/>
          <p:nvPr/>
        </p:nvSpPr>
        <p:spPr>
          <a:xfrm>
            <a:off x="7806017" y="3465267"/>
            <a:ext cx="1225883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Mémoire de travail</a:t>
            </a:r>
          </a:p>
        </p:txBody>
      </p:sp>
      <p:sp>
        <p:nvSpPr>
          <p:cNvPr id="1647" name="Shape 1647"/>
          <p:cNvSpPr txBox="1"/>
          <p:nvPr/>
        </p:nvSpPr>
        <p:spPr>
          <a:xfrm>
            <a:off x="10418700" y="5431067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</a:t>
            </a:r>
          </a:p>
        </p:txBody>
      </p:sp>
      <p:cxnSp>
        <p:nvCxnSpPr>
          <p:cNvPr id="1648" name="Shape 1648"/>
          <p:cNvCxnSpPr>
            <a:stCxn id="1649" idx="3"/>
          </p:cNvCxnSpPr>
          <p:nvPr/>
        </p:nvCxnSpPr>
        <p:spPr>
          <a:xfrm rot="10800000" flipH="1">
            <a:off x="8099167" y="5045633"/>
            <a:ext cx="1077600" cy="1176400"/>
          </a:xfrm>
          <a:prstGeom prst="curved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52" name="Shape 1652"/>
          <p:cNvSpPr txBox="1"/>
          <p:nvPr/>
        </p:nvSpPr>
        <p:spPr>
          <a:xfrm>
            <a:off x="6283167" y="3095533"/>
            <a:ext cx="12684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Oubli</a:t>
            </a:r>
          </a:p>
        </p:txBody>
      </p:sp>
      <p:sp>
        <p:nvSpPr>
          <p:cNvPr id="1640" name="Shape 1640"/>
          <p:cNvSpPr txBox="1"/>
          <p:nvPr/>
        </p:nvSpPr>
        <p:spPr>
          <a:xfrm rot="5400000">
            <a:off x="3884633" y="626667"/>
            <a:ext cx="1465600" cy="7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57" name="Shape 1657"/>
          <p:cNvCxnSpPr>
            <a:stCxn id="1627" idx="0"/>
          </p:cNvCxnSpPr>
          <p:nvPr/>
        </p:nvCxnSpPr>
        <p:spPr>
          <a:xfrm flipH="1">
            <a:off x="3074900" y="4002467"/>
            <a:ext cx="20800" cy="194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49" name="Shape 1649"/>
          <p:cNvSpPr txBox="1"/>
          <p:nvPr/>
        </p:nvSpPr>
        <p:spPr>
          <a:xfrm>
            <a:off x="6633567" y="5953433"/>
            <a:ext cx="14656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cxnSp>
        <p:nvCxnSpPr>
          <p:cNvPr id="1658" name="Shape 1658"/>
          <p:cNvCxnSpPr>
            <a:stCxn id="1649" idx="3"/>
            <a:endCxn id="1604" idx="6"/>
          </p:cNvCxnSpPr>
          <p:nvPr/>
        </p:nvCxnSpPr>
        <p:spPr>
          <a:xfrm rot="10800000">
            <a:off x="6307167" y="6222033"/>
            <a:ext cx="179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59" name="Shape 1659"/>
          <p:cNvSpPr txBox="1">
            <a:spLocks noGrp="1"/>
          </p:cNvSpPr>
          <p:nvPr>
            <p:ph type="title"/>
          </p:nvPr>
        </p:nvSpPr>
        <p:spPr>
          <a:xfrm>
            <a:off x="415600" y="85367"/>
            <a:ext cx="2803200" cy="3380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LSTM</a:t>
            </a:r>
            <a:endParaRPr lang="en" dirty="0"/>
          </a:p>
        </p:txBody>
      </p:sp>
      <p:grpSp>
        <p:nvGrpSpPr>
          <p:cNvPr id="100" name="Groupe 99"/>
          <p:cNvGrpSpPr/>
          <p:nvPr/>
        </p:nvGrpSpPr>
        <p:grpSpPr>
          <a:xfrm>
            <a:off x="3702233" y="1214034"/>
            <a:ext cx="5714600" cy="2060933"/>
            <a:chOff x="2776675" y="910525"/>
            <a:chExt cx="4285950" cy="1545700"/>
          </a:xfrm>
        </p:grpSpPr>
        <p:grpSp>
          <p:nvGrpSpPr>
            <p:cNvPr id="101" name="Shape 1574"/>
            <p:cNvGrpSpPr/>
            <p:nvPr/>
          </p:nvGrpSpPr>
          <p:grpSpPr>
            <a:xfrm>
              <a:off x="3836475" y="910525"/>
              <a:ext cx="533700" cy="501600"/>
              <a:chOff x="1931475" y="2358325"/>
              <a:chExt cx="533700" cy="501600"/>
            </a:xfrm>
          </p:grpSpPr>
          <p:sp>
            <p:nvSpPr>
              <p:cNvPr id="116" name="Shape 1575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Shape 1576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Shape 1577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Shape 1578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Shape 1579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21" name="Shape 1580"/>
              <p:cNvCxnSpPr>
                <a:stCxn id="116" idx="5"/>
                <a:endCxn id="119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2" name="Shape 1581"/>
              <p:cNvCxnSpPr>
                <a:stCxn id="116" idx="5"/>
                <a:endCxn id="120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3" name="Shape 1582"/>
              <p:cNvCxnSpPr>
                <a:stCxn id="118" idx="7"/>
                <a:endCxn id="120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4" name="Shape 1583"/>
              <p:cNvCxnSpPr>
                <a:stCxn id="118" idx="7"/>
                <a:endCxn id="119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5" name="Shape 1584"/>
              <p:cNvCxnSpPr>
                <a:stCxn id="117" idx="6"/>
                <a:endCxn id="119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6" name="Shape 1585"/>
              <p:cNvCxnSpPr>
                <a:stCxn id="117" idx="6"/>
                <a:endCxn id="120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27" name="Shape 1586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Shape 1600"/>
            <p:cNvGrpSpPr/>
            <p:nvPr/>
          </p:nvGrpSpPr>
          <p:grpSpPr>
            <a:xfrm>
              <a:off x="4321475" y="949777"/>
              <a:ext cx="501300" cy="501300"/>
              <a:chOff x="3059125" y="1201777"/>
              <a:chExt cx="501300" cy="501300"/>
            </a:xfrm>
          </p:grpSpPr>
          <p:sp>
            <p:nvSpPr>
              <p:cNvPr id="114" name="Shape 1601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5" name="Shape 1602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03" name="Shape 1617"/>
            <p:cNvGrpSpPr/>
            <p:nvPr/>
          </p:nvGrpSpPr>
          <p:grpSpPr>
            <a:xfrm>
              <a:off x="6774025" y="1052875"/>
              <a:ext cx="216900" cy="216900"/>
              <a:chOff x="3999800" y="3405025"/>
              <a:chExt cx="216900" cy="216900"/>
            </a:xfrm>
          </p:grpSpPr>
          <p:sp>
            <p:nvSpPr>
              <p:cNvPr id="111" name="Shape 1618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2" name="Shape 1619"/>
              <p:cNvCxnSpPr>
                <a:stCxn id="111" idx="7"/>
                <a:endCxn id="111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3" name="Shape 1620"/>
              <p:cNvCxnSpPr>
                <a:stCxn id="111" idx="1"/>
                <a:endCxn id="111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4" name="Shape 1623"/>
            <p:cNvCxnSpPr>
              <a:endCxn id="127" idx="1"/>
            </p:cNvCxnSpPr>
            <p:nvPr/>
          </p:nvCxnSpPr>
          <p:spPr>
            <a:xfrm rot="10800000" flipH="1">
              <a:off x="2776675" y="1161425"/>
              <a:ext cx="1059900" cy="12948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05" name="Shape 1625"/>
            <p:cNvCxnSpPr>
              <a:endCxn id="111" idx="2"/>
            </p:cNvCxnSpPr>
            <p:nvPr/>
          </p:nvCxnSpPr>
          <p:spPr>
            <a:xfrm>
              <a:off x="4763125" y="1161325"/>
              <a:ext cx="2010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107" name="Shape 1653"/>
            <p:cNvGrpSpPr/>
            <p:nvPr/>
          </p:nvGrpSpPr>
          <p:grpSpPr>
            <a:xfrm>
              <a:off x="6702325" y="1541737"/>
              <a:ext cx="360300" cy="360300"/>
              <a:chOff x="2614600" y="1204350"/>
              <a:chExt cx="360300" cy="360300"/>
            </a:xfrm>
          </p:grpSpPr>
          <p:sp>
            <p:nvSpPr>
              <p:cNvPr id="109" name="Shape 1632"/>
              <p:cNvSpPr/>
              <p:nvPr/>
            </p:nvSpPr>
            <p:spPr>
              <a:xfrm>
                <a:off x="2614600" y="1204350"/>
                <a:ext cx="360300" cy="3603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10" name="Shape 1654"/>
              <p:cNvCxnSpPr/>
              <p:nvPr/>
            </p:nvCxnSpPr>
            <p:spPr>
              <a:xfrm rot="10800000" flipH="1">
                <a:off x="2699800" y="13297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08" name="Shape 1655"/>
            <p:cNvCxnSpPr>
              <a:stCxn id="109" idx="0"/>
              <a:endCxn id="111" idx="4"/>
            </p:cNvCxnSpPr>
            <p:nvPr/>
          </p:nvCxnSpPr>
          <p:spPr>
            <a:xfrm rot="10800000">
              <a:off x="6882475" y="1269637"/>
              <a:ext cx="0" cy="2721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99" name="Groupe 98"/>
          <p:cNvGrpSpPr/>
          <p:nvPr/>
        </p:nvGrpSpPr>
        <p:grpSpPr>
          <a:xfrm>
            <a:off x="3702233" y="3274967"/>
            <a:ext cx="5619000" cy="2012603"/>
            <a:chOff x="2776675" y="2456225"/>
            <a:chExt cx="4214250" cy="1509452"/>
          </a:xfrm>
        </p:grpSpPr>
        <p:grpSp>
          <p:nvGrpSpPr>
            <p:cNvPr id="128" name="Shape 1703"/>
            <p:cNvGrpSpPr/>
            <p:nvPr/>
          </p:nvGrpSpPr>
          <p:grpSpPr>
            <a:xfrm>
              <a:off x="3836475" y="3425125"/>
              <a:ext cx="533700" cy="501600"/>
              <a:chOff x="1931475" y="2358325"/>
              <a:chExt cx="533700" cy="501600"/>
            </a:xfrm>
          </p:grpSpPr>
          <p:sp>
            <p:nvSpPr>
              <p:cNvPr id="139" name="Shape 1704"/>
              <p:cNvSpPr/>
              <p:nvPr/>
            </p:nvSpPr>
            <p:spPr>
              <a:xfrm>
                <a:off x="2048864" y="2445212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Shape 1705"/>
              <p:cNvSpPr/>
              <p:nvPr/>
            </p:nvSpPr>
            <p:spPr>
              <a:xfrm>
                <a:off x="2048864" y="2574935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Shape 1706"/>
              <p:cNvSpPr/>
              <p:nvPr/>
            </p:nvSpPr>
            <p:spPr>
              <a:xfrm>
                <a:off x="2048864" y="2704657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Shape 1707"/>
              <p:cNvSpPr/>
              <p:nvPr/>
            </p:nvSpPr>
            <p:spPr>
              <a:xfrm>
                <a:off x="2289108" y="2502748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Shape 1708"/>
              <p:cNvSpPr/>
              <p:nvPr/>
            </p:nvSpPr>
            <p:spPr>
              <a:xfrm>
                <a:off x="2289108" y="2634546"/>
                <a:ext cx="86700" cy="86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44" name="Shape 1709"/>
              <p:cNvCxnSpPr>
                <a:stCxn id="139" idx="5"/>
                <a:endCxn id="142" idx="2"/>
              </p:cNvCxnSpPr>
              <p:nvPr/>
            </p:nvCxnSpPr>
            <p:spPr>
              <a:xfrm>
                <a:off x="2122867" y="2519215"/>
                <a:ext cx="166200" cy="27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5" name="Shape 1710"/>
              <p:cNvCxnSpPr>
                <a:stCxn id="139" idx="5"/>
                <a:endCxn id="143" idx="2"/>
              </p:cNvCxnSpPr>
              <p:nvPr/>
            </p:nvCxnSpPr>
            <p:spPr>
              <a:xfrm>
                <a:off x="2122867" y="2519215"/>
                <a:ext cx="166200" cy="15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6" name="Shape 1711"/>
              <p:cNvCxnSpPr>
                <a:stCxn id="141" idx="7"/>
                <a:endCxn id="143" idx="2"/>
              </p:cNvCxnSpPr>
              <p:nvPr/>
            </p:nvCxnSpPr>
            <p:spPr>
              <a:xfrm rot="10800000" flipH="1">
                <a:off x="2122867" y="2677754"/>
                <a:ext cx="166200" cy="3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7" name="Shape 1712"/>
              <p:cNvCxnSpPr>
                <a:stCxn id="141" idx="7"/>
                <a:endCxn id="142" idx="2"/>
              </p:cNvCxnSpPr>
              <p:nvPr/>
            </p:nvCxnSpPr>
            <p:spPr>
              <a:xfrm rot="10800000" flipH="1">
                <a:off x="2122867" y="2546054"/>
                <a:ext cx="166200" cy="171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8" name="Shape 1713"/>
              <p:cNvCxnSpPr>
                <a:stCxn id="140" idx="6"/>
                <a:endCxn id="142" idx="2"/>
              </p:cNvCxnSpPr>
              <p:nvPr/>
            </p:nvCxnSpPr>
            <p:spPr>
              <a:xfrm rot="10800000" flipH="1">
                <a:off x="2135564" y="2545985"/>
                <a:ext cx="153600" cy="7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49" name="Shape 1714"/>
              <p:cNvCxnSpPr>
                <a:stCxn id="140" idx="6"/>
                <a:endCxn id="143" idx="2"/>
              </p:cNvCxnSpPr>
              <p:nvPr/>
            </p:nvCxnSpPr>
            <p:spPr>
              <a:xfrm>
                <a:off x="2135564" y="2618285"/>
                <a:ext cx="153600" cy="59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50" name="Shape 1715"/>
              <p:cNvSpPr/>
              <p:nvPr/>
            </p:nvSpPr>
            <p:spPr>
              <a:xfrm>
                <a:off x="1931475" y="2358325"/>
                <a:ext cx="533700" cy="501600"/>
              </a:xfrm>
              <a:prstGeom prst="rect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" name="Shape 1725"/>
            <p:cNvGrpSpPr/>
            <p:nvPr/>
          </p:nvGrpSpPr>
          <p:grpSpPr>
            <a:xfrm>
              <a:off x="4321475" y="3464377"/>
              <a:ext cx="501300" cy="501300"/>
              <a:chOff x="3059125" y="1201777"/>
              <a:chExt cx="501300" cy="501300"/>
            </a:xfrm>
          </p:grpSpPr>
          <p:sp>
            <p:nvSpPr>
              <p:cNvPr id="137" name="Shape 1726"/>
              <p:cNvSpPr/>
              <p:nvPr/>
            </p:nvSpPr>
            <p:spPr>
              <a:xfrm rot="6724007">
                <a:off x="3117327" y="1259980"/>
                <a:ext cx="384894" cy="384894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38" name="Shape 1727"/>
              <p:cNvCxnSpPr/>
              <p:nvPr/>
            </p:nvCxnSpPr>
            <p:spPr>
              <a:xfrm rot="10800000" flipH="1">
                <a:off x="3214825" y="1350450"/>
                <a:ext cx="189900" cy="10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grpSp>
          <p:nvGrpSpPr>
            <p:cNvPr id="130" name="Shape 1736"/>
            <p:cNvGrpSpPr/>
            <p:nvPr/>
          </p:nvGrpSpPr>
          <p:grpSpPr>
            <a:xfrm>
              <a:off x="6774025" y="3567475"/>
              <a:ext cx="216900" cy="216900"/>
              <a:chOff x="3999800" y="3405025"/>
              <a:chExt cx="216900" cy="216900"/>
            </a:xfrm>
          </p:grpSpPr>
          <p:sp>
            <p:nvSpPr>
              <p:cNvPr id="134" name="Shape 1737"/>
              <p:cNvSpPr/>
              <p:nvPr/>
            </p:nvSpPr>
            <p:spPr>
              <a:xfrm>
                <a:off x="3999800" y="3405025"/>
                <a:ext cx="216900" cy="216900"/>
              </a:xfrm>
              <a:prstGeom prst="ellipse">
                <a:avLst/>
              </a:pr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21900" tIns="121900" rIns="121900" bIns="121900" anchor="ctr" anchorCtr="0">
                <a:noAutofit/>
              </a:bodyPr>
              <a:lstStyle/>
              <a:p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cxnSp>
            <p:nvCxnSpPr>
              <p:cNvPr id="135" name="Shape 1738"/>
              <p:cNvCxnSpPr>
                <a:stCxn id="134" idx="7"/>
                <a:endCxn id="134" idx="3"/>
              </p:cNvCxnSpPr>
              <p:nvPr/>
            </p:nvCxnSpPr>
            <p:spPr>
              <a:xfrm flipH="1">
                <a:off x="4031635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6" name="Shape 1739"/>
              <p:cNvCxnSpPr>
                <a:stCxn id="134" idx="1"/>
                <a:endCxn id="134" idx="5"/>
              </p:cNvCxnSpPr>
              <p:nvPr/>
            </p:nvCxnSpPr>
            <p:spPr>
              <a:xfrm>
                <a:off x="4031564" y="3436789"/>
                <a:ext cx="153300" cy="153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cxnSp>
          <p:nvCxnSpPr>
            <p:cNvPr id="131" name="Shape 1747"/>
            <p:cNvCxnSpPr>
              <a:endCxn id="150" idx="1"/>
            </p:cNvCxnSpPr>
            <p:nvPr/>
          </p:nvCxnSpPr>
          <p:spPr>
            <a:xfrm>
              <a:off x="2776675" y="2456225"/>
              <a:ext cx="1059900" cy="1219800"/>
            </a:xfrm>
            <a:prstGeom prst="curvedConnector3">
              <a:avLst>
                <a:gd name="adj1" fmla="val 4999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32" name="Shape 1753"/>
            <p:cNvCxnSpPr/>
            <p:nvPr/>
          </p:nvCxnSpPr>
          <p:spPr>
            <a:xfrm>
              <a:off x="4763100" y="3675925"/>
              <a:ext cx="2010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33" name="Shape 1778"/>
            <p:cNvSpPr txBox="1"/>
            <p:nvPr/>
          </p:nvSpPr>
          <p:spPr>
            <a:xfrm>
              <a:off x="4766375" y="3273025"/>
              <a:ext cx="1225440" cy="402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0" tIns="121900" rIns="121900" bIns="121900" anchor="t" anchorCtr="0">
              <a:noAutofit/>
            </a:bodyPr>
            <a:lstStyle/>
            <a:p>
              <a:r>
                <a:rPr lang="en" sz="1867" kern="0" dirty="0">
                  <a:solidFill>
                    <a:srgbClr val="FFFFFF"/>
                  </a:solidFill>
                  <a:cs typeface="Arial"/>
                  <a:sym typeface="Arial"/>
                </a:rPr>
                <a:t>Présélection</a:t>
              </a:r>
            </a:p>
          </p:txBody>
        </p:sp>
      </p:grpSp>
      <p:cxnSp>
        <p:nvCxnSpPr>
          <p:cNvPr id="151" name="Shape 1630"/>
          <p:cNvCxnSpPr>
            <a:stCxn id="134" idx="0"/>
          </p:cNvCxnSpPr>
          <p:nvPr/>
        </p:nvCxnSpPr>
        <p:spPr>
          <a:xfrm flipV="1">
            <a:off x="9176633" y="3740097"/>
            <a:ext cx="6547" cy="1016536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" name="Shape 1647"/>
          <p:cNvSpPr txBox="1"/>
          <p:nvPr/>
        </p:nvSpPr>
        <p:spPr>
          <a:xfrm>
            <a:off x="10418700" y="4211867"/>
            <a:ext cx="1596976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Possibilités à considérer</a:t>
            </a:r>
          </a:p>
        </p:txBody>
      </p:sp>
      <p:sp>
        <p:nvSpPr>
          <p:cNvPr id="153" name="Shape 1904"/>
          <p:cNvSpPr txBox="1"/>
          <p:nvPr/>
        </p:nvSpPr>
        <p:spPr>
          <a:xfrm>
            <a:off x="826633" y="5155833"/>
            <a:ext cx="2875600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Lina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 </a:t>
            </a:r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voit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 </a:t>
            </a:r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Médor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.</a:t>
            </a:r>
          </a:p>
          <a:p>
            <a:r>
              <a:rPr lang="fr-CA" sz="1867" b="1" kern="0" dirty="0">
                <a:solidFill>
                  <a:srgbClr val="B7B7B7"/>
                </a:solidFill>
                <a:cs typeface="Arial"/>
                <a:sym typeface="Arial"/>
              </a:rPr>
              <a:t>Ryan</a:t>
            </a:r>
            <a:r>
              <a:rPr lang="en" sz="1867" b="1" kern="0" dirty="0">
                <a:solidFill>
                  <a:srgbClr val="B7B7B7"/>
                </a:solidFill>
                <a:cs typeface="Arial"/>
                <a:sym typeface="Arial"/>
              </a:rPr>
              <a:t> </a:t>
            </a:r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 …</a:t>
            </a:r>
          </a:p>
        </p:txBody>
      </p:sp>
      <p:sp>
        <p:nvSpPr>
          <p:cNvPr id="155" name="Shape 2034"/>
          <p:cNvSpPr txBox="1"/>
          <p:nvPr/>
        </p:nvSpPr>
        <p:spPr>
          <a:xfrm>
            <a:off x="1867468" y="1970467"/>
            <a:ext cx="973177" cy="498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endParaRPr lang="en" sz="24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57" name="Shape 2290"/>
          <p:cNvSpPr txBox="1"/>
          <p:nvPr/>
        </p:nvSpPr>
        <p:spPr>
          <a:xfrm>
            <a:off x="7583833" y="1999417"/>
            <a:ext cx="1116001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voit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000000"/>
                </a:solidFill>
                <a:cs typeface="Arial"/>
                <a:sym typeface="Arial"/>
              </a:rPr>
              <a:t>Ryan</a:t>
            </a:r>
            <a:endParaRPr lang="en"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Shape 1644"/>
          <p:cNvSpPr txBox="1"/>
          <p:nvPr/>
        </p:nvSpPr>
        <p:spPr>
          <a:xfrm>
            <a:off x="10407552" y="352333"/>
            <a:ext cx="1371200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212121">
                    <a:lumMod val="50000"/>
                    <a:lumOff val="50000"/>
                  </a:srgbClr>
                </a:solidFill>
                <a:cs typeface="Arial"/>
                <a:sym typeface="Arial"/>
              </a:rPr>
              <a:t>Prédiction</a:t>
            </a:r>
          </a:p>
        </p:txBody>
      </p:sp>
      <p:sp>
        <p:nvSpPr>
          <p:cNvPr id="159" name="Shape 2290"/>
          <p:cNvSpPr txBox="1"/>
          <p:nvPr/>
        </p:nvSpPr>
        <p:spPr>
          <a:xfrm>
            <a:off x="7905833" y="3653284"/>
            <a:ext cx="1116001" cy="343433"/>
          </a:xfrm>
          <a:prstGeom prst="rect">
            <a:avLst/>
          </a:prstGeom>
          <a:noFill/>
          <a:ln>
            <a:noFill/>
          </a:ln>
        </p:spPr>
        <p:txBody>
          <a:bodyPr wrap="square" lIns="121900" tIns="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212121"/>
                </a:solidFill>
                <a:cs typeface="Arial"/>
                <a:sym typeface="Arial"/>
              </a:rPr>
              <a:t>Ryan</a:t>
            </a:r>
            <a:endParaRPr lang="en" sz="2400" b="1" kern="0" dirty="0">
              <a:solidFill>
                <a:srgbClr val="212121"/>
              </a:solidFill>
              <a:cs typeface="Arial"/>
              <a:sym typeface="Arial"/>
            </a:endParaRPr>
          </a:p>
        </p:txBody>
      </p:sp>
      <p:sp>
        <p:nvSpPr>
          <p:cNvPr id="160" name="Shape 3304"/>
          <p:cNvSpPr txBox="1"/>
          <p:nvPr/>
        </p:nvSpPr>
        <p:spPr>
          <a:xfrm>
            <a:off x="9343700" y="5104433"/>
            <a:ext cx="1346533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24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2" name="Shape 3304"/>
          <p:cNvSpPr txBox="1"/>
          <p:nvPr/>
        </p:nvSpPr>
        <p:spPr>
          <a:xfrm>
            <a:off x="9343700" y="3724740"/>
            <a:ext cx="1346533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Ryan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24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3" name="Shape 3304"/>
          <p:cNvSpPr txBox="1"/>
          <p:nvPr/>
        </p:nvSpPr>
        <p:spPr>
          <a:xfrm>
            <a:off x="9321234" y="2389129"/>
            <a:ext cx="1346533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24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4" name="Shape 3304"/>
          <p:cNvSpPr txBox="1"/>
          <p:nvPr/>
        </p:nvSpPr>
        <p:spPr>
          <a:xfrm>
            <a:off x="9278786" y="142933"/>
            <a:ext cx="1346533" cy="956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Lina</a:t>
            </a:r>
            <a:r>
              <a:rPr lang="en" sz="2400" kern="0" dirty="0">
                <a:solidFill>
                  <a:srgbClr val="FFFFFF"/>
                </a:solidFill>
                <a:cs typeface="Arial"/>
                <a:sym typeface="Arial"/>
              </a:rPr>
              <a:t>,</a:t>
            </a:r>
          </a:p>
          <a:p>
            <a:r>
              <a:rPr lang="fr-CA" sz="2400" b="1" kern="0" dirty="0">
                <a:solidFill>
                  <a:srgbClr val="FFFFFF"/>
                </a:solidFill>
                <a:cs typeface="Arial"/>
                <a:sym typeface="Arial"/>
              </a:rPr>
              <a:t>Médor</a:t>
            </a:r>
            <a:endParaRPr lang="en" sz="24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65" name="Shape 1651"/>
          <p:cNvSpPr txBox="1"/>
          <p:nvPr/>
        </p:nvSpPr>
        <p:spPr>
          <a:xfrm>
            <a:off x="6324920" y="1076668"/>
            <a:ext cx="2083945" cy="537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sz="1867" kern="0" dirty="0">
                <a:solidFill>
                  <a:srgbClr val="FFFFFF"/>
                </a:solidFill>
                <a:cs typeface="Arial"/>
                <a:sym typeface="Arial"/>
              </a:rPr>
              <a:t>Sélection finale</a:t>
            </a:r>
          </a:p>
        </p:txBody>
      </p:sp>
    </p:spTree>
    <p:extLst>
      <p:ext uri="{BB962C8B-B14F-4D97-AF65-F5344CB8AC3E}">
        <p14:creationId xmlns:p14="http://schemas.microsoft.com/office/powerpoint/2010/main" val="35759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" grpId="0"/>
      <p:bldP spid="157" grpId="0"/>
      <p:bldP spid="160" grpId="0"/>
      <p:bldP spid="162" grpId="0"/>
      <p:bldP spid="163" grpId="0"/>
      <p:bldP spid="16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Shape 37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 dirty="0" smtClean="0"/>
              <a:t>Ressources</a:t>
            </a:r>
            <a:endParaRPr lang="en" dirty="0"/>
          </a:p>
        </p:txBody>
      </p:sp>
      <p:sp>
        <p:nvSpPr>
          <p:cNvPr id="3711" name="Shape 37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637600" cy="45552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en" dirty="0"/>
              <a:t>Chris Olah’s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tutorial</a:t>
            </a:r>
          </a:p>
          <a:p>
            <a:pPr>
              <a:spcAft>
                <a:spcPts val="0"/>
              </a:spcAft>
              <a:buNone/>
            </a:pPr>
            <a:endParaRPr dirty="0"/>
          </a:p>
          <a:p>
            <a:pPr>
              <a:spcAft>
                <a:spcPts val="0"/>
              </a:spcAft>
              <a:buNone/>
            </a:pPr>
            <a:r>
              <a:rPr lang="en" dirty="0"/>
              <a:t>Andrej Karpathy’s</a:t>
            </a:r>
          </a:p>
          <a:p>
            <a:pPr defTabSz="594769">
              <a:spcAft>
                <a:spcPts val="0"/>
              </a:spcAft>
              <a:buNone/>
            </a:pPr>
            <a:r>
              <a:rPr lang="en" dirty="0" smtClean="0"/>
              <a:t>	</a:t>
            </a:r>
            <a:r>
              <a:rPr lang="en" u="sng" dirty="0" smtClean="0">
                <a:solidFill>
                  <a:schemeClr val="hlink"/>
                </a:solidFill>
                <a:hlinkClick r:id="rId4"/>
              </a:rPr>
              <a:t>Blog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post</a:t>
            </a:r>
          </a:p>
          <a:p>
            <a:pPr indent="609585"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RNN code</a:t>
            </a:r>
          </a:p>
          <a:p>
            <a:pPr indent="609585"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Stanford CS231n lecture</a:t>
            </a:r>
          </a:p>
          <a:p>
            <a:pPr>
              <a:spcAft>
                <a:spcPts val="0"/>
              </a:spcAft>
              <a:buNone/>
            </a:pPr>
            <a:endParaRPr dirty="0"/>
          </a:p>
          <a:p>
            <a:pPr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" u="sng" dirty="0">
                <a:solidFill>
                  <a:schemeClr val="accent5"/>
                </a:solidFill>
                <a:hlinkClick r:id="rId7"/>
              </a:rPr>
              <a:t>DeepLearning 4J </a:t>
            </a:r>
            <a:r>
              <a:rPr lang="en" dirty="0"/>
              <a:t>tutorial has some helpful discussion and a longer list of good resources.</a:t>
            </a:r>
          </a:p>
          <a:p>
            <a:pPr>
              <a:spcAft>
                <a:spcPts val="0"/>
              </a:spcAft>
              <a:buNone/>
            </a:pPr>
            <a:endParaRPr dirty="0"/>
          </a:p>
          <a:p>
            <a:pPr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90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647929"/>
            <a:ext cx="12192000" cy="671823"/>
          </a:xfrm>
        </p:spPr>
        <p:txBody>
          <a:bodyPr>
            <a:normAutofit/>
          </a:bodyPr>
          <a:lstStyle/>
          <a:p>
            <a:r>
              <a:rPr lang="fr-CA" sz="4000" dirty="0" smtClean="0">
                <a:solidFill>
                  <a:srgbClr val="0070C0"/>
                </a:solidFill>
              </a:rPr>
              <a:t>Ex. : LSTM pour prédire le nombre de clients pour un mois</a:t>
            </a:r>
            <a:endParaRPr lang="fr-CA" dirty="0">
              <a:solidFill>
                <a:srgbClr val="0070C0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38569" y="1335421"/>
            <a:ext cx="3488671" cy="51690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smtClean="0"/>
              <a:t>import </a:t>
            </a:r>
            <a:r>
              <a:rPr lang="fr-CA" sz="1200" dirty="0" err="1"/>
              <a:t>numpy</a:t>
            </a:r>
            <a:endParaRPr lang="fr-CA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import </a:t>
            </a:r>
            <a:r>
              <a:rPr lang="fr-CA" sz="1200" dirty="0" err="1"/>
              <a:t>matplotlib.pyplot</a:t>
            </a:r>
            <a:r>
              <a:rPr lang="fr-CA" sz="1200" dirty="0"/>
              <a:t> as </a:t>
            </a:r>
            <a:r>
              <a:rPr lang="fr-CA" sz="1200" dirty="0" err="1"/>
              <a:t>plt</a:t>
            </a:r>
            <a:endParaRPr lang="fr-CA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from pandas import </a:t>
            </a:r>
            <a:r>
              <a:rPr lang="fr-CA" sz="1200" dirty="0" err="1"/>
              <a:t>read_csv</a:t>
            </a:r>
            <a:endParaRPr lang="fr-CA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import math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from </a:t>
            </a:r>
            <a:r>
              <a:rPr lang="fr-CA" sz="1200" dirty="0" err="1"/>
              <a:t>keras.models</a:t>
            </a:r>
            <a:r>
              <a:rPr lang="fr-CA" sz="1200" dirty="0"/>
              <a:t> import </a:t>
            </a:r>
            <a:r>
              <a:rPr lang="fr-CA" sz="1200" dirty="0" err="1"/>
              <a:t>Sequential</a:t>
            </a:r>
            <a:endParaRPr lang="fr-CA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from </a:t>
            </a:r>
            <a:r>
              <a:rPr lang="fr-CA" sz="1200" dirty="0" err="1"/>
              <a:t>keras.layers</a:t>
            </a:r>
            <a:r>
              <a:rPr lang="fr-CA" sz="1200" dirty="0"/>
              <a:t> import Dense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from </a:t>
            </a:r>
            <a:r>
              <a:rPr lang="fr-CA" sz="1200" dirty="0" err="1"/>
              <a:t>keras.layers</a:t>
            </a:r>
            <a:r>
              <a:rPr lang="fr-CA" sz="1200" dirty="0"/>
              <a:t> import LSTM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from </a:t>
            </a:r>
            <a:r>
              <a:rPr lang="fr-CA" sz="1200" dirty="0" err="1"/>
              <a:t>sklearn.preprocessing</a:t>
            </a:r>
            <a:r>
              <a:rPr lang="fr-CA" sz="1200" dirty="0"/>
              <a:t> import </a:t>
            </a:r>
            <a:r>
              <a:rPr lang="fr-CA" sz="1200" dirty="0" err="1"/>
              <a:t>MinMaxScaler</a:t>
            </a:r>
            <a:endParaRPr lang="fr-CA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CA" sz="1200" dirty="0"/>
              <a:t>from </a:t>
            </a:r>
            <a:r>
              <a:rPr lang="fr-CA" sz="1200" dirty="0" err="1"/>
              <a:t>sklearn.metrics</a:t>
            </a:r>
            <a:r>
              <a:rPr lang="fr-CA" sz="1200" dirty="0"/>
              <a:t> import </a:t>
            </a:r>
            <a:r>
              <a:rPr lang="fr-CA" sz="1200" dirty="0" err="1"/>
              <a:t>mean_squared_error</a:t>
            </a:r>
            <a:endParaRPr lang="fr-CA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>
                <a:solidFill>
                  <a:srgbClr val="FF0000"/>
                </a:solidFill>
              </a:rPr>
              <a:t># </a:t>
            </a:r>
            <a:r>
              <a:rPr lang="fr-CA" sz="1200" dirty="0" err="1">
                <a:solidFill>
                  <a:srgbClr val="FF0000"/>
                </a:solidFill>
              </a:rPr>
              <a:t>convert</a:t>
            </a:r>
            <a:r>
              <a:rPr lang="fr-CA" sz="1200" dirty="0">
                <a:solidFill>
                  <a:srgbClr val="FF0000"/>
                </a:solidFill>
              </a:rPr>
              <a:t> an </a:t>
            </a:r>
            <a:r>
              <a:rPr lang="fr-CA" sz="1200" dirty="0" err="1">
                <a:solidFill>
                  <a:srgbClr val="FF0000"/>
                </a:solidFill>
              </a:rPr>
              <a:t>array</a:t>
            </a:r>
            <a:r>
              <a:rPr lang="fr-CA" sz="1200" dirty="0">
                <a:solidFill>
                  <a:srgbClr val="FF0000"/>
                </a:solidFill>
              </a:rPr>
              <a:t> of values </a:t>
            </a:r>
            <a:r>
              <a:rPr lang="fr-CA" sz="1200" dirty="0" err="1">
                <a:solidFill>
                  <a:srgbClr val="FF0000"/>
                </a:solidFill>
              </a:rPr>
              <a:t>into</a:t>
            </a:r>
            <a:r>
              <a:rPr lang="fr-CA" sz="1200" dirty="0">
                <a:solidFill>
                  <a:srgbClr val="FF0000"/>
                </a:solidFill>
              </a:rPr>
              <a:t> a dataset matrix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def</a:t>
            </a:r>
            <a:r>
              <a:rPr lang="fr-CA" sz="1200" dirty="0"/>
              <a:t> </a:t>
            </a:r>
            <a:r>
              <a:rPr lang="fr-CA" sz="1200" dirty="0" err="1"/>
              <a:t>create_dataset</a:t>
            </a:r>
            <a:r>
              <a:rPr lang="fr-CA" sz="1200" dirty="0"/>
              <a:t>(</a:t>
            </a:r>
            <a:r>
              <a:rPr lang="fr-CA" sz="1200" dirty="0" err="1"/>
              <a:t>dataset</a:t>
            </a:r>
            <a:r>
              <a:rPr lang="fr-CA" sz="1200" dirty="0"/>
              <a:t>, </a:t>
            </a:r>
            <a:r>
              <a:rPr lang="fr-CA" sz="1200" dirty="0" err="1"/>
              <a:t>look_back</a:t>
            </a:r>
            <a:r>
              <a:rPr lang="fr-CA" sz="1200" dirty="0"/>
              <a:t>=1):</a:t>
            </a:r>
          </a:p>
          <a:p>
            <a:pPr marL="0" indent="0" defTabSz="268288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	</a:t>
            </a:r>
            <a:r>
              <a:rPr lang="fr-CA" sz="1200" dirty="0" err="1"/>
              <a:t>dataX</a:t>
            </a:r>
            <a:r>
              <a:rPr lang="fr-CA" sz="1200" dirty="0"/>
              <a:t>, </a:t>
            </a:r>
            <a:r>
              <a:rPr lang="fr-CA" sz="1200" dirty="0" err="1"/>
              <a:t>dataY</a:t>
            </a:r>
            <a:r>
              <a:rPr lang="fr-CA" sz="1200" dirty="0"/>
              <a:t> = [], []</a:t>
            </a:r>
          </a:p>
          <a:p>
            <a:pPr marL="0" indent="0" defTabSz="268288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	for i in range(</a:t>
            </a:r>
            <a:r>
              <a:rPr lang="fr-CA" sz="1200" dirty="0" err="1"/>
              <a:t>len</a:t>
            </a:r>
            <a:r>
              <a:rPr lang="fr-CA" sz="1200" dirty="0"/>
              <a:t>(</a:t>
            </a:r>
            <a:r>
              <a:rPr lang="fr-CA" sz="1200" dirty="0" err="1"/>
              <a:t>dataset</a:t>
            </a:r>
            <a:r>
              <a:rPr lang="fr-CA" sz="1200" dirty="0"/>
              <a:t>)-look_back-1):</a:t>
            </a:r>
          </a:p>
          <a:p>
            <a:pPr marL="0" indent="0" defTabSz="446088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	</a:t>
            </a:r>
            <a:r>
              <a:rPr lang="fr-CA" sz="1200" dirty="0" smtClean="0"/>
              <a:t>a </a:t>
            </a:r>
            <a:r>
              <a:rPr lang="fr-CA" sz="1200" dirty="0"/>
              <a:t>= </a:t>
            </a:r>
            <a:r>
              <a:rPr lang="fr-CA" sz="1200" dirty="0" err="1"/>
              <a:t>dataset</a:t>
            </a:r>
            <a:r>
              <a:rPr lang="fr-CA" sz="1200" dirty="0"/>
              <a:t>[i:(</a:t>
            </a:r>
            <a:r>
              <a:rPr lang="fr-CA" sz="1200" dirty="0" err="1"/>
              <a:t>i+look_back</a:t>
            </a:r>
            <a:r>
              <a:rPr lang="fr-CA" sz="1200" dirty="0"/>
              <a:t>), 0]</a:t>
            </a:r>
          </a:p>
          <a:p>
            <a:pPr marL="0" indent="0" defTabSz="446088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	</a:t>
            </a:r>
            <a:r>
              <a:rPr lang="fr-CA" sz="1200" dirty="0" err="1" smtClean="0"/>
              <a:t>dataX.append</a:t>
            </a:r>
            <a:r>
              <a:rPr lang="fr-CA" sz="1200" dirty="0" smtClean="0"/>
              <a:t>(a</a:t>
            </a:r>
            <a:r>
              <a:rPr lang="fr-CA" sz="1200" dirty="0"/>
              <a:t>)</a:t>
            </a:r>
          </a:p>
          <a:p>
            <a:pPr marL="0" indent="0" defTabSz="446088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	</a:t>
            </a:r>
            <a:r>
              <a:rPr lang="fr-CA" sz="1200" dirty="0" err="1" smtClean="0"/>
              <a:t>dataY.append</a:t>
            </a:r>
            <a:r>
              <a:rPr lang="fr-CA" sz="1200" dirty="0" smtClean="0"/>
              <a:t>(</a:t>
            </a:r>
            <a:r>
              <a:rPr lang="fr-CA" sz="1200" dirty="0" err="1" smtClean="0"/>
              <a:t>dataset</a:t>
            </a:r>
            <a:r>
              <a:rPr lang="fr-CA" sz="1200" dirty="0" smtClean="0"/>
              <a:t>[i </a:t>
            </a:r>
            <a:r>
              <a:rPr lang="fr-CA" sz="1200" dirty="0"/>
              <a:t>+ </a:t>
            </a:r>
            <a:r>
              <a:rPr lang="fr-CA" sz="1200" dirty="0" err="1"/>
              <a:t>look_back</a:t>
            </a:r>
            <a:r>
              <a:rPr lang="fr-CA" sz="1200" dirty="0"/>
              <a:t>, 0])</a:t>
            </a:r>
          </a:p>
          <a:p>
            <a:pPr marL="0" indent="0" defTabSz="36036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>
                <a:tab pos="268288" algn="l"/>
              </a:tabLst>
            </a:pPr>
            <a:r>
              <a:rPr lang="fr-CA" sz="1200" dirty="0"/>
              <a:t>	return </a:t>
            </a:r>
            <a:r>
              <a:rPr lang="fr-CA" sz="1200" dirty="0" err="1"/>
              <a:t>numpy.array</a:t>
            </a:r>
            <a:r>
              <a:rPr lang="fr-CA" sz="1200" dirty="0"/>
              <a:t>(</a:t>
            </a:r>
            <a:r>
              <a:rPr lang="fr-CA" sz="1200" dirty="0" err="1"/>
              <a:t>dataX</a:t>
            </a:r>
            <a:r>
              <a:rPr lang="fr-CA" sz="1200" dirty="0"/>
              <a:t>), </a:t>
            </a:r>
            <a:r>
              <a:rPr lang="fr-CA" sz="1200" dirty="0" err="1"/>
              <a:t>numpy.array</a:t>
            </a:r>
            <a:r>
              <a:rPr lang="fr-CA" sz="1200" dirty="0"/>
              <a:t>(</a:t>
            </a:r>
            <a:r>
              <a:rPr lang="fr-CA" sz="1200" dirty="0" err="1"/>
              <a:t>dataY</a:t>
            </a:r>
            <a:r>
              <a:rPr lang="fr-CA" sz="12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>
                <a:solidFill>
                  <a:srgbClr val="FF0000"/>
                </a:solidFill>
              </a:rPr>
              <a:t># </a:t>
            </a:r>
            <a:r>
              <a:rPr lang="fr-CA" sz="1200" dirty="0" err="1">
                <a:solidFill>
                  <a:srgbClr val="FF0000"/>
                </a:solidFill>
              </a:rPr>
              <a:t>fix</a:t>
            </a:r>
            <a:r>
              <a:rPr lang="fr-CA" sz="1200" dirty="0">
                <a:solidFill>
                  <a:srgbClr val="FF0000"/>
                </a:solidFill>
              </a:rPr>
              <a:t> </a:t>
            </a:r>
            <a:r>
              <a:rPr lang="fr-CA" sz="1200" dirty="0" err="1">
                <a:solidFill>
                  <a:srgbClr val="FF0000"/>
                </a:solidFill>
              </a:rPr>
              <a:t>random</a:t>
            </a:r>
            <a:r>
              <a:rPr lang="fr-CA" sz="1200" dirty="0">
                <a:solidFill>
                  <a:srgbClr val="FF0000"/>
                </a:solidFill>
              </a:rPr>
              <a:t> </a:t>
            </a:r>
            <a:r>
              <a:rPr lang="fr-CA" sz="1200" dirty="0" err="1">
                <a:solidFill>
                  <a:srgbClr val="FF0000"/>
                </a:solidFill>
              </a:rPr>
              <a:t>seed</a:t>
            </a:r>
            <a:r>
              <a:rPr lang="fr-CA" sz="1200" dirty="0">
                <a:solidFill>
                  <a:srgbClr val="FF0000"/>
                </a:solidFill>
              </a:rPr>
              <a:t> for </a:t>
            </a:r>
            <a:r>
              <a:rPr lang="fr-CA" sz="1200" dirty="0" err="1">
                <a:solidFill>
                  <a:srgbClr val="FF0000"/>
                </a:solidFill>
              </a:rPr>
              <a:t>reproducibility</a:t>
            </a:r>
            <a:endParaRPr lang="fr-CA" sz="12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CA" sz="1200" dirty="0" err="1"/>
              <a:t>numpy.random.seed</a:t>
            </a:r>
            <a:r>
              <a:rPr lang="fr-CA" sz="1200" dirty="0"/>
              <a:t>(7)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>
                <a:solidFill>
                  <a:srgbClr val="FF0000"/>
                </a:solidFill>
              </a:rPr>
              <a:t># </a:t>
            </a:r>
            <a:r>
              <a:rPr lang="fr-CA" sz="1200" dirty="0" err="1">
                <a:solidFill>
                  <a:srgbClr val="FF0000"/>
                </a:solidFill>
              </a:rPr>
              <a:t>load</a:t>
            </a:r>
            <a:r>
              <a:rPr lang="fr-CA" sz="1200" dirty="0">
                <a:solidFill>
                  <a:srgbClr val="FF0000"/>
                </a:solidFill>
              </a:rPr>
              <a:t> the dataset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dataframe</a:t>
            </a:r>
            <a:r>
              <a:rPr lang="fr-CA" sz="1200" dirty="0"/>
              <a:t> = </a:t>
            </a:r>
            <a:r>
              <a:rPr lang="fr-CA" sz="1200" dirty="0" err="1"/>
              <a:t>read_csv</a:t>
            </a:r>
            <a:r>
              <a:rPr lang="fr-CA" sz="1200" dirty="0"/>
              <a:t>('airline-passengers.csv</a:t>
            </a:r>
            <a:r>
              <a:rPr lang="fr-CA" sz="1200" dirty="0" smtClean="0"/>
              <a:t>', 	             </a:t>
            </a:r>
            <a:r>
              <a:rPr lang="fr-CA" sz="1200" dirty="0" err="1" smtClean="0"/>
              <a:t>usecols</a:t>
            </a:r>
            <a:r>
              <a:rPr lang="fr-CA" sz="1200" dirty="0"/>
              <a:t>=[1], </a:t>
            </a:r>
            <a:r>
              <a:rPr lang="fr-CA" sz="1200" dirty="0" err="1" smtClean="0"/>
              <a:t>engine</a:t>
            </a:r>
            <a:r>
              <a:rPr lang="fr-CA" sz="1200" dirty="0"/>
              <a:t>='python</a:t>
            </a:r>
            <a:r>
              <a:rPr lang="fr-CA" sz="1200" dirty="0" smtClean="0"/>
              <a:t>')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smtClean="0"/>
              <a:t>dataset = </a:t>
            </a:r>
            <a:r>
              <a:rPr lang="fr-CA" sz="1200" dirty="0" err="1" smtClean="0"/>
              <a:t>dataframe.values</a:t>
            </a:r>
            <a:endParaRPr lang="fr-CA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CA" sz="1200" dirty="0" smtClean="0"/>
              <a:t>dataset </a:t>
            </a:r>
            <a:r>
              <a:rPr lang="fr-CA" sz="1200" dirty="0"/>
              <a:t>= </a:t>
            </a:r>
            <a:r>
              <a:rPr lang="fr-CA" sz="1200" dirty="0" err="1"/>
              <a:t>dataset.astype</a:t>
            </a:r>
            <a:r>
              <a:rPr lang="fr-CA" sz="1200" dirty="0"/>
              <a:t>('float32')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>
                <a:solidFill>
                  <a:srgbClr val="FF0000"/>
                </a:solidFill>
              </a:rPr>
              <a:t># </a:t>
            </a:r>
            <a:r>
              <a:rPr lang="fr-CA" sz="1200" dirty="0" err="1" smtClean="0">
                <a:solidFill>
                  <a:srgbClr val="FF0000"/>
                </a:solidFill>
              </a:rPr>
              <a:t>normalize</a:t>
            </a:r>
            <a:r>
              <a:rPr lang="fr-CA" sz="1200" dirty="0" smtClean="0">
                <a:solidFill>
                  <a:srgbClr val="FF0000"/>
                </a:solidFill>
              </a:rPr>
              <a:t> </a:t>
            </a:r>
            <a:r>
              <a:rPr lang="fr-CA" sz="1200" dirty="0">
                <a:solidFill>
                  <a:srgbClr val="FF0000"/>
                </a:solidFill>
              </a:rPr>
              <a:t>the dataset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scaler</a:t>
            </a:r>
            <a:r>
              <a:rPr lang="fr-CA" sz="1200" dirty="0"/>
              <a:t> = </a:t>
            </a:r>
            <a:r>
              <a:rPr lang="fr-CA" sz="1200" dirty="0" err="1"/>
              <a:t>MinMaxScaler</a:t>
            </a:r>
            <a:r>
              <a:rPr lang="fr-CA" sz="1200" dirty="0"/>
              <a:t>(</a:t>
            </a:r>
            <a:r>
              <a:rPr lang="fr-CA" sz="1200" dirty="0" err="1"/>
              <a:t>feature_range</a:t>
            </a:r>
            <a:r>
              <a:rPr lang="fr-CA" sz="1200" dirty="0"/>
              <a:t>=(0, 1))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dataset = </a:t>
            </a:r>
            <a:r>
              <a:rPr lang="fr-CA" sz="1200" dirty="0" err="1"/>
              <a:t>scaler.fit_transform</a:t>
            </a:r>
            <a:r>
              <a:rPr lang="fr-CA" sz="1200" dirty="0"/>
              <a:t>(dataset</a:t>
            </a:r>
            <a:r>
              <a:rPr lang="fr-CA" sz="1200" dirty="0" smtClean="0"/>
              <a:t>)</a:t>
            </a:r>
            <a:endParaRPr lang="fr-CA" sz="12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3763227" y="1335421"/>
            <a:ext cx="4173754" cy="51690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>
                <a:solidFill>
                  <a:srgbClr val="FF0000"/>
                </a:solidFill>
              </a:rPr>
              <a:t># split </a:t>
            </a:r>
            <a:r>
              <a:rPr lang="fr-CA" sz="1200" dirty="0" err="1">
                <a:solidFill>
                  <a:srgbClr val="FF0000"/>
                </a:solidFill>
              </a:rPr>
              <a:t>into</a:t>
            </a:r>
            <a:r>
              <a:rPr lang="fr-CA" sz="1200" dirty="0">
                <a:solidFill>
                  <a:srgbClr val="FF0000"/>
                </a:solidFill>
              </a:rPr>
              <a:t> train and test sets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train_size</a:t>
            </a:r>
            <a:r>
              <a:rPr lang="fr-CA" sz="1200" dirty="0"/>
              <a:t> = </a:t>
            </a:r>
            <a:r>
              <a:rPr lang="fr-CA" sz="1200" dirty="0" err="1"/>
              <a:t>int</a:t>
            </a:r>
            <a:r>
              <a:rPr lang="fr-CA" sz="1200" dirty="0"/>
              <a:t>(</a:t>
            </a:r>
            <a:r>
              <a:rPr lang="fr-CA" sz="1200" dirty="0" err="1"/>
              <a:t>len</a:t>
            </a:r>
            <a:r>
              <a:rPr lang="fr-CA" sz="1200" dirty="0"/>
              <a:t>(dataset) * 0.67)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 smtClean="0"/>
              <a:t>test_size</a:t>
            </a:r>
            <a:r>
              <a:rPr lang="fr-CA" sz="1200" dirty="0" smtClean="0"/>
              <a:t> </a:t>
            </a:r>
            <a:r>
              <a:rPr lang="fr-CA" sz="1200" dirty="0"/>
              <a:t>= </a:t>
            </a:r>
            <a:r>
              <a:rPr lang="fr-CA" sz="1200" dirty="0" err="1"/>
              <a:t>len</a:t>
            </a:r>
            <a:r>
              <a:rPr lang="fr-CA" sz="1200" dirty="0"/>
              <a:t>(dataset) - </a:t>
            </a:r>
            <a:r>
              <a:rPr lang="fr-CA" sz="1200" dirty="0" err="1"/>
              <a:t>train_size</a:t>
            </a:r>
            <a:endParaRPr lang="fr-CA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CA" sz="1200" dirty="0"/>
              <a:t>train, test = dataset[0:train_size,:], dataset[</a:t>
            </a:r>
            <a:r>
              <a:rPr lang="fr-CA" sz="1200" dirty="0" err="1"/>
              <a:t>train_size:len</a:t>
            </a:r>
            <a:r>
              <a:rPr lang="fr-CA" sz="1200" dirty="0"/>
              <a:t>(dataset),:]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>
                <a:solidFill>
                  <a:srgbClr val="FF0000"/>
                </a:solidFill>
              </a:rPr>
              <a:t># </a:t>
            </a:r>
            <a:r>
              <a:rPr lang="fr-CA" sz="1200" dirty="0" err="1">
                <a:solidFill>
                  <a:srgbClr val="FF0000"/>
                </a:solidFill>
              </a:rPr>
              <a:t>reshape</a:t>
            </a:r>
            <a:r>
              <a:rPr lang="fr-CA" sz="1200" dirty="0">
                <a:solidFill>
                  <a:srgbClr val="FF0000"/>
                </a:solidFill>
              </a:rPr>
              <a:t> </a:t>
            </a:r>
            <a:r>
              <a:rPr lang="fr-CA" sz="1200" dirty="0" err="1">
                <a:solidFill>
                  <a:srgbClr val="FF0000"/>
                </a:solidFill>
              </a:rPr>
              <a:t>into</a:t>
            </a:r>
            <a:r>
              <a:rPr lang="fr-CA" sz="1200" dirty="0">
                <a:solidFill>
                  <a:srgbClr val="FF0000"/>
                </a:solidFill>
              </a:rPr>
              <a:t> X=t and Y=t+1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look_back</a:t>
            </a:r>
            <a:r>
              <a:rPr lang="fr-CA" sz="1200" dirty="0"/>
              <a:t> =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trainX</a:t>
            </a:r>
            <a:r>
              <a:rPr lang="fr-CA" sz="1200" dirty="0"/>
              <a:t>, </a:t>
            </a:r>
            <a:r>
              <a:rPr lang="fr-CA" sz="1200" dirty="0" err="1"/>
              <a:t>trainY</a:t>
            </a:r>
            <a:r>
              <a:rPr lang="fr-CA" sz="1200" dirty="0"/>
              <a:t> = </a:t>
            </a:r>
            <a:r>
              <a:rPr lang="fr-CA" sz="1200" dirty="0" err="1"/>
              <a:t>create_dataset</a:t>
            </a:r>
            <a:r>
              <a:rPr lang="fr-CA" sz="1200" dirty="0"/>
              <a:t>(train, </a:t>
            </a:r>
            <a:r>
              <a:rPr lang="fr-CA" sz="1200" dirty="0" err="1"/>
              <a:t>look_back</a:t>
            </a:r>
            <a:r>
              <a:rPr lang="fr-CA" sz="12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CA" sz="1200" dirty="0" err="1"/>
              <a:t>testX</a:t>
            </a:r>
            <a:r>
              <a:rPr lang="fr-CA" sz="1200" dirty="0"/>
              <a:t>, </a:t>
            </a:r>
            <a:r>
              <a:rPr lang="fr-CA" sz="1200" dirty="0" err="1"/>
              <a:t>testY</a:t>
            </a:r>
            <a:r>
              <a:rPr lang="fr-CA" sz="1200" dirty="0"/>
              <a:t> = </a:t>
            </a:r>
            <a:r>
              <a:rPr lang="fr-CA" sz="1200" dirty="0" err="1"/>
              <a:t>create_dataset</a:t>
            </a:r>
            <a:r>
              <a:rPr lang="fr-CA" sz="1200" dirty="0"/>
              <a:t>(test, </a:t>
            </a:r>
            <a:r>
              <a:rPr lang="fr-CA" sz="1200" dirty="0" err="1"/>
              <a:t>look_back</a:t>
            </a:r>
            <a:r>
              <a:rPr lang="fr-CA" sz="12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>
                <a:solidFill>
                  <a:srgbClr val="FF0000"/>
                </a:solidFill>
              </a:rPr>
              <a:t># </a:t>
            </a:r>
            <a:r>
              <a:rPr lang="fr-CA" sz="1200" dirty="0" err="1">
                <a:solidFill>
                  <a:srgbClr val="FF0000"/>
                </a:solidFill>
              </a:rPr>
              <a:t>reshape</a:t>
            </a:r>
            <a:r>
              <a:rPr lang="fr-CA" sz="1200" dirty="0">
                <a:solidFill>
                  <a:srgbClr val="FF0000"/>
                </a:solidFill>
              </a:rPr>
              <a:t> input to </a:t>
            </a:r>
            <a:r>
              <a:rPr lang="fr-CA" sz="1200" dirty="0" err="1">
                <a:solidFill>
                  <a:srgbClr val="FF0000"/>
                </a:solidFill>
              </a:rPr>
              <a:t>be</a:t>
            </a:r>
            <a:r>
              <a:rPr lang="fr-CA" sz="1200" dirty="0">
                <a:solidFill>
                  <a:srgbClr val="FF0000"/>
                </a:solidFill>
              </a:rPr>
              <a:t> [</a:t>
            </a:r>
            <a:r>
              <a:rPr lang="fr-CA" sz="1200" dirty="0" err="1">
                <a:solidFill>
                  <a:srgbClr val="FF0000"/>
                </a:solidFill>
              </a:rPr>
              <a:t>samples</a:t>
            </a:r>
            <a:r>
              <a:rPr lang="fr-CA" sz="1200" dirty="0">
                <a:solidFill>
                  <a:srgbClr val="FF0000"/>
                </a:solidFill>
              </a:rPr>
              <a:t>, time </a:t>
            </a:r>
            <a:r>
              <a:rPr lang="fr-CA" sz="1200" dirty="0" err="1">
                <a:solidFill>
                  <a:srgbClr val="FF0000"/>
                </a:solidFill>
              </a:rPr>
              <a:t>steps</a:t>
            </a:r>
            <a:r>
              <a:rPr lang="fr-CA" sz="1200" dirty="0">
                <a:solidFill>
                  <a:srgbClr val="FF0000"/>
                </a:solidFill>
              </a:rPr>
              <a:t>, </a:t>
            </a:r>
            <a:r>
              <a:rPr lang="fr-CA" sz="1200" dirty="0" err="1">
                <a:solidFill>
                  <a:srgbClr val="FF0000"/>
                </a:solidFill>
              </a:rPr>
              <a:t>features</a:t>
            </a:r>
            <a:r>
              <a:rPr lang="fr-CA" sz="1200" dirty="0">
                <a:solidFill>
                  <a:srgbClr val="FF0000"/>
                </a:solidFill>
              </a:rPr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trainX</a:t>
            </a:r>
            <a:r>
              <a:rPr lang="fr-CA" sz="1200" dirty="0"/>
              <a:t> = </a:t>
            </a:r>
            <a:r>
              <a:rPr lang="fr-CA" sz="1200" dirty="0" err="1"/>
              <a:t>numpy.reshape</a:t>
            </a:r>
            <a:r>
              <a:rPr lang="fr-CA" sz="1200" dirty="0"/>
              <a:t>(</a:t>
            </a:r>
            <a:r>
              <a:rPr lang="fr-CA" sz="1200" dirty="0" err="1"/>
              <a:t>trainX</a:t>
            </a:r>
            <a:r>
              <a:rPr lang="fr-CA" sz="1200" dirty="0"/>
              <a:t>, (</a:t>
            </a:r>
            <a:r>
              <a:rPr lang="fr-CA" sz="1200" dirty="0" err="1"/>
              <a:t>trainX.shape</a:t>
            </a:r>
            <a:r>
              <a:rPr lang="fr-CA" sz="1200" dirty="0"/>
              <a:t>[0], 1, </a:t>
            </a:r>
            <a:r>
              <a:rPr lang="fr-CA" sz="1200" dirty="0" smtClean="0"/>
              <a:t>				</a:t>
            </a:r>
            <a:r>
              <a:rPr lang="fr-CA" sz="1200" dirty="0" err="1" smtClean="0"/>
              <a:t>trainX.shape</a:t>
            </a:r>
            <a:r>
              <a:rPr lang="fr-CA" sz="1200" dirty="0" smtClean="0"/>
              <a:t>[1</a:t>
            </a:r>
            <a:r>
              <a:rPr lang="fr-CA" sz="1200" dirty="0"/>
              <a:t>]))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CA" sz="1200" dirty="0" err="1"/>
              <a:t>testX</a:t>
            </a:r>
            <a:r>
              <a:rPr lang="fr-CA" sz="1200" dirty="0"/>
              <a:t> = </a:t>
            </a:r>
            <a:r>
              <a:rPr lang="fr-CA" sz="1200" dirty="0" err="1"/>
              <a:t>numpy.reshape</a:t>
            </a:r>
            <a:r>
              <a:rPr lang="fr-CA" sz="1200" dirty="0"/>
              <a:t>(</a:t>
            </a:r>
            <a:r>
              <a:rPr lang="fr-CA" sz="1200" dirty="0" err="1"/>
              <a:t>testX</a:t>
            </a:r>
            <a:r>
              <a:rPr lang="fr-CA" sz="1200" dirty="0"/>
              <a:t>, (</a:t>
            </a:r>
            <a:r>
              <a:rPr lang="fr-CA" sz="1200" dirty="0" err="1"/>
              <a:t>testX.shape</a:t>
            </a:r>
            <a:r>
              <a:rPr lang="fr-CA" sz="1200" dirty="0"/>
              <a:t>[0], 1, </a:t>
            </a:r>
            <a:r>
              <a:rPr lang="fr-CA" sz="1200" dirty="0" err="1"/>
              <a:t>testX.shape</a:t>
            </a:r>
            <a:r>
              <a:rPr lang="fr-CA" sz="1200" dirty="0"/>
              <a:t>[1]))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>
                <a:solidFill>
                  <a:srgbClr val="FF0000"/>
                </a:solidFill>
              </a:rPr>
              <a:t># </a:t>
            </a:r>
            <a:r>
              <a:rPr lang="fr-CA" sz="1200" dirty="0" err="1">
                <a:solidFill>
                  <a:srgbClr val="FF0000"/>
                </a:solidFill>
              </a:rPr>
              <a:t>create</a:t>
            </a:r>
            <a:r>
              <a:rPr lang="fr-CA" sz="1200" dirty="0">
                <a:solidFill>
                  <a:srgbClr val="FF0000"/>
                </a:solidFill>
              </a:rPr>
              <a:t> and fit the LSTM network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/>
              <a:t>model = </a:t>
            </a:r>
            <a:r>
              <a:rPr lang="fr-CA" sz="1200" dirty="0" err="1"/>
              <a:t>Sequential</a:t>
            </a:r>
            <a:r>
              <a:rPr lang="fr-CA" sz="1200" dirty="0"/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model.add</a:t>
            </a:r>
            <a:r>
              <a:rPr lang="fr-CA" sz="1200" dirty="0"/>
              <a:t>(LSTM(4, </a:t>
            </a:r>
            <a:r>
              <a:rPr lang="fr-CA" sz="1200" dirty="0" err="1"/>
              <a:t>input_shape</a:t>
            </a:r>
            <a:r>
              <a:rPr lang="fr-CA" sz="1200" dirty="0"/>
              <a:t>=(1, </a:t>
            </a:r>
            <a:r>
              <a:rPr lang="fr-CA" sz="1200" dirty="0" err="1"/>
              <a:t>look_back</a:t>
            </a:r>
            <a:r>
              <a:rPr lang="fr-CA" sz="1200" dirty="0"/>
              <a:t>)))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model.add</a:t>
            </a:r>
            <a:r>
              <a:rPr lang="fr-CA" sz="1200" dirty="0"/>
              <a:t>(Dense(1))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model.compile</a:t>
            </a:r>
            <a:r>
              <a:rPr lang="fr-CA" sz="1200" dirty="0"/>
              <a:t>(</a:t>
            </a:r>
            <a:r>
              <a:rPr lang="fr-CA" sz="1200" dirty="0" err="1"/>
              <a:t>loss</a:t>
            </a:r>
            <a:r>
              <a:rPr lang="fr-CA" sz="1200" dirty="0"/>
              <a:t>='</a:t>
            </a:r>
            <a:r>
              <a:rPr lang="fr-CA" sz="1200" dirty="0" err="1"/>
              <a:t>mean_squared_error</a:t>
            </a:r>
            <a:r>
              <a:rPr lang="fr-CA" sz="1200" dirty="0"/>
              <a:t>', </a:t>
            </a:r>
            <a:r>
              <a:rPr lang="fr-CA" sz="1200" dirty="0" err="1"/>
              <a:t>optimizer</a:t>
            </a:r>
            <a:r>
              <a:rPr lang="fr-CA" sz="1200" dirty="0"/>
              <a:t>='</a:t>
            </a:r>
            <a:r>
              <a:rPr lang="fr-CA" sz="1200" dirty="0" err="1"/>
              <a:t>adam</a:t>
            </a:r>
            <a:r>
              <a:rPr lang="fr-CA" sz="1200" dirty="0"/>
              <a:t>')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CA" sz="1200" dirty="0" err="1"/>
              <a:t>model.fit</a:t>
            </a:r>
            <a:r>
              <a:rPr lang="fr-CA" sz="1200" dirty="0"/>
              <a:t>(</a:t>
            </a:r>
            <a:r>
              <a:rPr lang="fr-CA" sz="1200" dirty="0" err="1"/>
              <a:t>trainX</a:t>
            </a:r>
            <a:r>
              <a:rPr lang="fr-CA" sz="1200" dirty="0"/>
              <a:t>, </a:t>
            </a:r>
            <a:r>
              <a:rPr lang="fr-CA" sz="1200" dirty="0" err="1"/>
              <a:t>trainY</a:t>
            </a:r>
            <a:r>
              <a:rPr lang="fr-CA" sz="1200" dirty="0"/>
              <a:t>, </a:t>
            </a:r>
            <a:r>
              <a:rPr lang="fr-CA" sz="1200" dirty="0" err="1"/>
              <a:t>epochs</a:t>
            </a:r>
            <a:r>
              <a:rPr lang="fr-CA" sz="1200" dirty="0"/>
              <a:t>=100, </a:t>
            </a:r>
            <a:r>
              <a:rPr lang="fr-CA" sz="1200" dirty="0" err="1"/>
              <a:t>batch_size</a:t>
            </a:r>
            <a:r>
              <a:rPr lang="fr-CA" sz="1200" dirty="0"/>
              <a:t>=1, </a:t>
            </a:r>
            <a:r>
              <a:rPr lang="fr-CA" sz="1200" dirty="0" err="1"/>
              <a:t>verbose</a:t>
            </a:r>
            <a:r>
              <a:rPr lang="fr-CA" sz="1200" dirty="0"/>
              <a:t>=2)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>
                <a:solidFill>
                  <a:srgbClr val="FF0000"/>
                </a:solidFill>
              </a:rPr>
              <a:t># </a:t>
            </a:r>
            <a:r>
              <a:rPr lang="fr-CA" sz="1200" dirty="0" err="1">
                <a:solidFill>
                  <a:srgbClr val="FF0000"/>
                </a:solidFill>
              </a:rPr>
              <a:t>make</a:t>
            </a:r>
            <a:r>
              <a:rPr lang="fr-CA" sz="1200" dirty="0">
                <a:solidFill>
                  <a:srgbClr val="FF0000"/>
                </a:solidFill>
              </a:rPr>
              <a:t> </a:t>
            </a:r>
            <a:r>
              <a:rPr lang="fr-CA" sz="1200" dirty="0" err="1">
                <a:solidFill>
                  <a:srgbClr val="FF0000"/>
                </a:solidFill>
              </a:rPr>
              <a:t>predictions</a:t>
            </a:r>
            <a:endParaRPr lang="fr-CA" sz="12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trainPredict</a:t>
            </a:r>
            <a:r>
              <a:rPr lang="fr-CA" sz="1200" dirty="0"/>
              <a:t> = </a:t>
            </a:r>
            <a:r>
              <a:rPr lang="fr-CA" sz="1200" dirty="0" err="1"/>
              <a:t>model.predict</a:t>
            </a:r>
            <a:r>
              <a:rPr lang="fr-CA" sz="1200" dirty="0"/>
              <a:t>(</a:t>
            </a:r>
            <a:r>
              <a:rPr lang="fr-CA" sz="1200" dirty="0" err="1"/>
              <a:t>trainX</a:t>
            </a:r>
            <a:r>
              <a:rPr lang="fr-CA" sz="12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CA" sz="1200" dirty="0" err="1"/>
              <a:t>testPredict</a:t>
            </a:r>
            <a:r>
              <a:rPr lang="fr-CA" sz="1200" dirty="0"/>
              <a:t> = </a:t>
            </a:r>
            <a:r>
              <a:rPr lang="fr-CA" sz="1200" dirty="0" err="1"/>
              <a:t>model.predict</a:t>
            </a:r>
            <a:r>
              <a:rPr lang="fr-CA" sz="1200" dirty="0"/>
              <a:t>(</a:t>
            </a:r>
            <a:r>
              <a:rPr lang="fr-CA" sz="1200" dirty="0" err="1"/>
              <a:t>testX</a:t>
            </a:r>
            <a:r>
              <a:rPr lang="fr-CA" sz="12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>
                <a:solidFill>
                  <a:srgbClr val="FF0000"/>
                </a:solidFill>
              </a:rPr>
              <a:t># </a:t>
            </a:r>
            <a:r>
              <a:rPr lang="fr-CA" sz="1200" dirty="0" err="1">
                <a:solidFill>
                  <a:srgbClr val="FF0000"/>
                </a:solidFill>
              </a:rPr>
              <a:t>invert</a:t>
            </a:r>
            <a:r>
              <a:rPr lang="fr-CA" sz="1200" dirty="0">
                <a:solidFill>
                  <a:srgbClr val="FF0000"/>
                </a:solidFill>
              </a:rPr>
              <a:t> </a:t>
            </a:r>
            <a:r>
              <a:rPr lang="fr-CA" sz="1200" dirty="0" err="1" smtClean="0">
                <a:solidFill>
                  <a:srgbClr val="FF0000"/>
                </a:solidFill>
              </a:rPr>
              <a:t>predictions</a:t>
            </a:r>
            <a:r>
              <a:rPr lang="fr-CA" sz="1200" dirty="0" smtClean="0">
                <a:solidFill>
                  <a:srgbClr val="FF0000"/>
                </a:solidFill>
              </a:rPr>
              <a:t> to original trend</a:t>
            </a:r>
            <a:endParaRPr lang="fr-CA" sz="12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trainPredict</a:t>
            </a:r>
            <a:r>
              <a:rPr lang="fr-CA" sz="1200" dirty="0"/>
              <a:t> = </a:t>
            </a:r>
            <a:r>
              <a:rPr lang="fr-CA" sz="1200" dirty="0" err="1"/>
              <a:t>scaler.inverse_transform</a:t>
            </a:r>
            <a:r>
              <a:rPr lang="fr-CA" sz="1200" dirty="0"/>
              <a:t>(</a:t>
            </a:r>
            <a:r>
              <a:rPr lang="fr-CA" sz="1200" dirty="0" err="1"/>
              <a:t>trainPredict</a:t>
            </a:r>
            <a:r>
              <a:rPr lang="fr-CA" sz="12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trainY</a:t>
            </a:r>
            <a:r>
              <a:rPr lang="fr-CA" sz="1200" dirty="0"/>
              <a:t> = </a:t>
            </a:r>
            <a:r>
              <a:rPr lang="fr-CA" sz="1200" dirty="0" err="1"/>
              <a:t>scaler.inverse_transform</a:t>
            </a:r>
            <a:r>
              <a:rPr lang="fr-CA" sz="1200" dirty="0"/>
              <a:t>([</a:t>
            </a:r>
            <a:r>
              <a:rPr lang="fr-CA" sz="1200" dirty="0" err="1"/>
              <a:t>trainY</a:t>
            </a:r>
            <a:r>
              <a:rPr lang="fr-CA" sz="1200" dirty="0"/>
              <a:t>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testPredict</a:t>
            </a:r>
            <a:r>
              <a:rPr lang="fr-CA" sz="1200" dirty="0"/>
              <a:t> = </a:t>
            </a:r>
            <a:r>
              <a:rPr lang="fr-CA" sz="1200" dirty="0" err="1"/>
              <a:t>scaler.inverse_transform</a:t>
            </a:r>
            <a:r>
              <a:rPr lang="fr-CA" sz="1200" dirty="0"/>
              <a:t>(</a:t>
            </a:r>
            <a:r>
              <a:rPr lang="fr-CA" sz="1200" dirty="0" err="1"/>
              <a:t>testPredict</a:t>
            </a:r>
            <a:r>
              <a:rPr lang="fr-CA" sz="12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200" dirty="0" err="1"/>
              <a:t>testY</a:t>
            </a:r>
            <a:r>
              <a:rPr lang="fr-CA" sz="1200" dirty="0"/>
              <a:t> = </a:t>
            </a:r>
            <a:r>
              <a:rPr lang="fr-CA" sz="1200" dirty="0" err="1"/>
              <a:t>scaler.inverse_transform</a:t>
            </a:r>
            <a:r>
              <a:rPr lang="fr-CA" sz="1200" dirty="0"/>
              <a:t>([</a:t>
            </a:r>
            <a:r>
              <a:rPr lang="fr-CA" sz="1200" dirty="0" err="1"/>
              <a:t>testY</a:t>
            </a:r>
            <a:r>
              <a:rPr lang="fr-CA" sz="1200" dirty="0"/>
              <a:t>])</a:t>
            </a:r>
          </a:p>
          <a:p>
            <a:pPr marL="0" indent="0">
              <a:lnSpc>
                <a:spcPct val="100000"/>
              </a:lnSpc>
              <a:buNone/>
            </a:pPr>
            <a:endParaRPr lang="fr-CA" sz="900" dirty="0"/>
          </a:p>
        </p:txBody>
      </p:sp>
      <p:sp>
        <p:nvSpPr>
          <p:cNvPr id="10" name="Rectangle 9"/>
          <p:cNvSpPr/>
          <p:nvPr/>
        </p:nvSpPr>
        <p:spPr>
          <a:xfrm>
            <a:off x="7936980" y="1319752"/>
            <a:ext cx="403730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rgbClr val="FF0000"/>
                </a:solidFill>
              </a:rPr>
              <a:t># </a:t>
            </a:r>
            <a:r>
              <a:rPr lang="fr-CA" sz="1200" dirty="0" err="1">
                <a:solidFill>
                  <a:srgbClr val="FF0000"/>
                </a:solidFill>
              </a:rPr>
              <a:t>calculate</a:t>
            </a:r>
            <a:r>
              <a:rPr lang="fr-CA" sz="1200" dirty="0">
                <a:solidFill>
                  <a:srgbClr val="FF0000"/>
                </a:solidFill>
              </a:rPr>
              <a:t> </a:t>
            </a:r>
            <a:r>
              <a:rPr lang="fr-CA" sz="1200" dirty="0" err="1">
                <a:solidFill>
                  <a:srgbClr val="FF0000"/>
                </a:solidFill>
              </a:rPr>
              <a:t>root</a:t>
            </a:r>
            <a:r>
              <a:rPr lang="fr-CA" sz="1200" dirty="0">
                <a:solidFill>
                  <a:srgbClr val="FF0000"/>
                </a:solidFill>
              </a:rPr>
              <a:t> </a:t>
            </a:r>
            <a:r>
              <a:rPr lang="fr-CA" sz="1200" dirty="0" err="1">
                <a:solidFill>
                  <a:srgbClr val="FF0000"/>
                </a:solidFill>
              </a:rPr>
              <a:t>mean</a:t>
            </a:r>
            <a:r>
              <a:rPr lang="fr-CA" sz="1200" dirty="0">
                <a:solidFill>
                  <a:srgbClr val="FF0000"/>
                </a:solidFill>
              </a:rPr>
              <a:t> </a:t>
            </a:r>
            <a:r>
              <a:rPr lang="fr-CA" sz="1200" dirty="0" err="1">
                <a:solidFill>
                  <a:srgbClr val="FF0000"/>
                </a:solidFill>
              </a:rPr>
              <a:t>squared</a:t>
            </a:r>
            <a:r>
              <a:rPr lang="fr-CA" sz="1200" dirty="0">
                <a:solidFill>
                  <a:srgbClr val="FF0000"/>
                </a:solidFill>
              </a:rPr>
              <a:t> </a:t>
            </a:r>
            <a:r>
              <a:rPr lang="fr-CA" sz="1200" dirty="0" err="1">
                <a:solidFill>
                  <a:srgbClr val="FF0000"/>
                </a:solidFill>
              </a:rPr>
              <a:t>error</a:t>
            </a:r>
            <a:endParaRPr lang="fr-CA" sz="1200" dirty="0">
              <a:solidFill>
                <a:srgbClr val="FF0000"/>
              </a:solidFill>
            </a:endParaRPr>
          </a:p>
          <a:p>
            <a:r>
              <a:rPr lang="fr-CA" sz="1200" dirty="0" err="1"/>
              <a:t>trainScore</a:t>
            </a:r>
            <a:r>
              <a:rPr lang="fr-CA" sz="1200" dirty="0"/>
              <a:t> = </a:t>
            </a:r>
            <a:r>
              <a:rPr lang="fr-CA" sz="1200" dirty="0" err="1"/>
              <a:t>math.sqrt</a:t>
            </a:r>
            <a:r>
              <a:rPr lang="fr-CA" sz="1200" dirty="0"/>
              <a:t>(</a:t>
            </a:r>
            <a:r>
              <a:rPr lang="fr-CA" sz="1200" dirty="0" err="1"/>
              <a:t>mean_squared_error</a:t>
            </a:r>
            <a:r>
              <a:rPr lang="fr-CA" sz="1200" dirty="0"/>
              <a:t>(</a:t>
            </a:r>
            <a:r>
              <a:rPr lang="fr-CA" sz="1200" dirty="0" err="1"/>
              <a:t>trainY</a:t>
            </a:r>
            <a:r>
              <a:rPr lang="fr-CA" sz="1200" dirty="0"/>
              <a:t>[0], </a:t>
            </a:r>
            <a:r>
              <a:rPr lang="fr-CA" sz="1200" dirty="0" smtClean="0"/>
              <a:t>			                   </a:t>
            </a:r>
            <a:r>
              <a:rPr lang="fr-CA" sz="1200" dirty="0" err="1" smtClean="0"/>
              <a:t>trainPredict</a:t>
            </a:r>
            <a:r>
              <a:rPr lang="fr-CA" sz="1200" dirty="0"/>
              <a:t>[:,0]))</a:t>
            </a:r>
          </a:p>
          <a:p>
            <a:r>
              <a:rPr lang="fr-CA" sz="1200" dirty="0" err="1"/>
              <a:t>print</a:t>
            </a:r>
            <a:r>
              <a:rPr lang="fr-CA" sz="1200" dirty="0"/>
              <a:t>('Train Score: %.2f RMSE' % (</a:t>
            </a:r>
            <a:r>
              <a:rPr lang="fr-CA" sz="1200" dirty="0" err="1"/>
              <a:t>trainScore</a:t>
            </a:r>
            <a:r>
              <a:rPr lang="fr-CA" sz="1200" dirty="0"/>
              <a:t>))</a:t>
            </a:r>
          </a:p>
          <a:p>
            <a:r>
              <a:rPr lang="fr-CA" sz="1200" dirty="0" err="1"/>
              <a:t>testScore</a:t>
            </a:r>
            <a:r>
              <a:rPr lang="fr-CA" sz="1200" dirty="0"/>
              <a:t> = </a:t>
            </a:r>
            <a:r>
              <a:rPr lang="fr-CA" sz="1200" dirty="0" err="1"/>
              <a:t>math.sqrt</a:t>
            </a:r>
            <a:r>
              <a:rPr lang="fr-CA" sz="1200" dirty="0"/>
              <a:t>(</a:t>
            </a:r>
            <a:r>
              <a:rPr lang="fr-CA" sz="1200" dirty="0" err="1"/>
              <a:t>mean_squared_error</a:t>
            </a:r>
            <a:r>
              <a:rPr lang="fr-CA" sz="1200" dirty="0"/>
              <a:t>(</a:t>
            </a:r>
            <a:r>
              <a:rPr lang="fr-CA" sz="1200" dirty="0" err="1"/>
              <a:t>testY</a:t>
            </a:r>
            <a:r>
              <a:rPr lang="fr-CA" sz="1200" dirty="0"/>
              <a:t>[0], </a:t>
            </a:r>
            <a:r>
              <a:rPr lang="fr-CA" sz="1200" dirty="0" smtClean="0"/>
              <a:t>			                   </a:t>
            </a:r>
            <a:r>
              <a:rPr lang="fr-CA" sz="1200" dirty="0" err="1" smtClean="0"/>
              <a:t>testPredict</a:t>
            </a:r>
            <a:r>
              <a:rPr lang="fr-CA" sz="1200" dirty="0"/>
              <a:t>[:,0]))</a:t>
            </a:r>
          </a:p>
          <a:p>
            <a:pPr>
              <a:spcAft>
                <a:spcPts val="400"/>
              </a:spcAft>
            </a:pPr>
            <a:r>
              <a:rPr lang="fr-CA" sz="1200" dirty="0" err="1"/>
              <a:t>print</a:t>
            </a:r>
            <a:r>
              <a:rPr lang="fr-CA" sz="1200" dirty="0"/>
              <a:t>('Test Score: %.2f RMSE' % (</a:t>
            </a:r>
            <a:r>
              <a:rPr lang="fr-CA" sz="1200" dirty="0" err="1"/>
              <a:t>testScore</a:t>
            </a:r>
            <a:r>
              <a:rPr lang="fr-CA" sz="1200" dirty="0"/>
              <a:t>))</a:t>
            </a:r>
          </a:p>
          <a:p>
            <a:r>
              <a:rPr lang="fr-CA" sz="1200" dirty="0">
                <a:solidFill>
                  <a:srgbClr val="FF0000"/>
                </a:solidFill>
              </a:rPr>
              <a:t># shift train </a:t>
            </a:r>
            <a:r>
              <a:rPr lang="fr-CA" sz="1200" dirty="0" err="1">
                <a:solidFill>
                  <a:srgbClr val="FF0000"/>
                </a:solidFill>
              </a:rPr>
              <a:t>predictions</a:t>
            </a:r>
            <a:r>
              <a:rPr lang="fr-CA" sz="1200" dirty="0">
                <a:solidFill>
                  <a:srgbClr val="FF0000"/>
                </a:solidFill>
              </a:rPr>
              <a:t> for </a:t>
            </a:r>
            <a:r>
              <a:rPr lang="fr-CA" sz="1200" dirty="0" err="1">
                <a:solidFill>
                  <a:srgbClr val="FF0000"/>
                </a:solidFill>
              </a:rPr>
              <a:t>plotting</a:t>
            </a:r>
            <a:endParaRPr lang="fr-CA" sz="1200" dirty="0">
              <a:solidFill>
                <a:srgbClr val="FF0000"/>
              </a:solidFill>
            </a:endParaRPr>
          </a:p>
          <a:p>
            <a:r>
              <a:rPr lang="fr-CA" sz="1200" dirty="0" err="1"/>
              <a:t>trainPredictPlot</a:t>
            </a:r>
            <a:r>
              <a:rPr lang="fr-CA" sz="1200" dirty="0"/>
              <a:t> = </a:t>
            </a:r>
            <a:r>
              <a:rPr lang="fr-CA" sz="1200" dirty="0" err="1"/>
              <a:t>numpy.empty_like</a:t>
            </a:r>
            <a:r>
              <a:rPr lang="fr-CA" sz="1200" dirty="0"/>
              <a:t>(dataset)</a:t>
            </a:r>
          </a:p>
          <a:p>
            <a:r>
              <a:rPr lang="fr-CA" sz="1200" dirty="0" err="1"/>
              <a:t>trainPredictPlot</a:t>
            </a:r>
            <a:r>
              <a:rPr lang="fr-CA" sz="1200" dirty="0"/>
              <a:t>[:, :] = </a:t>
            </a:r>
            <a:r>
              <a:rPr lang="fr-CA" sz="1200" dirty="0" err="1"/>
              <a:t>numpy.nan</a:t>
            </a:r>
            <a:endParaRPr lang="fr-CA" sz="1200" dirty="0"/>
          </a:p>
          <a:p>
            <a:r>
              <a:rPr lang="fr-CA" sz="1200" dirty="0" err="1"/>
              <a:t>trainPredictPlot</a:t>
            </a:r>
            <a:r>
              <a:rPr lang="fr-CA" sz="1200" dirty="0"/>
              <a:t>[</a:t>
            </a:r>
            <a:r>
              <a:rPr lang="fr-CA" sz="1200" dirty="0" err="1"/>
              <a:t>look_back:len</a:t>
            </a:r>
            <a:r>
              <a:rPr lang="fr-CA" sz="1200" dirty="0"/>
              <a:t>(</a:t>
            </a:r>
            <a:r>
              <a:rPr lang="fr-CA" sz="1200" dirty="0" err="1"/>
              <a:t>trainPredict</a:t>
            </a:r>
            <a:r>
              <a:rPr lang="fr-CA" sz="1200" dirty="0"/>
              <a:t>)+</a:t>
            </a:r>
            <a:r>
              <a:rPr lang="fr-CA" sz="1200" dirty="0" err="1"/>
              <a:t>look_back</a:t>
            </a:r>
            <a:r>
              <a:rPr lang="fr-CA" sz="1200" dirty="0"/>
              <a:t>, :] = </a:t>
            </a:r>
            <a:r>
              <a:rPr lang="fr-CA" sz="1200" dirty="0" smtClean="0"/>
              <a:t>			         </a:t>
            </a:r>
            <a:r>
              <a:rPr lang="fr-CA" sz="1200" dirty="0" err="1" smtClean="0"/>
              <a:t>trainPredict</a:t>
            </a:r>
            <a:endParaRPr lang="fr-CA" sz="1200" dirty="0"/>
          </a:p>
          <a:p>
            <a:r>
              <a:rPr lang="fr-CA" sz="1200" dirty="0">
                <a:solidFill>
                  <a:srgbClr val="FF0000"/>
                </a:solidFill>
              </a:rPr>
              <a:t># shift test </a:t>
            </a:r>
            <a:r>
              <a:rPr lang="fr-CA" sz="1200" dirty="0" err="1">
                <a:solidFill>
                  <a:srgbClr val="FF0000"/>
                </a:solidFill>
              </a:rPr>
              <a:t>predictions</a:t>
            </a:r>
            <a:r>
              <a:rPr lang="fr-CA" sz="1200" dirty="0">
                <a:solidFill>
                  <a:srgbClr val="FF0000"/>
                </a:solidFill>
              </a:rPr>
              <a:t> for </a:t>
            </a:r>
            <a:r>
              <a:rPr lang="fr-CA" sz="1200" dirty="0" err="1">
                <a:solidFill>
                  <a:srgbClr val="FF0000"/>
                </a:solidFill>
              </a:rPr>
              <a:t>plotting</a:t>
            </a:r>
            <a:endParaRPr lang="fr-CA" sz="1200" dirty="0">
              <a:solidFill>
                <a:srgbClr val="FF0000"/>
              </a:solidFill>
            </a:endParaRPr>
          </a:p>
          <a:p>
            <a:r>
              <a:rPr lang="fr-CA" sz="1200" dirty="0" err="1"/>
              <a:t>testPredictPlot</a:t>
            </a:r>
            <a:r>
              <a:rPr lang="fr-CA" sz="1200" dirty="0"/>
              <a:t> = </a:t>
            </a:r>
            <a:r>
              <a:rPr lang="fr-CA" sz="1200" dirty="0" err="1"/>
              <a:t>numpy.empty_like</a:t>
            </a:r>
            <a:r>
              <a:rPr lang="fr-CA" sz="1200" dirty="0"/>
              <a:t>(dataset)</a:t>
            </a:r>
          </a:p>
          <a:p>
            <a:r>
              <a:rPr lang="fr-CA" sz="1200" dirty="0" err="1" smtClean="0"/>
              <a:t>testPredictPlot</a:t>
            </a:r>
            <a:r>
              <a:rPr lang="fr-CA" sz="1200" dirty="0"/>
              <a:t>[:, :] = </a:t>
            </a:r>
            <a:r>
              <a:rPr lang="fr-CA" sz="1200" dirty="0" err="1"/>
              <a:t>numpy.nan</a:t>
            </a:r>
            <a:endParaRPr lang="fr-CA" sz="1200" dirty="0"/>
          </a:p>
          <a:p>
            <a:r>
              <a:rPr lang="fr-CA" sz="1200" dirty="0" err="1" smtClean="0"/>
              <a:t>testPredictPlot</a:t>
            </a:r>
            <a:r>
              <a:rPr lang="fr-CA" sz="1200" dirty="0" smtClean="0"/>
              <a:t>[</a:t>
            </a:r>
            <a:r>
              <a:rPr lang="fr-CA" sz="1200" dirty="0" err="1" smtClean="0"/>
              <a:t>len</a:t>
            </a:r>
            <a:r>
              <a:rPr lang="fr-CA" sz="1200" dirty="0" smtClean="0"/>
              <a:t>(</a:t>
            </a:r>
            <a:r>
              <a:rPr lang="fr-CA" sz="1200" dirty="0" err="1" smtClean="0"/>
              <a:t>trainPredict</a:t>
            </a:r>
            <a:r>
              <a:rPr lang="fr-CA" sz="1200" dirty="0" smtClean="0"/>
              <a:t>)+(</a:t>
            </a:r>
            <a:r>
              <a:rPr lang="fr-CA" sz="1200" dirty="0" err="1" smtClean="0"/>
              <a:t>look_back</a:t>
            </a:r>
            <a:r>
              <a:rPr lang="fr-CA" sz="1200" dirty="0" smtClean="0"/>
              <a:t>*2)+1 			:</a:t>
            </a:r>
            <a:r>
              <a:rPr lang="fr-CA" sz="1200" dirty="0" err="1" smtClean="0"/>
              <a:t>len</a:t>
            </a:r>
            <a:r>
              <a:rPr lang="fr-CA" sz="1200" dirty="0" smtClean="0"/>
              <a:t>(dataset)-1, :] = </a:t>
            </a:r>
            <a:r>
              <a:rPr lang="fr-CA" sz="1200" dirty="0" err="1" smtClean="0"/>
              <a:t>testPredict</a:t>
            </a:r>
            <a:endParaRPr lang="fr-CA" sz="1200" dirty="0" smtClean="0"/>
          </a:p>
          <a:p>
            <a:r>
              <a:rPr lang="fr-CA" sz="1200" dirty="0" smtClean="0">
                <a:solidFill>
                  <a:srgbClr val="FF0000"/>
                </a:solidFill>
              </a:rPr>
              <a:t># plot </a:t>
            </a:r>
            <a:r>
              <a:rPr lang="fr-CA" sz="1200" dirty="0" err="1" smtClean="0">
                <a:solidFill>
                  <a:srgbClr val="FF0000"/>
                </a:solidFill>
              </a:rPr>
              <a:t>baseline</a:t>
            </a:r>
            <a:r>
              <a:rPr lang="fr-CA" sz="1200" dirty="0" smtClean="0">
                <a:solidFill>
                  <a:srgbClr val="FF0000"/>
                </a:solidFill>
              </a:rPr>
              <a:t> and </a:t>
            </a:r>
            <a:r>
              <a:rPr lang="fr-CA" sz="1200" dirty="0" err="1" smtClean="0">
                <a:solidFill>
                  <a:srgbClr val="FF0000"/>
                </a:solidFill>
              </a:rPr>
              <a:t>predictions</a:t>
            </a:r>
            <a:endParaRPr lang="fr-CA" sz="1200" dirty="0" smtClean="0">
              <a:solidFill>
                <a:srgbClr val="FF0000"/>
              </a:solidFill>
            </a:endParaRPr>
          </a:p>
          <a:p>
            <a:r>
              <a:rPr lang="fr-CA" sz="1200" dirty="0" err="1" smtClean="0"/>
              <a:t>plt.plot</a:t>
            </a:r>
            <a:r>
              <a:rPr lang="fr-CA" sz="1200" dirty="0" smtClean="0"/>
              <a:t>(</a:t>
            </a:r>
            <a:r>
              <a:rPr lang="fr-CA" sz="1200" dirty="0" err="1" smtClean="0"/>
              <a:t>scaler.inverse_transform</a:t>
            </a:r>
            <a:r>
              <a:rPr lang="fr-CA" sz="1200" dirty="0" smtClean="0"/>
              <a:t>(dataset))</a:t>
            </a:r>
          </a:p>
          <a:p>
            <a:r>
              <a:rPr lang="fr-CA" sz="1200" dirty="0" err="1" smtClean="0"/>
              <a:t>plt.plot</a:t>
            </a:r>
            <a:r>
              <a:rPr lang="fr-CA" sz="1200" dirty="0" smtClean="0"/>
              <a:t>(</a:t>
            </a:r>
            <a:r>
              <a:rPr lang="fr-CA" sz="1200" dirty="0" err="1" smtClean="0"/>
              <a:t>trainPredictPlot</a:t>
            </a:r>
            <a:r>
              <a:rPr lang="fr-CA" sz="1200" dirty="0"/>
              <a:t>)</a:t>
            </a:r>
          </a:p>
          <a:p>
            <a:r>
              <a:rPr lang="fr-CA" sz="1200" dirty="0" err="1"/>
              <a:t>plt.plot</a:t>
            </a:r>
            <a:r>
              <a:rPr lang="fr-CA" sz="1200" dirty="0"/>
              <a:t>(</a:t>
            </a:r>
            <a:r>
              <a:rPr lang="fr-CA" sz="1200" dirty="0" err="1"/>
              <a:t>testPredictPlot</a:t>
            </a:r>
            <a:r>
              <a:rPr lang="fr-CA" sz="1200" dirty="0"/>
              <a:t>)</a:t>
            </a:r>
          </a:p>
          <a:p>
            <a:r>
              <a:rPr lang="fr-CA" sz="1200" dirty="0" err="1"/>
              <a:t>plt.show</a:t>
            </a:r>
            <a:r>
              <a:rPr lang="fr-CA" sz="1200" dirty="0"/>
              <a:t>()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7148" t="6697" r="6861" b="6092"/>
          <a:stretch/>
        </p:blipFill>
        <p:spPr>
          <a:xfrm>
            <a:off x="9606871" y="4931229"/>
            <a:ext cx="2439849" cy="18558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19490" y="5480014"/>
            <a:ext cx="19701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CA" sz="800" dirty="0"/>
              <a:t>...</a:t>
            </a:r>
          </a:p>
          <a:p>
            <a:pPr fontAlgn="base"/>
            <a:r>
              <a:rPr lang="fr-CA" sz="800" dirty="0" err="1"/>
              <a:t>Epoch</a:t>
            </a:r>
            <a:r>
              <a:rPr lang="fr-CA" sz="800" dirty="0"/>
              <a:t> 95/100</a:t>
            </a:r>
          </a:p>
          <a:p>
            <a:pPr fontAlgn="base"/>
            <a:r>
              <a:rPr lang="fr-CA" sz="800" dirty="0"/>
              <a:t>0s - </a:t>
            </a:r>
            <a:r>
              <a:rPr lang="fr-CA" sz="800" dirty="0" err="1"/>
              <a:t>loss</a:t>
            </a:r>
            <a:r>
              <a:rPr lang="fr-CA" sz="800" dirty="0"/>
              <a:t>: 0.0020</a:t>
            </a:r>
          </a:p>
          <a:p>
            <a:pPr fontAlgn="base"/>
            <a:r>
              <a:rPr lang="fr-CA" sz="800" dirty="0" err="1"/>
              <a:t>Epoch</a:t>
            </a:r>
            <a:r>
              <a:rPr lang="fr-CA" sz="800" dirty="0"/>
              <a:t> 96/100</a:t>
            </a:r>
          </a:p>
          <a:p>
            <a:pPr fontAlgn="base"/>
            <a:r>
              <a:rPr lang="fr-CA" sz="800" dirty="0"/>
              <a:t>0s - </a:t>
            </a:r>
            <a:r>
              <a:rPr lang="fr-CA" sz="800" dirty="0" err="1"/>
              <a:t>loss</a:t>
            </a:r>
            <a:r>
              <a:rPr lang="fr-CA" sz="800" dirty="0"/>
              <a:t>: 0.0020</a:t>
            </a:r>
          </a:p>
          <a:p>
            <a:pPr fontAlgn="base"/>
            <a:r>
              <a:rPr lang="fr-CA" sz="800" dirty="0" smtClean="0"/>
              <a:t>…</a:t>
            </a:r>
            <a:endParaRPr lang="fr-CA" sz="800" dirty="0"/>
          </a:p>
          <a:p>
            <a:pPr fontAlgn="base"/>
            <a:r>
              <a:rPr lang="fr-CA" sz="800" dirty="0" err="1"/>
              <a:t>Epoch</a:t>
            </a:r>
            <a:r>
              <a:rPr lang="fr-CA" sz="800" dirty="0"/>
              <a:t> 100/100</a:t>
            </a:r>
          </a:p>
          <a:p>
            <a:pPr fontAlgn="base"/>
            <a:r>
              <a:rPr lang="fr-CA" sz="800" dirty="0"/>
              <a:t>0s - </a:t>
            </a:r>
            <a:r>
              <a:rPr lang="fr-CA" sz="800" dirty="0" err="1"/>
              <a:t>loss</a:t>
            </a:r>
            <a:r>
              <a:rPr lang="fr-CA" sz="800" dirty="0"/>
              <a:t>: 0.0020</a:t>
            </a:r>
          </a:p>
          <a:p>
            <a:pPr fontAlgn="base"/>
            <a:r>
              <a:rPr lang="fr-CA" sz="800" dirty="0"/>
              <a:t>Train Score: 22.93 RMSE</a:t>
            </a:r>
          </a:p>
          <a:p>
            <a:pPr fontAlgn="base"/>
            <a:r>
              <a:rPr lang="fr-CA" sz="800" dirty="0"/>
              <a:t>Test Score: 47.53 RMSE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10" y="6559510"/>
            <a:ext cx="7822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100" dirty="0">
                <a:solidFill>
                  <a:schemeClr val="bg1">
                    <a:lumMod val="50000"/>
                  </a:schemeClr>
                </a:solidFill>
              </a:rPr>
              <a:t>https://machinelearningmastery.com/time-series-prediction-lstm-recurrent-neural-networks-python-keras/</a:t>
            </a:r>
          </a:p>
        </p:txBody>
      </p:sp>
    </p:spTree>
    <p:extLst>
      <p:ext uri="{BB962C8B-B14F-4D97-AF65-F5344CB8AC3E}">
        <p14:creationId xmlns:p14="http://schemas.microsoft.com/office/powerpoint/2010/main" val="27882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Réseaux de neurones récurrents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690688"/>
            <a:ext cx="10096500" cy="4051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6001435"/>
            <a:ext cx="1018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http://www.wildml.com/2015/09/recurrent-neural-networks-tutorial-part-1-introduction-to-rnns/</a:t>
            </a:r>
          </a:p>
        </p:txBody>
      </p:sp>
    </p:spTree>
    <p:extLst>
      <p:ext uri="{BB962C8B-B14F-4D97-AF65-F5344CB8AC3E}">
        <p14:creationId xmlns:p14="http://schemas.microsoft.com/office/powerpoint/2010/main" val="8408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Plongement de mots (</a:t>
            </a:r>
            <a:r>
              <a:rPr lang="fr-CA" i="1" dirty="0" err="1" smtClean="0"/>
              <a:t>word</a:t>
            </a:r>
            <a:r>
              <a:rPr lang="fr-CA" i="1" dirty="0" smtClean="0"/>
              <a:t> </a:t>
            </a:r>
            <a:r>
              <a:rPr lang="fr-CA" i="1" dirty="0" err="1" smtClean="0"/>
              <a:t>embedding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Vise deux objectifs:</a:t>
            </a:r>
          </a:p>
          <a:p>
            <a:pPr lvl="1"/>
            <a:r>
              <a:rPr lang="fr-CA" dirty="0" smtClean="0"/>
              <a:t>Créer une représentation numérique des mots d’une phrase qui tient compte du contexte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r-CA" dirty="0" smtClean="0"/>
              <a:t> Réduire la dimension de l’espace de travail (dictionnaire) en créant des représentations distribuées qui simplifie le groupement de traits communs   </a:t>
            </a:r>
            <a:endParaRPr lang="fr-CA" dirty="0"/>
          </a:p>
        </p:txBody>
      </p:sp>
      <p:pic>
        <p:nvPicPr>
          <p:cNvPr id="4098" name="Picture 2" descr="https://miro.medium.com/max/507/1*aaMLVYSbAe086KowQQl6z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61" y="4204034"/>
            <a:ext cx="5785513" cy="13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586" y="3904626"/>
            <a:ext cx="4695825" cy="165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51123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400" dirty="0">
                <a:hlinkClick r:id="rId4"/>
              </a:rPr>
              <a:t>https://medium.com/@zafaralibagh6/a-simple-word2vec-tutorial-61e64e38a6a1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10027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codage trivial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32450" cy="478619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fr-CA" dirty="0" smtClean="0"/>
                  <a:t>Pour chaque mot, créer un vecteur unique qui contient des 0 partout sauf un élément qui vaut 1</a:t>
                </a:r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lang="fr-CA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lang="fr-CA" dirty="0" smtClean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lang="fr-CA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lang="fr-CA" dirty="0" smtClean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endParaRPr lang="fr-CA" dirty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fr-CA" dirty="0" smtClean="0"/>
                  <a:t>On peut aussi remplacer le 1 par une fréquence ou un poids (sac a mots)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fr-CA" dirty="0"/>
                  <a:t>	</a:t>
                </a:r>
                <a:r>
                  <a:rPr lang="fr-CA" dirty="0" smtClean="0"/>
                  <a:t>		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2 1 1 1 1</m:t>
                        </m:r>
                      </m:e>
                    </m:d>
                  </m:oMath>
                </a14:m>
                <a:endParaRPr lang="fr-CA" sz="1800" dirty="0" smtClean="0"/>
              </a:p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fr-CA" dirty="0" smtClean="0"/>
                  <a:t>Le contexte des mots n’est pas préservé!</a:t>
                </a:r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32450" cy="4786190"/>
              </a:xfrm>
              <a:blipFill rotWithShape="0">
                <a:blip r:embed="rId2"/>
                <a:stretch>
                  <a:fillRect l="-884" t="-1018" b="-76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https://miro.medium.com/max/494/1*-XuyVQRaeD7gCKjNZqURH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00" y="2648789"/>
            <a:ext cx="3977601" cy="18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iro.medium.com/max/358/1*Gz4zpYpBh9gUqED5rcIX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50" y="4468501"/>
            <a:ext cx="2601691" cy="6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2800965"/>
                <a:ext cx="4691974" cy="1640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CA" i="1" dirty="0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</m:e>
                            <m:e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e>
                            <m:e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e>
                            <m:e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e>
                            <m:e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</m:e>
                            <m:e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𝑚𝑎𝑡</m:t>
                              </m:r>
                            </m:e>
                          </m:eqArr>
                        </m:e>
                      </m:d>
                      <m:r>
                        <a:rPr lang="fr-CA" b="0" i="1" dirty="0" smtClean="0">
                          <a:solidFill>
                            <a:srgbClr val="6666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CA" b="0" i="1" dirty="0" smtClean="0">
                              <a:solidFill>
                                <a:srgbClr val="66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b="0" i="1" dirty="0" smtClean="0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b="0" i="1" dirty="0" smtClean="0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b="0" i="1" dirty="0" smtClean="0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b="0" i="1" dirty="0" smtClean="0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b="0" i="1" dirty="0" smtClean="0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b="0" i="1" dirty="0" smtClean="0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b="0" i="1" dirty="0" smtClean="0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b="0" i="1" dirty="0" smtClean="0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b="0" i="1" dirty="0" smtClean="0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fr-CA" b="0" i="1" dirty="0" smtClean="0">
                                  <a:solidFill>
                                    <a:srgbClr val="66666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b="0" i="1" dirty="0" smtClean="0">
                                      <a:solidFill>
                                        <a:srgbClr val="6666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b="0" i="1" dirty="0" smtClean="0">
                                        <a:solidFill>
                                          <a:srgbClr val="6666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00965"/>
                <a:ext cx="4691974" cy="16405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3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Word2Vec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4"/>
            <a:ext cx="6187371" cy="47199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CA" dirty="0" smtClean="0"/>
              <a:t>Deux variantes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fr-CA" dirty="0" smtClean="0"/>
              <a:t>Skip-gram : Pour un mot donné, estimer la probabilité que d’autres mots du dictionnaire apparaissent dans la même phrase 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fr-CA" dirty="0" smtClean="0"/>
              <a:t>Sac à mots continu (</a:t>
            </a:r>
            <a:r>
              <a:rPr lang="fr-CA" dirty="0" err="1" smtClean="0"/>
              <a:t>Continuous</a:t>
            </a:r>
            <a:r>
              <a:rPr lang="fr-CA" dirty="0" smtClean="0"/>
              <a:t> Bag Of </a:t>
            </a:r>
            <a:r>
              <a:rPr lang="fr-CA" dirty="0" err="1" smtClean="0"/>
              <a:t>Words</a:t>
            </a:r>
            <a:r>
              <a:rPr lang="fr-CA" dirty="0" smtClean="0"/>
              <a:t>, CBOW) : pour un ensemble de mots donnés, estimer le mots du dictionnaire le plus probable pour les compléter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CA" dirty="0" smtClean="0"/>
              <a:t>CBOW est beaucoup plus rapide ; skip-gram demande moins de données  d’apprentissage et est meilleur à rendre compte de mots rares</a:t>
            </a:r>
          </a:p>
        </p:txBody>
      </p:sp>
      <p:pic>
        <p:nvPicPr>
          <p:cNvPr id="6146" name="Picture 2" descr="https://miro.medium.com/max/487/1*99ewFdV861rqY_K14bc69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24" y="2470015"/>
            <a:ext cx="46386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343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Word2Vec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8625"/>
          </a:xfrm>
        </p:spPr>
        <p:txBody>
          <a:bodyPr>
            <a:normAutofit fontScale="92500" lnSpcReduction="10000"/>
          </a:bodyPr>
          <a:lstStyle/>
          <a:p>
            <a:r>
              <a:rPr lang="fr-CA" dirty="0" err="1" smtClean="0"/>
              <a:t>Pincipe</a:t>
            </a:r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CA" dirty="0" smtClean="0"/>
              <a:t>La phase d’apprentissage vise à recréer le vecteurs d’entrée à la sortie en prenant comme erreur la valeur du vecteur et la sortie </a:t>
            </a:r>
            <a:r>
              <a:rPr lang="fr-CA" dirty="0" err="1" smtClean="0"/>
              <a:t>softmax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966" y="1392353"/>
            <a:ext cx="6278483" cy="394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446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Word2Vec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5876353"/>
            <a:ext cx="10515600" cy="872002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La couche cachée crée une représentation du vecteur d’entrée de dimension moindre et l’apprentissage la force à prendre en compte le contexte du mot </a:t>
            </a:r>
            <a:r>
              <a:rPr lang="fr-CA" dirty="0" err="1" smtClean="0"/>
              <a:t>corrrespondant</a:t>
            </a:r>
            <a:r>
              <a:rPr lang="fr-CA" dirty="0" smtClean="0"/>
              <a:t>. 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797" y="1953335"/>
            <a:ext cx="3954040" cy="3660371"/>
          </a:xfrm>
          <a:prstGeom prst="rect">
            <a:avLst/>
          </a:prstGeom>
        </p:spPr>
      </p:pic>
      <p:pic>
        <p:nvPicPr>
          <p:cNvPr id="7170" name="Picture 2" descr="https://miro.medium.com/max/404/1*m8Lp25MGyuFRVi4WywzAy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33" y="2540844"/>
            <a:ext cx="38481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33" y="4670996"/>
            <a:ext cx="3551104" cy="8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915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505" y="153249"/>
            <a:ext cx="10515600" cy="1325563"/>
          </a:xfrm>
        </p:spPr>
        <p:txBody>
          <a:bodyPr/>
          <a:lstStyle/>
          <a:p>
            <a:r>
              <a:rPr lang="fr-CA" dirty="0" smtClean="0"/>
              <a:t>Exemple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2138" y="1301907"/>
            <a:ext cx="6379675" cy="49825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Corpus de phrases </a:t>
            </a:r>
            <a:r>
              <a:rPr lang="en-US" sz="2400" dirty="0" err="1" smtClean="0"/>
              <a:t>formées</a:t>
            </a:r>
            <a:r>
              <a:rPr lang="en-US" sz="2400" dirty="0" smtClean="0"/>
              <a:t> avec un </a:t>
            </a:r>
            <a:r>
              <a:rPr lang="en-US" sz="2400" dirty="0" err="1" smtClean="0"/>
              <a:t>vocabulaire</a:t>
            </a:r>
            <a:r>
              <a:rPr lang="en-US" sz="2400" dirty="0" smtClean="0"/>
              <a:t> de 8 mots 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“the </a:t>
            </a:r>
            <a:r>
              <a:rPr lang="en-US" sz="2000" dirty="0"/>
              <a:t>dog saw a cat</a:t>
            </a:r>
            <a:r>
              <a:rPr lang="en-US" sz="2000" dirty="0" smtClean="0"/>
              <a:t>”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“</a:t>
            </a:r>
            <a:r>
              <a:rPr lang="en-US" sz="2000" dirty="0"/>
              <a:t>the dog chased the cat</a:t>
            </a:r>
            <a:r>
              <a:rPr lang="en-US" sz="2000" dirty="0" smtClean="0"/>
              <a:t>”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“</a:t>
            </a:r>
            <a:r>
              <a:rPr lang="en-US" sz="2000" dirty="0"/>
              <a:t>the cat climbed a tree</a:t>
            </a:r>
            <a:r>
              <a:rPr lang="en-US" sz="2000" dirty="0" smtClean="0"/>
              <a:t>”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Matrices WI et WO </a:t>
            </a:r>
            <a:r>
              <a:rPr lang="en-US" sz="2400" dirty="0" err="1" smtClean="0"/>
              <a:t>initialisées</a:t>
            </a:r>
            <a:r>
              <a:rPr lang="en-US" sz="2400" dirty="0" smtClean="0"/>
              <a:t>                                 de </a:t>
            </a:r>
            <a:r>
              <a:rPr lang="en-US" sz="2400" dirty="0" err="1" smtClean="0"/>
              <a:t>manière</a:t>
            </a:r>
            <a:r>
              <a:rPr lang="en-US" sz="2400" dirty="0" smtClean="0"/>
              <a:t> </a:t>
            </a:r>
            <a:r>
              <a:rPr lang="en-US" sz="2400" dirty="0" err="1" smtClean="0"/>
              <a:t>aléatoire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La relation entre “cat”</a:t>
            </a:r>
            <a:r>
              <a:rPr lang="en-US" sz="1400" dirty="0" smtClean="0"/>
              <a:t>(context, [0 1 0 0 0 0 0 0]) </a:t>
            </a:r>
            <a:r>
              <a:rPr lang="en-US" sz="2400" dirty="0" smtClean="0"/>
              <a:t>et “climbed” </a:t>
            </a:r>
            <a:r>
              <a:rPr lang="en-US" sz="1400" dirty="0" smtClean="0"/>
              <a:t>(</a:t>
            </a:r>
            <a:r>
              <a:rPr lang="en-US" sz="1400" dirty="0" err="1" smtClean="0"/>
              <a:t>cible</a:t>
            </a:r>
            <a:r>
              <a:rPr lang="en-US" sz="1400" dirty="0" smtClean="0"/>
              <a:t>, [0 0 0 1 0 0 0 0])</a:t>
            </a:r>
            <a:r>
              <a:rPr lang="en-US" sz="2400" dirty="0" smtClean="0"/>
              <a:t> </a:t>
            </a:r>
            <a:r>
              <a:rPr lang="en-US" sz="2400" dirty="0" err="1" smtClean="0"/>
              <a:t>donne</a:t>
            </a:r>
            <a:r>
              <a:rPr lang="en-US" sz="2400" dirty="0" smtClean="0"/>
              <a:t> : 	</a:t>
            </a:r>
            <a:r>
              <a:rPr lang="en-US" sz="2400" dirty="0" err="1" smtClean="0"/>
              <a:t>h</a:t>
            </a:r>
            <a:r>
              <a:rPr lang="en-US" sz="2400" i="1" baseline="30000" dirty="0" err="1" smtClean="0"/>
              <a:t>t</a:t>
            </a:r>
            <a:r>
              <a:rPr lang="en-US" sz="2400" dirty="0" smtClean="0"/>
              <a:t>=</a:t>
            </a:r>
            <a:r>
              <a:rPr lang="en-US" sz="2400" dirty="0" err="1" smtClean="0"/>
              <a:t>x</a:t>
            </a:r>
            <a:r>
              <a:rPr lang="en-US" sz="2400" i="1" baseline="30000" dirty="0" err="1" smtClean="0"/>
              <a:t>t</a:t>
            </a:r>
            <a:r>
              <a:rPr lang="en-US" sz="2400" dirty="0" err="1" smtClean="0"/>
              <a:t>WI</a:t>
            </a:r>
            <a:r>
              <a:rPr lang="en-US" sz="2400" dirty="0" smtClean="0"/>
              <a:t> =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2667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					</a:t>
            </a:r>
            <a:r>
              <a:rPr lang="en-US" sz="2400" dirty="0" err="1" smtClean="0"/>
              <a:t>o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=</a:t>
            </a:r>
            <a:r>
              <a:rPr lang="en-US" sz="2400" dirty="0" err="1" smtClean="0"/>
              <a:t>h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WO</a:t>
            </a:r>
            <a:r>
              <a:rPr lang="en-US" sz="2400" dirty="0" smtClean="0"/>
              <a:t> =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266700" algn="l"/>
              </a:tabLst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266700" algn="l"/>
              </a:tabLst>
            </a:pPr>
            <a:r>
              <a:rPr lang="en-US" sz="2400" dirty="0" smtClean="0"/>
              <a:t>  </a:t>
            </a:r>
            <a:r>
              <a:rPr lang="en-US" sz="2400" dirty="0" err="1" smtClean="0"/>
              <a:t>ou</a:t>
            </a:r>
            <a:r>
              <a:rPr lang="en-US" sz="2400" dirty="0" smtClean="0"/>
              <a:t> en </a:t>
            </a:r>
            <a:r>
              <a:rPr lang="en-US" sz="2400" dirty="0" err="1" smtClean="0"/>
              <a:t>représentation</a:t>
            </a:r>
            <a:r>
              <a:rPr lang="en-US" sz="2400" dirty="0" smtClean="0"/>
              <a:t> </a:t>
            </a:r>
            <a:r>
              <a:rPr lang="en-US" sz="2400" dirty="0" err="1" smtClean="0"/>
              <a:t>softmax</a:t>
            </a:r>
            <a:r>
              <a:rPr lang="en-US" sz="2400" dirty="0" smtClean="0"/>
              <a:t> :</a:t>
            </a:r>
            <a:endParaRPr lang="en-US" sz="1600" dirty="0"/>
          </a:p>
        </p:txBody>
      </p:sp>
      <p:pic>
        <p:nvPicPr>
          <p:cNvPr id="4098" name="Picture 2" descr="https://miro.medium.com/max/396/1*hbfUwuHEIxgzmngd-C9s8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48" y="384102"/>
            <a:ext cx="37719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7124007" y="2308613"/>
            <a:ext cx="3699163" cy="268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V=8	        N=3                                 v=8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50962" b="42995"/>
          <a:stretch/>
        </p:blipFill>
        <p:spPr>
          <a:xfrm>
            <a:off x="4850259" y="2614761"/>
            <a:ext cx="2260716" cy="13845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64535"/>
          <a:stretch/>
        </p:blipFill>
        <p:spPr>
          <a:xfrm>
            <a:off x="7110975" y="2614760"/>
            <a:ext cx="4610100" cy="861404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6257776" y="4086314"/>
            <a:ext cx="5272928" cy="1256821"/>
            <a:chOff x="6567761" y="4735901"/>
            <a:chExt cx="5272928" cy="1256821"/>
          </a:xfrm>
        </p:grpSpPr>
        <p:grpSp>
          <p:nvGrpSpPr>
            <p:cNvPr id="9" name="Groupe 8"/>
            <p:cNvGrpSpPr/>
            <p:nvPr/>
          </p:nvGrpSpPr>
          <p:grpSpPr>
            <a:xfrm>
              <a:off x="7686978" y="4735901"/>
              <a:ext cx="2189971" cy="1256821"/>
              <a:chOff x="7946967" y="4630189"/>
              <a:chExt cx="2189971" cy="1256821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 rotWithShape="1">
              <a:blip r:embed="rId3"/>
              <a:srcRect l="2929" t="16313" r="50962" b="42995"/>
              <a:stretch/>
            </p:blipFill>
            <p:spPr>
              <a:xfrm>
                <a:off x="8011247" y="4777686"/>
                <a:ext cx="2125691" cy="988364"/>
              </a:xfrm>
              <a:prstGeom prst="rect">
                <a:avLst/>
              </a:prstGeom>
            </p:spPr>
          </p:pic>
          <p:sp>
            <p:nvSpPr>
              <p:cNvPr id="6" name="Parenthèse ouvrante 5"/>
              <p:cNvSpPr/>
              <p:nvPr/>
            </p:nvSpPr>
            <p:spPr>
              <a:xfrm>
                <a:off x="7946967" y="4630189"/>
                <a:ext cx="182880" cy="1230284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0" name="Parenthèse ouvrante 9"/>
              <p:cNvSpPr/>
              <p:nvPr/>
            </p:nvSpPr>
            <p:spPr>
              <a:xfrm flipH="1">
                <a:off x="9933709" y="4656726"/>
                <a:ext cx="176069" cy="1230284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567761" y="5232362"/>
              <a:ext cx="111921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[0 0 0 1 0 0 0 0]</a:t>
              </a:r>
              <a:endParaRPr lang="fr-CA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61648" y="5224085"/>
              <a:ext cx="187904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cs typeface="Arial" panose="020B0604020202020204" pitchFamily="34" charset="0"/>
                </a:rPr>
                <a:t>[-.490796  -.0229903  .065460]</a:t>
              </a:r>
              <a:endParaRPr lang="fr-CA" sz="1050" dirty="0"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11377" y="5553683"/>
            <a:ext cx="22610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cs typeface="Arial" panose="020B0604020202020204" pitchFamily="34" charset="0"/>
              </a:rPr>
              <a:t>[-.490796  -.0229903  .065460]</a:t>
            </a:r>
            <a:endParaRPr lang="fr-CA" sz="1050" dirty="0"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t="82480"/>
          <a:stretch/>
        </p:blipFill>
        <p:spPr>
          <a:xfrm>
            <a:off x="2679847" y="5512106"/>
            <a:ext cx="4610100" cy="425538"/>
          </a:xfrm>
          <a:prstGeom prst="rect">
            <a:avLst/>
          </a:prstGeom>
        </p:spPr>
      </p:pic>
      <p:sp>
        <p:nvSpPr>
          <p:cNvPr id="16" name="Parenthèse fermante 15"/>
          <p:cNvSpPr/>
          <p:nvPr/>
        </p:nvSpPr>
        <p:spPr>
          <a:xfrm>
            <a:off x="7112465" y="5512106"/>
            <a:ext cx="143106" cy="30035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Parenthèse ouvrante 17"/>
          <p:cNvSpPr/>
          <p:nvPr/>
        </p:nvSpPr>
        <p:spPr>
          <a:xfrm>
            <a:off x="2756727" y="5558546"/>
            <a:ext cx="111714" cy="25391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7255570" y="5553683"/>
            <a:ext cx="45684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= [</a:t>
            </a:r>
            <a:r>
              <a:rPr lang="fr-CA" sz="1050" dirty="0" smtClean="0"/>
              <a:t>.</a:t>
            </a:r>
            <a:r>
              <a:rPr lang="fr-CA" sz="1050" dirty="0"/>
              <a:t>100934 </a:t>
            </a:r>
            <a:r>
              <a:rPr lang="fr-CA" sz="1050" dirty="0" smtClean="0"/>
              <a:t>-.</a:t>
            </a:r>
            <a:r>
              <a:rPr lang="fr-CA" sz="1050" dirty="0"/>
              <a:t>309331 </a:t>
            </a:r>
            <a:r>
              <a:rPr lang="fr-CA" sz="1050" dirty="0" smtClean="0"/>
              <a:t>-.</a:t>
            </a:r>
            <a:r>
              <a:rPr lang="fr-CA" sz="1050" dirty="0"/>
              <a:t>122361 </a:t>
            </a:r>
            <a:r>
              <a:rPr lang="fr-CA" sz="1050" dirty="0" smtClean="0"/>
              <a:t>-.</a:t>
            </a:r>
            <a:r>
              <a:rPr lang="fr-CA" sz="1050" dirty="0"/>
              <a:t>151399 0.143463 -</a:t>
            </a:r>
            <a:r>
              <a:rPr lang="fr-CA" sz="1050" dirty="0" smtClean="0"/>
              <a:t>0.51262 </a:t>
            </a:r>
            <a:r>
              <a:rPr lang="fr-CA" sz="1050" dirty="0"/>
              <a:t>-</a:t>
            </a:r>
            <a:r>
              <a:rPr lang="fr-CA" sz="1050" dirty="0" smtClean="0"/>
              <a:t>0.79686 </a:t>
            </a:r>
            <a:r>
              <a:rPr lang="fr-CA" sz="1050" dirty="0"/>
              <a:t>0.112928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fr-CA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183" y="592162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tabLst>
                <a:tab pos="266700" algn="l"/>
              </a:tabLst>
            </a:pPr>
            <a:r>
              <a:rPr lang="en-US" sz="1200" dirty="0"/>
              <a:t>[</a:t>
            </a:r>
            <a:r>
              <a:rPr lang="fr-CA" sz="1200" dirty="0"/>
              <a:t>0.143073 0.094925 0.114441 </a:t>
            </a:r>
            <a:r>
              <a:rPr lang="fr-CA" sz="1200" b="1" dirty="0"/>
              <a:t>0.111166</a:t>
            </a:r>
            <a:r>
              <a:rPr lang="fr-CA" sz="1200" dirty="0"/>
              <a:t> 0.149289 0.122874 0.119431 0.144800</a:t>
            </a:r>
            <a:r>
              <a:rPr lang="en-US" sz="1200" dirty="0"/>
              <a:t>]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82137" y="6345120"/>
            <a:ext cx="114521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fr-CA" sz="2300" dirty="0" smtClean="0"/>
              <a:t>L’erreur d’apprentissage pour WI et WO est la différence entre ce vecteur et [0 0 0 1 0 0 0 0]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908420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82081" y="6406683"/>
            <a:ext cx="405299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u="sng" spc="-13" dirty="0">
                <a:solidFill>
                  <a:srgbClr val="0097A7"/>
                </a:solidFill>
                <a:latin typeface="Arial"/>
                <a:cs typeface="Arial"/>
                <a:hlinkClick r:id="rId3"/>
              </a:rPr>
              <a:t>https://code.google.com/archive/p/word2vec/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1" y="2598463"/>
            <a:ext cx="9343812" cy="3530600"/>
          </a:xfrm>
          <a:custGeom>
            <a:avLst/>
            <a:gdLst/>
            <a:ahLst/>
            <a:cxnLst/>
            <a:rect l="l" t="t" r="r" b="b"/>
            <a:pathLst>
              <a:path w="7007859" h="2647950">
                <a:moveTo>
                  <a:pt x="0" y="0"/>
                </a:moveTo>
                <a:lnTo>
                  <a:pt x="7007850" y="0"/>
                </a:lnTo>
                <a:lnTo>
                  <a:pt x="7007850" y="2647700"/>
                </a:lnTo>
                <a:lnTo>
                  <a:pt x="0" y="2647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460500" y="2598464"/>
            <a:ext cx="9343800" cy="3529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Rectangle 7"/>
          <p:cNvSpPr/>
          <p:nvPr/>
        </p:nvSpPr>
        <p:spPr>
          <a:xfrm>
            <a:off x="304800" y="340738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MT"/>
              </a:rPr>
              <a:t>Example: Semantic Spaces (word2vec, </a:t>
            </a:r>
            <a:r>
              <a:rPr lang="en-US" sz="2400" dirty="0" err="1">
                <a:latin typeface="ArialMT"/>
              </a:rPr>
              <a:t>GloVe</a:t>
            </a:r>
            <a:r>
              <a:rPr lang="en-US" sz="2400" dirty="0">
                <a:latin typeface="ArialMT"/>
              </a:rPr>
              <a:t>)</a:t>
            </a:r>
            <a:endParaRPr lang="fr-CA" sz="2400" dirty="0"/>
          </a:p>
        </p:txBody>
      </p:sp>
      <p:sp>
        <p:nvSpPr>
          <p:cNvPr id="9" name="Rectangle 8"/>
          <p:cNvSpPr/>
          <p:nvPr/>
        </p:nvSpPr>
        <p:spPr>
          <a:xfrm>
            <a:off x="406400" y="1889955"/>
            <a:ext cx="995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 err="1">
                <a:latin typeface="ArialMT"/>
              </a:rPr>
              <a:t>vector</a:t>
            </a:r>
            <a:r>
              <a:rPr lang="fr-CA" sz="2400" dirty="0">
                <a:latin typeface="ArialMT"/>
              </a:rPr>
              <a:t>('</a:t>
            </a:r>
            <a:r>
              <a:rPr lang="fr-CA" sz="2400" dirty="0" err="1">
                <a:latin typeface="ArialMT"/>
              </a:rPr>
              <a:t>king</a:t>
            </a:r>
            <a:r>
              <a:rPr lang="fr-CA" sz="2400" dirty="0">
                <a:latin typeface="ArialMT"/>
              </a:rPr>
              <a:t>') - </a:t>
            </a:r>
            <a:r>
              <a:rPr lang="fr-CA" sz="2400" dirty="0" err="1">
                <a:latin typeface="ArialMT"/>
              </a:rPr>
              <a:t>vector</a:t>
            </a:r>
            <a:r>
              <a:rPr lang="fr-CA" sz="2400" dirty="0">
                <a:latin typeface="ArialMT"/>
              </a:rPr>
              <a:t>('man') + </a:t>
            </a:r>
            <a:r>
              <a:rPr lang="fr-CA" sz="2400" dirty="0" err="1">
                <a:latin typeface="ArialMT"/>
              </a:rPr>
              <a:t>vector</a:t>
            </a:r>
            <a:r>
              <a:rPr lang="fr-CA" sz="2400" dirty="0">
                <a:latin typeface="ArialMT"/>
              </a:rPr>
              <a:t>('</a:t>
            </a:r>
            <a:r>
              <a:rPr lang="fr-CA" sz="2400" dirty="0" err="1">
                <a:latin typeface="ArialMT"/>
              </a:rPr>
              <a:t>woman</a:t>
            </a:r>
            <a:r>
              <a:rPr lang="fr-CA" sz="2400" dirty="0">
                <a:latin typeface="ArialMT"/>
              </a:rPr>
              <a:t>') = </a:t>
            </a:r>
            <a:r>
              <a:rPr lang="fr-CA" sz="2400" dirty="0" err="1">
                <a:latin typeface="ArialMT"/>
              </a:rPr>
              <a:t>vector</a:t>
            </a:r>
            <a:r>
              <a:rPr lang="fr-CA" sz="2400" dirty="0">
                <a:latin typeface="ArialMT"/>
              </a:rPr>
              <a:t>('</a:t>
            </a:r>
            <a:r>
              <a:rPr lang="fr-CA" sz="2400" dirty="0" err="1">
                <a:latin typeface="ArialMT"/>
              </a:rPr>
              <a:t>queen</a:t>
            </a:r>
            <a:r>
              <a:rPr lang="fr-CA" sz="2400" dirty="0">
                <a:latin typeface="ArialMT"/>
              </a:rPr>
              <a:t>')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59702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Permettent d’opérer sur des séquences</a:t>
            </a:r>
            <a:endParaRPr lang="fr-CA" dirty="0"/>
          </a:p>
        </p:txBody>
      </p:sp>
      <p:pic>
        <p:nvPicPr>
          <p:cNvPr id="1026" name="Picture 2" descr="http://karpathy.github.io/assets/rnn/dia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0" y="1586718"/>
            <a:ext cx="11075520" cy="346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889" y="5265055"/>
            <a:ext cx="12023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Rectangle = vecteur; </a:t>
            </a:r>
            <a:r>
              <a:rPr lang="fr-CA" dirty="0" err="1" smtClean="0">
                <a:solidFill>
                  <a:srgbClr val="555555"/>
                </a:solidFill>
                <a:latin typeface="Helvetica" panose="020B0604020202020204" pitchFamily="34" charset="0"/>
              </a:rPr>
              <a:t>flêche</a:t>
            </a:r>
            <a:r>
              <a:rPr lang="fr-CA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 = fonction.  </a:t>
            </a:r>
            <a:r>
              <a:rPr lang="fr-CA" b="1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(a)</a:t>
            </a:r>
            <a:r>
              <a:rPr lang="fr-CA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 Entrée fixe à sortie fixe (ex. classification d’image); </a:t>
            </a:r>
            <a:r>
              <a:rPr lang="fr-CA" b="1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(b)</a:t>
            </a:r>
            <a:r>
              <a:rPr lang="fr-CA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 séquence en sortie (ex. annotation d’image, annotation en sortie); </a:t>
            </a:r>
            <a:r>
              <a:rPr lang="fr-CA" b="1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(c)</a:t>
            </a:r>
            <a:r>
              <a:rPr lang="fr-CA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 séquence en entrée (ex. question en entrée, oui/non en sortie); </a:t>
            </a:r>
            <a:r>
              <a:rPr lang="fr-CA" b="1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(d)</a:t>
            </a:r>
            <a:r>
              <a:rPr lang="fr-CA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 séquence à séquence (ex. traduction). </a:t>
            </a:r>
            <a:r>
              <a:rPr lang="fr-CA" b="1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(e)</a:t>
            </a:r>
            <a:r>
              <a:rPr lang="fr-CA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  séquence à séquence synchrone (</a:t>
            </a:r>
            <a:r>
              <a:rPr lang="fr-CA" dirty="0" err="1" smtClean="0">
                <a:solidFill>
                  <a:srgbClr val="555555"/>
                </a:solidFill>
                <a:latin typeface="Helvetica" panose="020B0604020202020204" pitchFamily="34" charset="0"/>
              </a:rPr>
              <a:t>e.g</a:t>
            </a:r>
            <a:r>
              <a:rPr lang="fr-CA" dirty="0" smtClean="0">
                <a:solidFill>
                  <a:srgbClr val="555555"/>
                </a:solidFill>
                <a:latin typeface="Helvetica" panose="020B0604020202020204" pitchFamily="34" charset="0"/>
              </a:rPr>
              <a:t>. annotation de vidéo).         Noter l’absence de contrainte de longueur  due à couche verte récurrente.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144574" y="6429218"/>
            <a:ext cx="49157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>
                <a:solidFill>
                  <a:schemeClr val="bg1">
                    <a:lumMod val="65000"/>
                  </a:schemeClr>
                </a:solidFill>
              </a:rPr>
              <a:t>http://karpathy.github.io/2015/05/21/rnn-effectiveness/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701" y="2233199"/>
            <a:ext cx="89088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Sortie</a:t>
            </a:r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CC/état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Entrée</a:t>
            </a: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1220586" y="4868882"/>
            <a:ext cx="1006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    a)                         b}                                             c)                                      d)                                                         e)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901987" y="158671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5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327483" y="2814908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Peuvent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être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profonds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349478" y="5627724"/>
            <a:ext cx="1080000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370988" y="4783384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632707" y="5633988"/>
            <a:ext cx="1080000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16132" y="4783384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上箭號 8"/>
          <p:cNvSpPr/>
          <p:nvPr/>
        </p:nvSpPr>
        <p:spPr>
          <a:xfrm>
            <a:off x="3696141" y="5185057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上箭號 9"/>
          <p:cNvSpPr/>
          <p:nvPr/>
        </p:nvSpPr>
        <p:spPr>
          <a:xfrm>
            <a:off x="5967127" y="5189636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2383202" y="4777251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4610795" y="4783350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1567542" y="4666455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838528" y="4635213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96901" y="5633988"/>
            <a:ext cx="1080000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0326" y="4783384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上箭號 16"/>
          <p:cNvSpPr/>
          <p:nvPr/>
        </p:nvSpPr>
        <p:spPr>
          <a:xfrm>
            <a:off x="8231321" y="5189636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6874989" y="4783350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9015452" y="4777251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3460664" y="5575606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x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755221" y="5590121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8049778" y="558735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t+2</a:t>
            </a:r>
            <a:endParaRPr lang="zh-TW" altLang="en-US" sz="2400" baseline="30000" dirty="0"/>
          </a:p>
        </p:txBody>
      </p:sp>
      <p:sp>
        <p:nvSpPr>
          <p:cNvPr id="23" name="矩形 22"/>
          <p:cNvSpPr/>
          <p:nvPr/>
        </p:nvSpPr>
        <p:spPr>
          <a:xfrm>
            <a:off x="3349478" y="3866449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上箭號 23"/>
          <p:cNvSpPr/>
          <p:nvPr/>
        </p:nvSpPr>
        <p:spPr>
          <a:xfrm>
            <a:off x="3674631" y="4268122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2361692" y="3860316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1546032" y="3749520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 rot="5400000">
            <a:off x="3512364" y="3261946"/>
            <a:ext cx="8907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accent4"/>
                </a:solidFill>
              </a:rPr>
              <a:t>……</a:t>
            </a:r>
            <a:endParaRPr lang="zh-TW" altLang="en-US" sz="2800" baseline="-25000" dirty="0">
              <a:solidFill>
                <a:schemeClr val="accent4"/>
              </a:solidFill>
            </a:endParaRPr>
          </a:p>
        </p:txBody>
      </p:sp>
      <p:sp>
        <p:nvSpPr>
          <p:cNvPr id="28" name="向上箭號 27"/>
          <p:cNvSpPr/>
          <p:nvPr/>
        </p:nvSpPr>
        <p:spPr>
          <a:xfrm>
            <a:off x="3674630" y="2329933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3327967" y="1928302"/>
            <a:ext cx="1080000" cy="3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3435692" y="1877449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32" name="向右箭號 31"/>
          <p:cNvSpPr/>
          <p:nvPr/>
        </p:nvSpPr>
        <p:spPr>
          <a:xfrm>
            <a:off x="2339697" y="2808775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1524037" y="2697979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98017" y="2808774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5620012" y="3860315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上箭號 35"/>
          <p:cNvSpPr/>
          <p:nvPr/>
        </p:nvSpPr>
        <p:spPr>
          <a:xfrm>
            <a:off x="5945165" y="4261988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>
            <a:off x="4632226" y="3854182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 rot="5400000">
            <a:off x="5782898" y="3255812"/>
            <a:ext cx="8907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accent4"/>
                </a:solidFill>
              </a:rPr>
              <a:t>……</a:t>
            </a:r>
            <a:endParaRPr lang="zh-TW" altLang="en-US" sz="2800" baseline="-25000" dirty="0">
              <a:solidFill>
                <a:schemeClr val="accent4"/>
              </a:solidFill>
            </a:endParaRPr>
          </a:p>
        </p:txBody>
      </p:sp>
      <p:sp>
        <p:nvSpPr>
          <p:cNvPr id="39" name="向上箭號 38"/>
          <p:cNvSpPr/>
          <p:nvPr/>
        </p:nvSpPr>
        <p:spPr>
          <a:xfrm>
            <a:off x="5945164" y="2323799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5598501" y="1922168"/>
            <a:ext cx="1080000" cy="3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5706226" y="1871315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42" name="向右箭號 41"/>
          <p:cNvSpPr/>
          <p:nvPr/>
        </p:nvSpPr>
        <p:spPr>
          <a:xfrm>
            <a:off x="4610231" y="2802641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7827044" y="2802640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7849039" y="3854181"/>
            <a:ext cx="1080000" cy="36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向上箭號 44"/>
          <p:cNvSpPr/>
          <p:nvPr/>
        </p:nvSpPr>
        <p:spPr>
          <a:xfrm>
            <a:off x="8174192" y="4255854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向右箭號 45"/>
          <p:cNvSpPr/>
          <p:nvPr/>
        </p:nvSpPr>
        <p:spPr>
          <a:xfrm>
            <a:off x="6861253" y="3848048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 rot="5400000">
            <a:off x="8011925" y="3249678"/>
            <a:ext cx="8907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accent4"/>
                </a:solidFill>
              </a:rPr>
              <a:t>……</a:t>
            </a:r>
            <a:endParaRPr lang="zh-TW" altLang="en-US" sz="2800" baseline="-25000" dirty="0">
              <a:solidFill>
                <a:schemeClr val="accent4"/>
              </a:solidFill>
            </a:endParaRPr>
          </a:p>
        </p:txBody>
      </p:sp>
      <p:sp>
        <p:nvSpPr>
          <p:cNvPr id="48" name="向上箭號 47"/>
          <p:cNvSpPr/>
          <p:nvPr/>
        </p:nvSpPr>
        <p:spPr>
          <a:xfrm>
            <a:off x="8174191" y="2317665"/>
            <a:ext cx="386677" cy="43200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7827528" y="1916034"/>
            <a:ext cx="1080000" cy="36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7935253" y="1865181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t+2</a:t>
            </a:r>
            <a:endParaRPr lang="zh-TW" altLang="en-US" sz="2400" baseline="30000" dirty="0"/>
          </a:p>
        </p:txBody>
      </p:sp>
      <p:sp>
        <p:nvSpPr>
          <p:cNvPr id="51" name="向右箭號 50"/>
          <p:cNvSpPr/>
          <p:nvPr/>
        </p:nvSpPr>
        <p:spPr>
          <a:xfrm>
            <a:off x="6839258" y="2796507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9817712" y="3681750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53" name="向右箭號 52"/>
          <p:cNvSpPr/>
          <p:nvPr/>
        </p:nvSpPr>
        <p:spPr>
          <a:xfrm>
            <a:off x="8994636" y="3823788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9838528" y="2630915"/>
            <a:ext cx="890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……</a:t>
            </a:r>
            <a:endParaRPr lang="zh-TW" alt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55" name="向右箭號 54"/>
          <p:cNvSpPr/>
          <p:nvPr/>
        </p:nvSpPr>
        <p:spPr>
          <a:xfrm>
            <a:off x="9015452" y="2772953"/>
            <a:ext cx="900000" cy="4320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 rot="5400000" flipH="1" flipV="1">
            <a:off x="4013422" y="3849961"/>
            <a:ext cx="1057792" cy="3611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 rot="5400000" flipH="1" flipV="1">
            <a:off x="6257519" y="3873357"/>
            <a:ext cx="1057792" cy="3611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 rot="5400000" flipH="1" flipV="1">
            <a:off x="8529143" y="3848150"/>
            <a:ext cx="1057792" cy="3611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Ou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bidirectionnels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415181" y="3784547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491728" y="4691953"/>
            <a:ext cx="9161758" cy="1358775"/>
            <a:chOff x="-79576" y="5208739"/>
            <a:chExt cx="9161758" cy="1358775"/>
          </a:xfrm>
        </p:grpSpPr>
        <p:sp>
          <p:nvSpPr>
            <p:cNvPr id="9" name="矩形 8"/>
            <p:cNvSpPr/>
            <p:nvPr/>
          </p:nvSpPr>
          <p:spPr>
            <a:xfrm>
              <a:off x="1702360" y="6201250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723870" y="5356910"/>
              <a:ext cx="1080000" cy="36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985589" y="6207514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969014" y="5356910"/>
              <a:ext cx="1080000" cy="36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向上箭號 12"/>
            <p:cNvSpPr/>
            <p:nvPr/>
          </p:nvSpPr>
          <p:spPr>
            <a:xfrm>
              <a:off x="2049022" y="5758583"/>
              <a:ext cx="386677" cy="43200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向上箭號 13"/>
            <p:cNvSpPr/>
            <p:nvPr/>
          </p:nvSpPr>
          <p:spPr>
            <a:xfrm>
              <a:off x="4320008" y="5763162"/>
              <a:ext cx="386677" cy="43200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向右箭號 14"/>
            <p:cNvSpPr/>
            <p:nvPr/>
          </p:nvSpPr>
          <p:spPr>
            <a:xfrm>
              <a:off x="736084" y="5350776"/>
              <a:ext cx="900000" cy="432067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向右箭號 15"/>
            <p:cNvSpPr/>
            <p:nvPr/>
          </p:nvSpPr>
          <p:spPr>
            <a:xfrm>
              <a:off x="2963677" y="5356875"/>
              <a:ext cx="900000" cy="432067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-79576" y="5239981"/>
              <a:ext cx="89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0000FF"/>
                  </a:solidFill>
                </a:rPr>
                <a:t>……</a:t>
              </a:r>
              <a:endParaRPr lang="zh-TW" altLang="en-US" sz="2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8191410" y="5208739"/>
              <a:ext cx="89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0000FF"/>
                  </a:solidFill>
                </a:rPr>
                <a:t>……</a:t>
              </a:r>
              <a:endParaRPr lang="zh-TW" altLang="en-US" sz="2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249783" y="6207514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233208" y="5356910"/>
              <a:ext cx="1080000" cy="36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向上箭號 20"/>
            <p:cNvSpPr/>
            <p:nvPr/>
          </p:nvSpPr>
          <p:spPr>
            <a:xfrm>
              <a:off x="6584202" y="5763162"/>
              <a:ext cx="386677" cy="43200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向右箭號 21"/>
            <p:cNvSpPr/>
            <p:nvPr/>
          </p:nvSpPr>
          <p:spPr>
            <a:xfrm>
              <a:off x="5227871" y="5356875"/>
              <a:ext cx="900000" cy="432067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7368334" y="5350776"/>
              <a:ext cx="900000" cy="432067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 rot="10800000">
            <a:off x="1491728" y="1950446"/>
            <a:ext cx="9161758" cy="1358775"/>
            <a:chOff x="-79576" y="5208739"/>
            <a:chExt cx="9161758" cy="1358775"/>
          </a:xfrm>
        </p:grpSpPr>
        <p:sp>
          <p:nvSpPr>
            <p:cNvPr id="25" name="矩形 24"/>
            <p:cNvSpPr/>
            <p:nvPr/>
          </p:nvSpPr>
          <p:spPr>
            <a:xfrm>
              <a:off x="1702360" y="6201250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723870" y="5356910"/>
              <a:ext cx="108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589" y="6207514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969014" y="5356910"/>
              <a:ext cx="108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向上箭號 28"/>
            <p:cNvSpPr/>
            <p:nvPr/>
          </p:nvSpPr>
          <p:spPr>
            <a:xfrm>
              <a:off x="2049022" y="5758583"/>
              <a:ext cx="386677" cy="432000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向上箭號 29"/>
            <p:cNvSpPr/>
            <p:nvPr/>
          </p:nvSpPr>
          <p:spPr>
            <a:xfrm>
              <a:off x="4320008" y="5763162"/>
              <a:ext cx="386677" cy="432000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向右箭號 30"/>
            <p:cNvSpPr/>
            <p:nvPr/>
          </p:nvSpPr>
          <p:spPr>
            <a:xfrm>
              <a:off x="736084" y="5350776"/>
              <a:ext cx="900000" cy="43206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向右箭號 31"/>
            <p:cNvSpPr/>
            <p:nvPr/>
          </p:nvSpPr>
          <p:spPr>
            <a:xfrm>
              <a:off x="2963677" y="5356875"/>
              <a:ext cx="900000" cy="43206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-79576" y="5239981"/>
              <a:ext cx="89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0000FF"/>
                  </a:solidFill>
                </a:rPr>
                <a:t>……</a:t>
              </a:r>
              <a:endParaRPr lang="zh-TW" altLang="en-US" sz="2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191410" y="5208739"/>
              <a:ext cx="890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0000FF"/>
                  </a:solidFill>
                </a:rPr>
                <a:t>……</a:t>
              </a:r>
              <a:endParaRPr lang="zh-TW" altLang="en-US" sz="28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249783" y="6207514"/>
              <a:ext cx="1080000" cy="360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33208" y="5356910"/>
              <a:ext cx="1080000" cy="3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向上箭號 36"/>
            <p:cNvSpPr/>
            <p:nvPr/>
          </p:nvSpPr>
          <p:spPr>
            <a:xfrm>
              <a:off x="6584202" y="5763162"/>
              <a:ext cx="386677" cy="432000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向右箭號 37"/>
            <p:cNvSpPr/>
            <p:nvPr/>
          </p:nvSpPr>
          <p:spPr>
            <a:xfrm>
              <a:off x="5227871" y="5356875"/>
              <a:ext cx="900000" cy="43206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向右箭號 38"/>
            <p:cNvSpPr/>
            <p:nvPr/>
          </p:nvSpPr>
          <p:spPr>
            <a:xfrm>
              <a:off x="7368334" y="5350776"/>
              <a:ext cx="900000" cy="432067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8718569" y="3797876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30000" dirty="0"/>
              <a:t>t+2</a:t>
            </a:r>
            <a:endParaRPr lang="zh-TW" altLang="en-US" sz="2400" baseline="300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4111793" y="3797876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y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46" name="右彎箭號 45"/>
          <p:cNvSpPr/>
          <p:nvPr/>
        </p:nvSpPr>
        <p:spPr>
          <a:xfrm>
            <a:off x="3716759" y="4049781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3378154" y="5644769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x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679407" y="5646860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7973830" y="5644768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t+2</a:t>
            </a:r>
            <a:endParaRPr lang="zh-TW" altLang="en-US" sz="2400" baseline="300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3378703" y="1900239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x</a:t>
            </a:r>
            <a:r>
              <a:rPr lang="en-US" altLang="zh-TW" sz="2400" baseline="30000" dirty="0" err="1"/>
              <a:t>t</a:t>
            </a:r>
            <a:endParaRPr lang="zh-TW" altLang="en-US" sz="2400" baseline="300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5650928" y="1916844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t+1</a:t>
            </a:r>
            <a:endParaRPr lang="zh-TW" altLang="en-US" sz="2400" baseline="30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974379" y="1900238"/>
            <a:ext cx="90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t+2</a:t>
            </a:r>
            <a:endParaRPr lang="zh-TW" altLang="en-US" sz="2400" baseline="30000" dirty="0"/>
          </a:p>
        </p:txBody>
      </p:sp>
      <p:sp>
        <p:nvSpPr>
          <p:cNvPr id="54" name="右彎箭號 53"/>
          <p:cNvSpPr/>
          <p:nvPr/>
        </p:nvSpPr>
        <p:spPr>
          <a:xfrm flipV="1">
            <a:off x="3727124" y="3259438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6" name="右彎箭號 55"/>
          <p:cNvSpPr/>
          <p:nvPr/>
        </p:nvSpPr>
        <p:spPr>
          <a:xfrm>
            <a:off x="5960856" y="4073177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7" name="右彎箭號 56"/>
          <p:cNvSpPr/>
          <p:nvPr/>
        </p:nvSpPr>
        <p:spPr>
          <a:xfrm flipV="1">
            <a:off x="5971221" y="3282834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右彎箭號 58"/>
          <p:cNvSpPr/>
          <p:nvPr/>
        </p:nvSpPr>
        <p:spPr>
          <a:xfrm>
            <a:off x="8232480" y="4047970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0" name="右彎箭號 59"/>
          <p:cNvSpPr/>
          <p:nvPr/>
        </p:nvSpPr>
        <p:spPr>
          <a:xfrm flipV="1">
            <a:off x="8242845" y="3257627"/>
            <a:ext cx="620509" cy="699345"/>
          </a:xfrm>
          <a:prstGeom prst="bentArrow">
            <a:avLst>
              <a:gd name="adj1" fmla="val 35233"/>
              <a:gd name="adj2" fmla="val 36257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5" grpId="0" animBg="1"/>
      <p:bldP spid="58" grpId="0" animBg="1"/>
      <p:bldP spid="4" grpId="0"/>
      <p:bldP spid="40" grpId="0"/>
      <p:bldP spid="44" grpId="0"/>
      <p:bldP spid="46" grpId="0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6" grpId="0" animBg="1"/>
      <p:bldP spid="57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Traduction machine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60" y="1397018"/>
            <a:ext cx="7904480" cy="42996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0120" y="61426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http://cs224d.stanford.edu/lectures/CS224d-Lecture8.pdf</a:t>
            </a:r>
          </a:p>
        </p:txBody>
      </p:sp>
      <p:sp>
        <p:nvSpPr>
          <p:cNvPr id="5" name="Ellipse 4"/>
          <p:cNvSpPr/>
          <p:nvPr/>
        </p:nvSpPr>
        <p:spPr>
          <a:xfrm>
            <a:off x="2060504" y="2283931"/>
            <a:ext cx="5246422" cy="369897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6562165" y="1003425"/>
            <a:ext cx="3531588" cy="3438311"/>
          </a:xfrm>
          <a:prstGeom prst="ellipse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2557010" y="2099265"/>
            <a:ext cx="1117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Encodeur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606636" y="1172452"/>
            <a:ext cx="1117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Décodeur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58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8958</TotalTime>
  <Words>2164</Words>
  <Application>Microsoft Office PowerPoint</Application>
  <PresentationFormat>Grand écran</PresentationFormat>
  <Paragraphs>700</Paragraphs>
  <Slides>56</Slides>
  <Notes>28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9" baseType="lpstr">
      <vt:lpstr>PMingLiU</vt:lpstr>
      <vt:lpstr>Arial</vt:lpstr>
      <vt:lpstr>ArialMT</vt:lpstr>
      <vt:lpstr>Calibri</vt:lpstr>
      <vt:lpstr>Calibri Light</vt:lpstr>
      <vt:lpstr>Cambria Math</vt:lpstr>
      <vt:lpstr>Comic Sans MS</vt:lpstr>
      <vt:lpstr>Helvetica</vt:lpstr>
      <vt:lpstr>Times New Roman</vt:lpstr>
      <vt:lpstr>Wingdings</vt:lpstr>
      <vt:lpstr>Office Theme</vt:lpstr>
      <vt:lpstr>Simple Dark</vt:lpstr>
      <vt:lpstr>方程式</vt:lpstr>
      <vt:lpstr>Réseaux récurrents et LSTM</vt:lpstr>
      <vt:lpstr>Pourquoi mémoriser</vt:lpstr>
      <vt:lpstr>Réseaux de neurones récurrentx (RNN)</vt:lpstr>
      <vt:lpstr>Présentation PowerPoint</vt:lpstr>
      <vt:lpstr>Réseaux de neurones récurrents</vt:lpstr>
      <vt:lpstr>Permettent d’opérer sur des séquences</vt:lpstr>
      <vt:lpstr>Peuvent être profonds…</vt:lpstr>
      <vt:lpstr>Ou bidirectionnels.</vt:lpstr>
      <vt:lpstr>Traduction machine</vt:lpstr>
      <vt:lpstr>On peut aussi utiliser un modèle orienté caractères</vt:lpstr>
      <vt:lpstr>Présentation PowerPoint</vt:lpstr>
      <vt:lpstr>Comment faire l’apprentissage ?</vt:lpstr>
      <vt:lpstr>Malheureusement …… </vt:lpstr>
      <vt:lpstr>Long Short Term Memory</vt:lpstr>
      <vt:lpstr>LSTM</vt:lpstr>
      <vt:lpstr>Il faut empêcher le gradient de disparaître…</vt:lpstr>
      <vt:lpstr>LSTM</vt:lpstr>
      <vt:lpstr>Concrètement, la récurrence dans une cellule LSTM implique 4 niveaux de traitement</vt:lpstr>
      <vt:lpstr>Les détails…</vt:lpstr>
      <vt:lpstr>Porte d’oubli</vt:lpstr>
      <vt:lpstr>Porte d’entrée et circuit de mémoire</vt:lpstr>
      <vt:lpstr>Mise à jour de la cellule</vt:lpstr>
      <vt:lpstr>Porte de sortie</vt:lpstr>
      <vt:lpstr>En somme…</vt:lpstr>
      <vt:lpstr>Présentation PowerPoint</vt:lpstr>
      <vt:lpstr>Présentation PowerPoint</vt:lpstr>
      <vt:lpstr>Présentation PowerPoint</vt:lpstr>
      <vt:lpstr>Gated recurrent unit </vt:lpstr>
      <vt:lpstr>Distribution de la mémoire </vt:lpstr>
      <vt:lpstr>Processus d’attention</vt:lpstr>
      <vt:lpstr>Autres efforts pour gérer la mémoire d’un RNR</vt:lpstr>
      <vt:lpstr>Un livre pour enfants…</vt:lpstr>
      <vt:lpstr>Présentation PowerPoint</vt:lpstr>
      <vt:lpstr>Présentation PowerPoint</vt:lpstr>
      <vt:lpstr>Présentation PowerPoint</vt:lpstr>
      <vt:lpstr>Présentation PowerPoint</vt:lpstr>
      <vt:lpstr>Réseau de neurones récurrent</vt:lpstr>
      <vt:lpstr>Réseau de neurones récurrent</vt:lpstr>
      <vt:lpstr>Erreures possibles avec un RNC standard</vt:lpstr>
      <vt:lpstr>La solution LSTM</vt:lpstr>
      <vt:lpstr>Mais a-t-on besoin de toute l’information?</vt:lpstr>
      <vt:lpstr>Ajout d’une porte de sortie</vt:lpstr>
      <vt:lpstr>Ajout d’une porte d’entrée</vt:lpstr>
      <vt:lpstr>LSTM</vt:lpstr>
      <vt:lpstr>LSTM</vt:lpstr>
      <vt:lpstr>LSTM</vt:lpstr>
      <vt:lpstr>LSTM</vt:lpstr>
      <vt:lpstr>Ressources</vt:lpstr>
      <vt:lpstr>Ex. : LSTM pour prédire le nombre de clients pour un mois</vt:lpstr>
      <vt:lpstr>Plongement de mots (word embedding)</vt:lpstr>
      <vt:lpstr>Un codage trivial</vt:lpstr>
      <vt:lpstr>Word2Vec</vt:lpstr>
      <vt:lpstr>Word2Vec</vt:lpstr>
      <vt:lpstr>Word2Vec</vt:lpstr>
      <vt:lpstr>Exemple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Mounir Boukadoum</dc:creator>
  <cp:lastModifiedBy>Boukadoum, A. Mounir</cp:lastModifiedBy>
  <cp:revision>116</cp:revision>
  <dcterms:created xsi:type="dcterms:W3CDTF">2017-09-30T02:23:11Z</dcterms:created>
  <dcterms:modified xsi:type="dcterms:W3CDTF">2019-10-15T19:10:18Z</dcterms:modified>
</cp:coreProperties>
</file>