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67" r:id="rId1"/>
    <p:sldMasterId id="2147483668" r:id="rId2"/>
  </p:sldMasterIdLst>
  <p:notesMasterIdLst>
    <p:notesMasterId r:id="rId59"/>
  </p:notesMasterIdLst>
  <p:handoutMasterIdLst>
    <p:handoutMasterId r:id="rId60"/>
  </p:handoutMasterIdLst>
  <p:sldIdLst>
    <p:sldId id="297" r:id="rId3"/>
    <p:sldId id="320" r:id="rId4"/>
    <p:sldId id="321" r:id="rId5"/>
    <p:sldId id="328" r:id="rId6"/>
    <p:sldId id="323" r:id="rId7"/>
    <p:sldId id="324" r:id="rId8"/>
    <p:sldId id="330" r:id="rId9"/>
    <p:sldId id="322" r:id="rId10"/>
    <p:sldId id="289" r:id="rId11"/>
    <p:sldId id="257" r:id="rId12"/>
    <p:sldId id="256" r:id="rId13"/>
    <p:sldId id="290" r:id="rId14"/>
    <p:sldId id="329" r:id="rId15"/>
    <p:sldId id="315" r:id="rId16"/>
    <p:sldId id="258" r:id="rId17"/>
    <p:sldId id="316" r:id="rId18"/>
    <p:sldId id="259" r:id="rId19"/>
    <p:sldId id="319" r:id="rId20"/>
    <p:sldId id="260" r:id="rId21"/>
    <p:sldId id="291" r:id="rId22"/>
    <p:sldId id="266" r:id="rId23"/>
    <p:sldId id="261" r:id="rId24"/>
    <p:sldId id="262" r:id="rId25"/>
    <p:sldId id="263" r:id="rId26"/>
    <p:sldId id="264" r:id="rId27"/>
    <p:sldId id="265" r:id="rId28"/>
    <p:sldId id="267" r:id="rId29"/>
    <p:sldId id="298" r:id="rId30"/>
    <p:sldId id="268" r:id="rId31"/>
    <p:sldId id="269" r:id="rId32"/>
    <p:sldId id="276" r:id="rId33"/>
    <p:sldId id="270" r:id="rId34"/>
    <p:sldId id="272" r:id="rId35"/>
    <p:sldId id="271" r:id="rId36"/>
    <p:sldId id="308" r:id="rId37"/>
    <p:sldId id="317" r:id="rId38"/>
    <p:sldId id="307" r:id="rId39"/>
    <p:sldId id="309" r:id="rId40"/>
    <p:sldId id="273" r:id="rId41"/>
    <p:sldId id="293" r:id="rId42"/>
    <p:sldId id="274" r:id="rId43"/>
    <p:sldId id="277" r:id="rId44"/>
    <p:sldId id="275" r:id="rId45"/>
    <p:sldId id="279" r:id="rId46"/>
    <p:sldId id="325" r:id="rId47"/>
    <p:sldId id="284" r:id="rId48"/>
    <p:sldId id="288" r:id="rId49"/>
    <p:sldId id="312" r:id="rId50"/>
    <p:sldId id="299" r:id="rId51"/>
    <p:sldId id="300" r:id="rId52"/>
    <p:sldId id="301" r:id="rId53"/>
    <p:sldId id="302" r:id="rId54"/>
    <p:sldId id="303" r:id="rId55"/>
    <p:sldId id="304" r:id="rId56"/>
    <p:sldId id="305" r:id="rId57"/>
    <p:sldId id="306" r:id="rId58"/>
  </p:sldIdLst>
  <p:sldSz cx="12192000" cy="6858000"/>
  <p:notesSz cx="7315200" cy="96012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3"/>
    <a:srgbClr val="E46C0B"/>
    <a:srgbClr val="77933C"/>
    <a:srgbClr val="FFFFFF"/>
    <a:srgbClr val="FED5B3"/>
    <a:srgbClr val="000002"/>
    <a:srgbClr val="DA9693"/>
    <a:srgbClr val="8064A1"/>
    <a:srgbClr val="948B54"/>
    <a:srgbClr val="FA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16A9D8A-C1A2-42DD-97B2-B97BDF0F3F3C}" v="325" dt="2026-09-09T22:42:29.19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7" d="100"/>
          <a:sy n="97" d="100"/>
        </p:scale>
        <p:origin x="75" y="525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  <p:sld r:id="rId2" collapse="1"/>
      <p:sld r:id="rId3" collapse="1"/>
      <p:sld r:id="rId4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4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63" Type="http://schemas.openxmlformats.org/officeDocument/2006/relationships/theme" Target="theme/theme1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slide" Target="slides/slide51.xml"/><Relationship Id="rId58" Type="http://schemas.openxmlformats.org/officeDocument/2006/relationships/slide" Target="slides/slide56.xml"/><Relationship Id="rId66" Type="http://schemas.microsoft.com/office/2015/10/relationships/revisionInfo" Target="revisionInfo.xml"/><Relationship Id="rId5" Type="http://schemas.openxmlformats.org/officeDocument/2006/relationships/slide" Target="slides/slide3.xml"/><Relationship Id="rId61" Type="http://schemas.openxmlformats.org/officeDocument/2006/relationships/presProps" Target="presProps.xml"/><Relationship Id="rId19" Type="http://schemas.openxmlformats.org/officeDocument/2006/relationships/slide" Target="slides/slide1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slide" Target="slides/slide54.xml"/><Relationship Id="rId64" Type="http://schemas.openxmlformats.org/officeDocument/2006/relationships/tableStyles" Target="tableStyles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notesMaster" Target="notesMasters/notesMaster1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62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slide" Target="slides/slide55.xml"/><Relationship Id="rId10" Type="http://schemas.openxmlformats.org/officeDocument/2006/relationships/slide" Target="slides/slide8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handoutMaster" Target="handoutMasters/handoutMaster1.xml"/><Relationship Id="rId65" Type="http://schemas.microsoft.com/office/2016/11/relationships/changesInfo" Target="changesInfos/changesInfo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9" Type="http://schemas.openxmlformats.org/officeDocument/2006/relationships/slide" Target="slides/slide37.xml"/></Relationships>
</file>

<file path=ppt/_rels/viewProps.xml.rels><?xml version="1.0" encoding="UTF-8" standalone="yes"?>
<Relationships xmlns="http://schemas.openxmlformats.org/package/2006/relationships"><Relationship Id="rId3" Type="http://schemas.openxmlformats.org/officeDocument/2006/relationships/slide" Target="slides/slide25.xml"/><Relationship Id="rId2" Type="http://schemas.openxmlformats.org/officeDocument/2006/relationships/slide" Target="slides/slide18.xml"/><Relationship Id="rId1" Type="http://schemas.openxmlformats.org/officeDocument/2006/relationships/slide" Target="slides/slide2.xml"/><Relationship Id="rId4" Type="http://schemas.openxmlformats.org/officeDocument/2006/relationships/slide" Target="slides/slide26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oukadoum, A. Mounir" userId="b7bd8864-7f11-4e02-955e-45bf86893dcf" providerId="ADAL" clId="{16BE21A9-D477-4B36-B43B-2846D3E82554}"/>
    <pc:docChg chg="undo custSel modSld sldOrd">
      <pc:chgData name="Boukadoum, A. Mounir" userId="b7bd8864-7f11-4e02-955e-45bf86893dcf" providerId="ADAL" clId="{16BE21A9-D477-4B36-B43B-2846D3E82554}" dt="2026-09-09T22:52:29.455" v="3797" actId="6549"/>
      <pc:docMkLst>
        <pc:docMk/>
      </pc:docMkLst>
      <pc:sldChg chg="modSp mod ord">
        <pc:chgData name="Boukadoum, A. Mounir" userId="b7bd8864-7f11-4e02-955e-45bf86893dcf" providerId="ADAL" clId="{16BE21A9-D477-4B36-B43B-2846D3E82554}" dt="2026-09-09T19:43:53.209" v="491" actId="20577"/>
        <pc:sldMkLst>
          <pc:docMk/>
          <pc:sldMk cId="0" sldId="256"/>
        </pc:sldMkLst>
        <pc:spChg chg="mod">
          <ac:chgData name="Boukadoum, A. Mounir" userId="b7bd8864-7f11-4e02-955e-45bf86893dcf" providerId="ADAL" clId="{16BE21A9-D477-4B36-B43B-2846D3E82554}" dt="2026-09-09T19:43:53.209" v="491" actId="20577"/>
          <ac:spMkLst>
            <pc:docMk/>
            <pc:sldMk cId="0" sldId="256"/>
            <ac:spMk id="2206" creationId="{00000000-0000-0000-0000-000000000000}"/>
          </ac:spMkLst>
        </pc:spChg>
      </pc:sldChg>
      <pc:sldChg chg="modSp mod">
        <pc:chgData name="Boukadoum, A. Mounir" userId="b7bd8864-7f11-4e02-955e-45bf86893dcf" providerId="ADAL" clId="{16BE21A9-D477-4B36-B43B-2846D3E82554}" dt="2026-09-09T19:43:10.334" v="477" actId="6549"/>
        <pc:sldMkLst>
          <pc:docMk/>
          <pc:sldMk cId="0" sldId="257"/>
        </pc:sldMkLst>
        <pc:spChg chg="mod">
          <ac:chgData name="Boukadoum, A. Mounir" userId="b7bd8864-7f11-4e02-955e-45bf86893dcf" providerId="ADAL" clId="{16BE21A9-D477-4B36-B43B-2846D3E82554}" dt="2026-09-09T19:43:10.334" v="477" actId="6549"/>
          <ac:spMkLst>
            <pc:docMk/>
            <pc:sldMk cId="0" sldId="257"/>
            <ac:spMk id="33794" creationId="{00000000-0000-0000-0000-000000000000}"/>
          </ac:spMkLst>
        </pc:spChg>
        <pc:picChg chg="mod">
          <ac:chgData name="Boukadoum, A. Mounir" userId="b7bd8864-7f11-4e02-955e-45bf86893dcf" providerId="ADAL" clId="{16BE21A9-D477-4B36-B43B-2846D3E82554}" dt="2026-09-09T19:24:01.509" v="357" actId="1076"/>
          <ac:picMkLst>
            <pc:docMk/>
            <pc:sldMk cId="0" sldId="257"/>
            <ac:picMk id="33796" creationId="{00000000-0000-0000-0000-000000000000}"/>
          </ac:picMkLst>
        </pc:picChg>
        <pc:picChg chg="mod">
          <ac:chgData name="Boukadoum, A. Mounir" userId="b7bd8864-7f11-4e02-955e-45bf86893dcf" providerId="ADAL" clId="{16BE21A9-D477-4B36-B43B-2846D3E82554}" dt="2026-09-09T19:24:06.260" v="358" actId="1076"/>
          <ac:picMkLst>
            <pc:docMk/>
            <pc:sldMk cId="0" sldId="257"/>
            <ac:picMk id="33797" creationId="{00000000-0000-0000-0000-000000000000}"/>
          </ac:picMkLst>
        </pc:picChg>
      </pc:sldChg>
      <pc:sldChg chg="modSp mod ord">
        <pc:chgData name="Boukadoum, A. Mounir" userId="b7bd8864-7f11-4e02-955e-45bf86893dcf" providerId="ADAL" clId="{16BE21A9-D477-4B36-B43B-2846D3E82554}" dt="2026-09-09T20:03:02.955" v="691"/>
        <pc:sldMkLst>
          <pc:docMk/>
          <pc:sldMk cId="0" sldId="258"/>
        </pc:sldMkLst>
        <pc:spChg chg="mod">
          <ac:chgData name="Boukadoum, A. Mounir" userId="b7bd8864-7f11-4e02-955e-45bf86893dcf" providerId="ADAL" clId="{16BE21A9-D477-4B36-B43B-2846D3E82554}" dt="2026-09-09T20:01:55.731" v="689" actId="20577"/>
          <ac:spMkLst>
            <pc:docMk/>
            <pc:sldMk cId="0" sldId="258"/>
            <ac:spMk id="40962" creationId="{00000000-0000-0000-0000-000000000000}"/>
          </ac:spMkLst>
        </pc:spChg>
      </pc:sldChg>
      <pc:sldChg chg="modSp mod">
        <pc:chgData name="Boukadoum, A. Mounir" userId="b7bd8864-7f11-4e02-955e-45bf86893dcf" providerId="ADAL" clId="{16BE21A9-D477-4B36-B43B-2846D3E82554}" dt="2026-09-09T21:00:33.712" v="1135" actId="20577"/>
        <pc:sldMkLst>
          <pc:docMk/>
          <pc:sldMk cId="0" sldId="259"/>
        </pc:sldMkLst>
        <pc:spChg chg="mod">
          <ac:chgData name="Boukadoum, A. Mounir" userId="b7bd8864-7f11-4e02-955e-45bf86893dcf" providerId="ADAL" clId="{16BE21A9-D477-4B36-B43B-2846D3E82554}" dt="2026-09-09T21:00:33.712" v="1135" actId="20577"/>
          <ac:spMkLst>
            <pc:docMk/>
            <pc:sldMk cId="0" sldId="259"/>
            <ac:spMk id="3088" creationId="{00000000-0000-0000-0000-000000000000}"/>
          </ac:spMkLst>
        </pc:spChg>
      </pc:sldChg>
      <pc:sldChg chg="modSp mod">
        <pc:chgData name="Boukadoum, A. Mounir" userId="b7bd8864-7f11-4e02-955e-45bf86893dcf" providerId="ADAL" clId="{16BE21A9-D477-4B36-B43B-2846D3E82554}" dt="2026-09-09T21:09:32.274" v="1358" actId="20577"/>
        <pc:sldMkLst>
          <pc:docMk/>
          <pc:sldMk cId="0" sldId="260"/>
        </pc:sldMkLst>
        <pc:spChg chg="mod">
          <ac:chgData name="Boukadoum, A. Mounir" userId="b7bd8864-7f11-4e02-955e-45bf86893dcf" providerId="ADAL" clId="{16BE21A9-D477-4B36-B43B-2846D3E82554}" dt="2026-09-09T21:09:32.274" v="1358" actId="20577"/>
          <ac:spMkLst>
            <pc:docMk/>
            <pc:sldMk cId="0" sldId="260"/>
            <ac:spMk id="11267" creationId="{00000000-0000-0000-0000-000000000000}"/>
          </ac:spMkLst>
        </pc:spChg>
        <pc:spChg chg="mod">
          <ac:chgData name="Boukadoum, A. Mounir" userId="b7bd8864-7f11-4e02-955e-45bf86893dcf" providerId="ADAL" clId="{16BE21A9-D477-4B36-B43B-2846D3E82554}" dt="2026-09-09T21:07:15.515" v="1323" actId="20577"/>
          <ac:spMkLst>
            <pc:docMk/>
            <pc:sldMk cId="0" sldId="260"/>
            <ac:spMk id="47105" creationId="{00000000-0000-0000-0000-000000000000}"/>
          </ac:spMkLst>
        </pc:spChg>
      </pc:sldChg>
      <pc:sldChg chg="modSp mod">
        <pc:chgData name="Boukadoum, A. Mounir" userId="b7bd8864-7f11-4e02-955e-45bf86893dcf" providerId="ADAL" clId="{16BE21A9-D477-4B36-B43B-2846D3E82554}" dt="2026-09-09T21:14:16.104" v="1435" actId="403"/>
        <pc:sldMkLst>
          <pc:docMk/>
          <pc:sldMk cId="0" sldId="261"/>
        </pc:sldMkLst>
        <pc:spChg chg="mod">
          <ac:chgData name="Boukadoum, A. Mounir" userId="b7bd8864-7f11-4e02-955e-45bf86893dcf" providerId="ADAL" clId="{16BE21A9-D477-4B36-B43B-2846D3E82554}" dt="2026-09-09T21:14:16.104" v="1435" actId="403"/>
          <ac:spMkLst>
            <pc:docMk/>
            <pc:sldMk cId="0" sldId="261"/>
            <ac:spMk id="50178" creationId="{00000000-0000-0000-0000-000000000000}"/>
          </ac:spMkLst>
        </pc:spChg>
        <pc:grpChg chg="mod">
          <ac:chgData name="Boukadoum, A. Mounir" userId="b7bd8864-7f11-4e02-955e-45bf86893dcf" providerId="ADAL" clId="{16BE21A9-D477-4B36-B43B-2846D3E82554}" dt="2026-09-09T21:13:12.786" v="1412" actId="1076"/>
          <ac:grpSpMkLst>
            <pc:docMk/>
            <pc:sldMk cId="0" sldId="261"/>
            <ac:grpSpMk id="50179" creationId="{00000000-0000-0000-0000-000000000000}"/>
          </ac:grpSpMkLst>
        </pc:grpChg>
      </pc:sldChg>
      <pc:sldChg chg="addSp modSp mod">
        <pc:chgData name="Boukadoum, A. Mounir" userId="b7bd8864-7f11-4e02-955e-45bf86893dcf" providerId="ADAL" clId="{16BE21A9-D477-4B36-B43B-2846D3E82554}" dt="2026-09-09T21:23:02.871" v="1676" actId="6549"/>
        <pc:sldMkLst>
          <pc:docMk/>
          <pc:sldMk cId="0" sldId="262"/>
        </pc:sldMkLst>
        <pc:spChg chg="add mod">
          <ac:chgData name="Boukadoum, A. Mounir" userId="b7bd8864-7f11-4e02-955e-45bf86893dcf" providerId="ADAL" clId="{16BE21A9-D477-4B36-B43B-2846D3E82554}" dt="2026-09-09T21:21:40.771" v="1608" actId="20577"/>
          <ac:spMkLst>
            <pc:docMk/>
            <pc:sldMk cId="0" sldId="262"/>
            <ac:spMk id="2" creationId="{08C3F952-26F3-B27E-D242-95D7DA67644B}"/>
          </ac:spMkLst>
        </pc:spChg>
        <pc:spChg chg="mod">
          <ac:chgData name="Boukadoum, A. Mounir" userId="b7bd8864-7f11-4e02-955e-45bf86893dcf" providerId="ADAL" clId="{16BE21A9-D477-4B36-B43B-2846D3E82554}" dt="2026-09-09T21:19:43.331" v="1543" actId="571"/>
          <ac:spMkLst>
            <pc:docMk/>
            <pc:sldMk cId="0" sldId="262"/>
            <ac:spMk id="16" creationId="{00000000-0000-0000-0000-000000000000}"/>
          </ac:spMkLst>
        </pc:spChg>
        <pc:spChg chg="mod">
          <ac:chgData name="Boukadoum, A. Mounir" userId="b7bd8864-7f11-4e02-955e-45bf86893dcf" providerId="ADAL" clId="{16BE21A9-D477-4B36-B43B-2846D3E82554}" dt="2026-09-09T21:19:43.331" v="1543" actId="571"/>
          <ac:spMkLst>
            <pc:docMk/>
            <pc:sldMk cId="0" sldId="262"/>
            <ac:spMk id="17" creationId="{00000000-0000-0000-0000-000000000000}"/>
          </ac:spMkLst>
        </pc:spChg>
        <pc:spChg chg="mod">
          <ac:chgData name="Boukadoum, A. Mounir" userId="b7bd8864-7f11-4e02-955e-45bf86893dcf" providerId="ADAL" clId="{16BE21A9-D477-4B36-B43B-2846D3E82554}" dt="2026-09-09T21:23:02.871" v="1676" actId="6549"/>
          <ac:spMkLst>
            <pc:docMk/>
            <pc:sldMk cId="0" sldId="262"/>
            <ac:spMk id="51202" creationId="{00000000-0000-0000-0000-000000000000}"/>
          </ac:spMkLst>
        </pc:spChg>
        <pc:spChg chg="mod">
          <ac:chgData name="Boukadoum, A. Mounir" userId="b7bd8864-7f11-4e02-955e-45bf86893dcf" providerId="ADAL" clId="{16BE21A9-D477-4B36-B43B-2846D3E82554}" dt="2026-09-09T21:19:43.331" v="1543" actId="571"/>
          <ac:spMkLst>
            <pc:docMk/>
            <pc:sldMk cId="0" sldId="262"/>
            <ac:spMk id="51204" creationId="{00000000-0000-0000-0000-000000000000}"/>
          </ac:spMkLst>
        </pc:spChg>
        <pc:spChg chg="mod">
          <ac:chgData name="Boukadoum, A. Mounir" userId="b7bd8864-7f11-4e02-955e-45bf86893dcf" providerId="ADAL" clId="{16BE21A9-D477-4B36-B43B-2846D3E82554}" dt="2026-09-09T21:19:43.331" v="1543" actId="571"/>
          <ac:spMkLst>
            <pc:docMk/>
            <pc:sldMk cId="0" sldId="262"/>
            <ac:spMk id="51205" creationId="{00000000-0000-0000-0000-000000000000}"/>
          </ac:spMkLst>
        </pc:spChg>
        <pc:spChg chg="mod">
          <ac:chgData name="Boukadoum, A. Mounir" userId="b7bd8864-7f11-4e02-955e-45bf86893dcf" providerId="ADAL" clId="{16BE21A9-D477-4B36-B43B-2846D3E82554}" dt="2026-09-09T21:21:10.353" v="1589" actId="6549"/>
          <ac:spMkLst>
            <pc:docMk/>
            <pc:sldMk cId="0" sldId="262"/>
            <ac:spMk id="51206" creationId="{00000000-0000-0000-0000-000000000000}"/>
          </ac:spMkLst>
        </pc:spChg>
        <pc:spChg chg="mod">
          <ac:chgData name="Boukadoum, A. Mounir" userId="b7bd8864-7f11-4e02-955e-45bf86893dcf" providerId="ADAL" clId="{16BE21A9-D477-4B36-B43B-2846D3E82554}" dt="2026-09-09T21:21:03.072" v="1586" actId="404"/>
          <ac:spMkLst>
            <pc:docMk/>
            <pc:sldMk cId="0" sldId="262"/>
            <ac:spMk id="51207" creationId="{00000000-0000-0000-0000-000000000000}"/>
          </ac:spMkLst>
        </pc:spChg>
        <pc:spChg chg="mod">
          <ac:chgData name="Boukadoum, A. Mounir" userId="b7bd8864-7f11-4e02-955e-45bf86893dcf" providerId="ADAL" clId="{16BE21A9-D477-4B36-B43B-2846D3E82554}" dt="2026-09-09T21:19:43.331" v="1543" actId="571"/>
          <ac:spMkLst>
            <pc:docMk/>
            <pc:sldMk cId="0" sldId="262"/>
            <ac:spMk id="51208" creationId="{00000000-0000-0000-0000-000000000000}"/>
          </ac:spMkLst>
        </pc:spChg>
        <pc:spChg chg="mod">
          <ac:chgData name="Boukadoum, A. Mounir" userId="b7bd8864-7f11-4e02-955e-45bf86893dcf" providerId="ADAL" clId="{16BE21A9-D477-4B36-B43B-2846D3E82554}" dt="2026-09-09T21:19:43.331" v="1543" actId="571"/>
          <ac:spMkLst>
            <pc:docMk/>
            <pc:sldMk cId="0" sldId="262"/>
            <ac:spMk id="51209" creationId="{00000000-0000-0000-0000-000000000000}"/>
          </ac:spMkLst>
        </pc:spChg>
        <pc:spChg chg="mod">
          <ac:chgData name="Boukadoum, A. Mounir" userId="b7bd8864-7f11-4e02-955e-45bf86893dcf" providerId="ADAL" clId="{16BE21A9-D477-4B36-B43B-2846D3E82554}" dt="2026-09-09T21:19:43.331" v="1543" actId="571"/>
          <ac:spMkLst>
            <pc:docMk/>
            <pc:sldMk cId="0" sldId="262"/>
            <ac:spMk id="51210" creationId="{00000000-0000-0000-0000-000000000000}"/>
          </ac:spMkLst>
        </pc:spChg>
      </pc:sldChg>
      <pc:sldChg chg="modSp mod">
        <pc:chgData name="Boukadoum, A. Mounir" userId="b7bd8864-7f11-4e02-955e-45bf86893dcf" providerId="ADAL" clId="{16BE21A9-D477-4B36-B43B-2846D3E82554}" dt="2026-09-09T22:06:18.375" v="2523" actId="20577"/>
        <pc:sldMkLst>
          <pc:docMk/>
          <pc:sldMk cId="0" sldId="263"/>
        </pc:sldMkLst>
        <pc:spChg chg="mod">
          <ac:chgData name="Boukadoum, A. Mounir" userId="b7bd8864-7f11-4e02-955e-45bf86893dcf" providerId="ADAL" clId="{16BE21A9-D477-4B36-B43B-2846D3E82554}" dt="2026-09-09T21:59:49.083" v="2211" actId="313"/>
          <ac:spMkLst>
            <pc:docMk/>
            <pc:sldMk cId="0" sldId="263"/>
            <ac:spMk id="52225" creationId="{00000000-0000-0000-0000-000000000000}"/>
          </ac:spMkLst>
        </pc:spChg>
        <pc:spChg chg="mod">
          <ac:chgData name="Boukadoum, A. Mounir" userId="b7bd8864-7f11-4e02-955e-45bf86893dcf" providerId="ADAL" clId="{16BE21A9-D477-4B36-B43B-2846D3E82554}" dt="2026-09-09T22:06:18.375" v="2523" actId="20577"/>
          <ac:spMkLst>
            <pc:docMk/>
            <pc:sldMk cId="0" sldId="263"/>
            <ac:spMk id="52226" creationId="{00000000-0000-0000-0000-000000000000}"/>
          </ac:spMkLst>
        </pc:spChg>
        <pc:spChg chg="mod">
          <ac:chgData name="Boukadoum, A. Mounir" userId="b7bd8864-7f11-4e02-955e-45bf86893dcf" providerId="ADAL" clId="{16BE21A9-D477-4B36-B43B-2846D3E82554}" dt="2026-09-09T21:24:05.822" v="1716" actId="6549"/>
          <ac:spMkLst>
            <pc:docMk/>
            <pc:sldMk cId="0" sldId="263"/>
            <ac:spMk id="52239" creationId="{00000000-0000-0000-0000-000000000000}"/>
          </ac:spMkLst>
        </pc:spChg>
        <pc:spChg chg="mod">
          <ac:chgData name="Boukadoum, A. Mounir" userId="b7bd8864-7f11-4e02-955e-45bf86893dcf" providerId="ADAL" clId="{16BE21A9-D477-4B36-B43B-2846D3E82554}" dt="2026-09-09T21:47:57.030" v="2121" actId="20577"/>
          <ac:spMkLst>
            <pc:docMk/>
            <pc:sldMk cId="0" sldId="263"/>
            <ac:spMk id="52247" creationId="{00000000-0000-0000-0000-000000000000}"/>
          </ac:spMkLst>
        </pc:spChg>
      </pc:sldChg>
      <pc:sldChg chg="modSp mod modAnim">
        <pc:chgData name="Boukadoum, A. Mounir" userId="b7bd8864-7f11-4e02-955e-45bf86893dcf" providerId="ADAL" clId="{16BE21A9-D477-4B36-B43B-2846D3E82554}" dt="2026-09-09T22:07:13.456" v="2537" actId="6549"/>
        <pc:sldMkLst>
          <pc:docMk/>
          <pc:sldMk cId="0" sldId="264"/>
        </pc:sldMkLst>
        <pc:spChg chg="mod">
          <ac:chgData name="Boukadoum, A. Mounir" userId="b7bd8864-7f11-4e02-955e-45bf86893dcf" providerId="ADAL" clId="{16BE21A9-D477-4B36-B43B-2846D3E82554}" dt="2026-09-09T21:47:48.892" v="2120" actId="20577"/>
          <ac:spMkLst>
            <pc:docMk/>
            <pc:sldMk cId="0" sldId="264"/>
            <ac:spMk id="49" creationId="{551B7022-54F1-4D6A-D9A0-1BF38EF12DBD}"/>
          </ac:spMkLst>
        </pc:spChg>
        <pc:spChg chg="mod">
          <ac:chgData name="Boukadoum, A. Mounir" userId="b7bd8864-7f11-4e02-955e-45bf86893dcf" providerId="ADAL" clId="{16BE21A9-D477-4B36-B43B-2846D3E82554}" dt="2026-09-09T21:59:11.811" v="2195" actId="20577"/>
          <ac:spMkLst>
            <pc:docMk/>
            <pc:sldMk cId="0" sldId="264"/>
            <ac:spMk id="21536" creationId="{00000000-0000-0000-0000-000000000000}"/>
          </ac:spMkLst>
        </pc:spChg>
        <pc:spChg chg="mod">
          <ac:chgData name="Boukadoum, A. Mounir" userId="b7bd8864-7f11-4e02-955e-45bf86893dcf" providerId="ADAL" clId="{16BE21A9-D477-4B36-B43B-2846D3E82554}" dt="2026-09-09T22:06:30.521" v="2524" actId="20577"/>
          <ac:spMkLst>
            <pc:docMk/>
            <pc:sldMk cId="0" sldId="264"/>
            <ac:spMk id="54273" creationId="{00000000-0000-0000-0000-000000000000}"/>
          </ac:spMkLst>
        </pc:spChg>
        <pc:spChg chg="mod">
          <ac:chgData name="Boukadoum, A. Mounir" userId="b7bd8864-7f11-4e02-955e-45bf86893dcf" providerId="ADAL" clId="{16BE21A9-D477-4B36-B43B-2846D3E82554}" dt="2026-09-09T22:07:13.456" v="2537" actId="6549"/>
          <ac:spMkLst>
            <pc:docMk/>
            <pc:sldMk cId="0" sldId="264"/>
            <ac:spMk id="54274" creationId="{00000000-0000-0000-0000-000000000000}"/>
          </ac:spMkLst>
        </pc:spChg>
      </pc:sldChg>
      <pc:sldChg chg="modSp mod addAnim delAnim modAnim">
        <pc:chgData name="Boukadoum, A. Mounir" userId="b7bd8864-7f11-4e02-955e-45bf86893dcf" providerId="ADAL" clId="{16BE21A9-D477-4B36-B43B-2846D3E82554}" dt="2026-09-09T22:15:30.045" v="2681" actId="403"/>
        <pc:sldMkLst>
          <pc:docMk/>
          <pc:sldMk cId="0" sldId="265"/>
        </pc:sldMkLst>
        <pc:spChg chg="mod">
          <ac:chgData name="Boukadoum, A. Mounir" userId="b7bd8864-7f11-4e02-955e-45bf86893dcf" providerId="ADAL" clId="{16BE21A9-D477-4B36-B43B-2846D3E82554}" dt="2026-09-09T22:15:30.045" v="2681" actId="403"/>
          <ac:spMkLst>
            <pc:docMk/>
            <pc:sldMk cId="0" sldId="265"/>
            <ac:spMk id="18439" creationId="{00000000-0000-0000-0000-000000000000}"/>
          </ac:spMkLst>
        </pc:spChg>
        <pc:spChg chg="mod">
          <ac:chgData name="Boukadoum, A. Mounir" userId="b7bd8864-7f11-4e02-955e-45bf86893dcf" providerId="ADAL" clId="{16BE21A9-D477-4B36-B43B-2846D3E82554}" dt="2026-09-09T22:15:06.781" v="2677" actId="403"/>
          <ac:spMkLst>
            <pc:docMk/>
            <pc:sldMk cId="0" sldId="265"/>
            <ac:spMk id="22536" creationId="{00000000-0000-0000-0000-000000000000}"/>
          </ac:spMkLst>
        </pc:spChg>
        <pc:spChg chg="mod">
          <ac:chgData name="Boukadoum, A. Mounir" userId="b7bd8864-7f11-4e02-955e-45bf86893dcf" providerId="ADAL" clId="{16BE21A9-D477-4B36-B43B-2846D3E82554}" dt="2026-09-09T22:14:16.578" v="2668" actId="20577"/>
          <ac:spMkLst>
            <pc:docMk/>
            <pc:sldMk cId="0" sldId="265"/>
            <ac:spMk id="55298" creationId="{00000000-0000-0000-0000-000000000000}"/>
          </ac:spMkLst>
        </pc:spChg>
        <pc:spChg chg="mod">
          <ac:chgData name="Boukadoum, A. Mounir" userId="b7bd8864-7f11-4e02-955e-45bf86893dcf" providerId="ADAL" clId="{16BE21A9-D477-4B36-B43B-2846D3E82554}" dt="2026-09-09T22:15:17.272" v="2679" actId="14100"/>
          <ac:spMkLst>
            <pc:docMk/>
            <pc:sldMk cId="0" sldId="265"/>
            <ac:spMk id="55301" creationId="{00000000-0000-0000-0000-000000000000}"/>
          </ac:spMkLst>
        </pc:spChg>
      </pc:sldChg>
      <pc:sldChg chg="modSp mod">
        <pc:chgData name="Boukadoum, A. Mounir" userId="b7bd8864-7f11-4e02-955e-45bf86893dcf" providerId="ADAL" clId="{16BE21A9-D477-4B36-B43B-2846D3E82554}" dt="2026-09-09T21:14:42.006" v="1438" actId="403"/>
        <pc:sldMkLst>
          <pc:docMk/>
          <pc:sldMk cId="0" sldId="266"/>
        </pc:sldMkLst>
        <pc:spChg chg="mod">
          <ac:chgData name="Boukadoum, A. Mounir" userId="b7bd8864-7f11-4e02-955e-45bf86893dcf" providerId="ADAL" clId="{16BE21A9-D477-4B36-B43B-2846D3E82554}" dt="2026-09-09T21:14:42.006" v="1438" actId="403"/>
          <ac:spMkLst>
            <pc:docMk/>
            <pc:sldMk cId="0" sldId="266"/>
            <ac:spMk id="49154" creationId="{00000000-0000-0000-0000-000000000000}"/>
          </ac:spMkLst>
        </pc:spChg>
      </pc:sldChg>
      <pc:sldChg chg="addSp modSp mod">
        <pc:chgData name="Boukadoum, A. Mounir" userId="b7bd8864-7f11-4e02-955e-45bf86893dcf" providerId="ADAL" clId="{16BE21A9-D477-4B36-B43B-2846D3E82554}" dt="2026-09-09T22:26:19.187" v="3000" actId="6549"/>
        <pc:sldMkLst>
          <pc:docMk/>
          <pc:sldMk cId="0" sldId="267"/>
        </pc:sldMkLst>
        <pc:spChg chg="add mod">
          <ac:chgData name="Boukadoum, A. Mounir" userId="b7bd8864-7f11-4e02-955e-45bf86893dcf" providerId="ADAL" clId="{16BE21A9-D477-4B36-B43B-2846D3E82554}" dt="2026-09-09T22:21:56.102" v="2911" actId="1076"/>
          <ac:spMkLst>
            <pc:docMk/>
            <pc:sldMk cId="0" sldId="267"/>
            <ac:spMk id="3" creationId="{4C9507C7-2584-0F0F-1C59-74ED6600574D}"/>
          </ac:spMkLst>
        </pc:spChg>
        <pc:spChg chg="mod">
          <ac:chgData name="Boukadoum, A. Mounir" userId="b7bd8864-7f11-4e02-955e-45bf86893dcf" providerId="ADAL" clId="{16BE21A9-D477-4B36-B43B-2846D3E82554}" dt="2026-09-09T22:26:19.187" v="3000" actId="6549"/>
          <ac:spMkLst>
            <pc:docMk/>
            <pc:sldMk cId="0" sldId="267"/>
            <ac:spMk id="4112" creationId="{00000000-0000-0000-0000-000000000000}"/>
          </ac:spMkLst>
        </pc:spChg>
        <pc:spChg chg="mod">
          <ac:chgData name="Boukadoum, A. Mounir" userId="b7bd8864-7f11-4e02-955e-45bf86893dcf" providerId="ADAL" clId="{16BE21A9-D477-4B36-B43B-2846D3E82554}" dt="2026-09-09T22:25:21.115" v="2999" actId="6549"/>
          <ac:spMkLst>
            <pc:docMk/>
            <pc:sldMk cId="0" sldId="267"/>
            <ac:spMk id="4113" creationId="{00000000-0000-0000-0000-000000000000}"/>
          </ac:spMkLst>
        </pc:spChg>
        <pc:spChg chg="mod">
          <ac:chgData name="Boukadoum, A. Mounir" userId="b7bd8864-7f11-4e02-955e-45bf86893dcf" providerId="ADAL" clId="{16BE21A9-D477-4B36-B43B-2846D3E82554}" dt="2026-09-09T22:20:31.829" v="2869" actId="1036"/>
          <ac:spMkLst>
            <pc:docMk/>
            <pc:sldMk cId="0" sldId="267"/>
            <ac:spMk id="24581" creationId="{00000000-0000-0000-0000-000000000000}"/>
          </ac:spMkLst>
        </pc:spChg>
        <pc:graphicFrameChg chg="mod">
          <ac:chgData name="Boukadoum, A. Mounir" userId="b7bd8864-7f11-4e02-955e-45bf86893dcf" providerId="ADAL" clId="{16BE21A9-D477-4B36-B43B-2846D3E82554}" dt="2026-09-09T22:20:15.274" v="2866" actId="14100"/>
          <ac:graphicFrameMkLst>
            <pc:docMk/>
            <pc:sldMk cId="0" sldId="267"/>
            <ac:graphicFrameMk id="24580" creationId="{00000000-0000-0000-0000-000000000000}"/>
          </ac:graphicFrameMkLst>
        </pc:graphicFrameChg>
      </pc:sldChg>
      <pc:sldChg chg="modSp mod">
        <pc:chgData name="Boukadoum, A. Mounir" userId="b7bd8864-7f11-4e02-955e-45bf86893dcf" providerId="ADAL" clId="{16BE21A9-D477-4B36-B43B-2846D3E82554}" dt="2026-09-09T22:35:02.984" v="3419" actId="20577"/>
        <pc:sldMkLst>
          <pc:docMk/>
          <pc:sldMk cId="0" sldId="268"/>
        </pc:sldMkLst>
        <pc:spChg chg="mod">
          <ac:chgData name="Boukadoum, A. Mounir" userId="b7bd8864-7f11-4e02-955e-45bf86893dcf" providerId="ADAL" clId="{16BE21A9-D477-4B36-B43B-2846D3E82554}" dt="2026-09-09T22:35:02.984" v="3419" actId="20577"/>
          <ac:spMkLst>
            <pc:docMk/>
            <pc:sldMk cId="0" sldId="268"/>
            <ac:spMk id="59394" creationId="{00000000-0000-0000-0000-000000000000}"/>
          </ac:spMkLst>
        </pc:spChg>
      </pc:sldChg>
      <pc:sldChg chg="modSp mod">
        <pc:chgData name="Boukadoum, A. Mounir" userId="b7bd8864-7f11-4e02-955e-45bf86893dcf" providerId="ADAL" clId="{16BE21A9-D477-4B36-B43B-2846D3E82554}" dt="2026-09-09T22:39:08.769" v="3504" actId="313"/>
        <pc:sldMkLst>
          <pc:docMk/>
          <pc:sldMk cId="0" sldId="270"/>
        </pc:sldMkLst>
        <pc:spChg chg="mod">
          <ac:chgData name="Boukadoum, A. Mounir" userId="b7bd8864-7f11-4e02-955e-45bf86893dcf" providerId="ADAL" clId="{16BE21A9-D477-4B36-B43B-2846D3E82554}" dt="2026-09-09T22:39:08.769" v="3504" actId="313"/>
          <ac:spMkLst>
            <pc:docMk/>
            <pc:sldMk cId="0" sldId="270"/>
            <ac:spMk id="62466" creationId="{00000000-0000-0000-0000-000000000000}"/>
          </ac:spMkLst>
        </pc:spChg>
      </pc:sldChg>
      <pc:sldChg chg="modSp mod">
        <pc:chgData name="Boukadoum, A. Mounir" userId="b7bd8864-7f11-4e02-955e-45bf86893dcf" providerId="ADAL" clId="{16BE21A9-D477-4B36-B43B-2846D3E82554}" dt="2026-09-09T22:40:20.946" v="3515" actId="20577"/>
        <pc:sldMkLst>
          <pc:docMk/>
          <pc:sldMk cId="0" sldId="271"/>
        </pc:sldMkLst>
        <pc:spChg chg="mod">
          <ac:chgData name="Boukadoum, A. Mounir" userId="b7bd8864-7f11-4e02-955e-45bf86893dcf" providerId="ADAL" clId="{16BE21A9-D477-4B36-B43B-2846D3E82554}" dt="2026-09-09T22:40:20.946" v="3515" actId="20577"/>
          <ac:spMkLst>
            <pc:docMk/>
            <pc:sldMk cId="0" sldId="271"/>
            <ac:spMk id="63490" creationId="{00000000-0000-0000-0000-000000000000}"/>
          </ac:spMkLst>
        </pc:spChg>
      </pc:sldChg>
      <pc:sldChg chg="modSp mod ord">
        <pc:chgData name="Boukadoum, A. Mounir" userId="b7bd8864-7f11-4e02-955e-45bf86893dcf" providerId="ADAL" clId="{16BE21A9-D477-4B36-B43B-2846D3E82554}" dt="2026-09-09T22:39:56.720" v="3509" actId="6549"/>
        <pc:sldMkLst>
          <pc:docMk/>
          <pc:sldMk cId="0" sldId="272"/>
        </pc:sldMkLst>
        <pc:spChg chg="mod">
          <ac:chgData name="Boukadoum, A. Mounir" userId="b7bd8864-7f11-4e02-955e-45bf86893dcf" providerId="ADAL" clId="{16BE21A9-D477-4B36-B43B-2846D3E82554}" dt="2026-09-09T22:39:56.720" v="3509" actId="6549"/>
          <ac:spMkLst>
            <pc:docMk/>
            <pc:sldMk cId="0" sldId="272"/>
            <ac:spMk id="64514" creationId="{00000000-0000-0000-0000-000000000000}"/>
          </ac:spMkLst>
        </pc:spChg>
      </pc:sldChg>
      <pc:sldChg chg="modSp mod">
        <pc:chgData name="Boukadoum, A. Mounir" userId="b7bd8864-7f11-4e02-955e-45bf86893dcf" providerId="ADAL" clId="{16BE21A9-D477-4B36-B43B-2846D3E82554}" dt="2026-09-09T22:46:28.163" v="3682" actId="20577"/>
        <pc:sldMkLst>
          <pc:docMk/>
          <pc:sldMk cId="0" sldId="273"/>
        </pc:sldMkLst>
        <pc:spChg chg="mod">
          <ac:chgData name="Boukadoum, A. Mounir" userId="b7bd8864-7f11-4e02-955e-45bf86893dcf" providerId="ADAL" clId="{16BE21A9-D477-4B36-B43B-2846D3E82554}" dt="2026-09-09T22:46:28.163" v="3682" actId="20577"/>
          <ac:spMkLst>
            <pc:docMk/>
            <pc:sldMk cId="0" sldId="273"/>
            <ac:spMk id="72705" creationId="{00000000-0000-0000-0000-000000000000}"/>
          </ac:spMkLst>
        </pc:spChg>
      </pc:sldChg>
      <pc:sldChg chg="modSp mod">
        <pc:chgData name="Boukadoum, A. Mounir" userId="b7bd8864-7f11-4e02-955e-45bf86893dcf" providerId="ADAL" clId="{16BE21A9-D477-4B36-B43B-2846D3E82554}" dt="2026-09-09T22:37:12.396" v="3485" actId="6549"/>
        <pc:sldMkLst>
          <pc:docMk/>
          <pc:sldMk cId="0" sldId="276"/>
        </pc:sldMkLst>
        <pc:spChg chg="mod">
          <ac:chgData name="Boukadoum, A. Mounir" userId="b7bd8864-7f11-4e02-955e-45bf86893dcf" providerId="ADAL" clId="{16BE21A9-D477-4B36-B43B-2846D3E82554}" dt="2026-09-09T22:37:12.396" v="3485" actId="6549"/>
          <ac:spMkLst>
            <pc:docMk/>
            <pc:sldMk cId="0" sldId="276"/>
            <ac:spMk id="61445" creationId="{00000000-0000-0000-0000-000000000000}"/>
          </ac:spMkLst>
        </pc:spChg>
      </pc:sldChg>
      <pc:sldChg chg="modSp mod">
        <pc:chgData name="Boukadoum, A. Mounir" userId="b7bd8864-7f11-4e02-955e-45bf86893dcf" providerId="ADAL" clId="{16BE21A9-D477-4B36-B43B-2846D3E82554}" dt="2026-09-09T22:48:02.746" v="3687" actId="403"/>
        <pc:sldMkLst>
          <pc:docMk/>
          <pc:sldMk cId="0" sldId="279"/>
        </pc:sldMkLst>
        <pc:spChg chg="mod">
          <ac:chgData name="Boukadoum, A. Mounir" userId="b7bd8864-7f11-4e02-955e-45bf86893dcf" providerId="ADAL" clId="{16BE21A9-D477-4B36-B43B-2846D3E82554}" dt="2026-09-09T22:47:27.793" v="3683" actId="403"/>
          <ac:spMkLst>
            <pc:docMk/>
            <pc:sldMk cId="0" sldId="279"/>
            <ac:spMk id="31760" creationId="{00000000-0000-0000-0000-000000000000}"/>
          </ac:spMkLst>
        </pc:spChg>
        <pc:spChg chg="mod">
          <ac:chgData name="Boukadoum, A. Mounir" userId="b7bd8864-7f11-4e02-955e-45bf86893dcf" providerId="ADAL" clId="{16BE21A9-D477-4B36-B43B-2846D3E82554}" dt="2026-09-09T22:48:02.746" v="3687" actId="403"/>
          <ac:spMkLst>
            <pc:docMk/>
            <pc:sldMk cId="0" sldId="279"/>
            <ac:spMk id="77827" creationId="{00000000-0000-0000-0000-000000000000}"/>
          </ac:spMkLst>
        </pc:spChg>
        <pc:grpChg chg="mod">
          <ac:chgData name="Boukadoum, A. Mounir" userId="b7bd8864-7f11-4e02-955e-45bf86893dcf" providerId="ADAL" clId="{16BE21A9-D477-4B36-B43B-2846D3E82554}" dt="2026-09-09T22:47:32.258" v="3684" actId="14100"/>
          <ac:grpSpMkLst>
            <pc:docMk/>
            <pc:sldMk cId="0" sldId="279"/>
            <ac:grpSpMk id="77825" creationId="{00000000-0000-0000-0000-000000000000}"/>
          </ac:grpSpMkLst>
        </pc:grpChg>
      </pc:sldChg>
      <pc:sldChg chg="modSp mod">
        <pc:chgData name="Boukadoum, A. Mounir" userId="b7bd8864-7f11-4e02-955e-45bf86893dcf" providerId="ADAL" clId="{16BE21A9-D477-4B36-B43B-2846D3E82554}" dt="2026-09-09T22:50:49.837" v="3748" actId="1076"/>
        <pc:sldMkLst>
          <pc:docMk/>
          <pc:sldMk cId="0" sldId="284"/>
        </pc:sldMkLst>
        <pc:spChg chg="mod">
          <ac:chgData name="Boukadoum, A. Mounir" userId="b7bd8864-7f11-4e02-955e-45bf86893dcf" providerId="ADAL" clId="{16BE21A9-D477-4B36-B43B-2846D3E82554}" dt="2026-09-09T22:50:49.837" v="3748" actId="1076"/>
          <ac:spMkLst>
            <pc:docMk/>
            <pc:sldMk cId="0" sldId="284"/>
            <ac:spMk id="78850" creationId="{00000000-0000-0000-0000-000000000000}"/>
          </ac:spMkLst>
        </pc:spChg>
      </pc:sldChg>
      <pc:sldChg chg="modSp mod">
        <pc:chgData name="Boukadoum, A. Mounir" userId="b7bd8864-7f11-4e02-955e-45bf86893dcf" providerId="ADAL" clId="{16BE21A9-D477-4B36-B43B-2846D3E82554}" dt="2026-09-09T22:52:29.455" v="3797" actId="6549"/>
        <pc:sldMkLst>
          <pc:docMk/>
          <pc:sldMk cId="0" sldId="288"/>
        </pc:sldMkLst>
        <pc:spChg chg="mod">
          <ac:chgData name="Boukadoum, A. Mounir" userId="b7bd8864-7f11-4e02-955e-45bf86893dcf" providerId="ADAL" clId="{16BE21A9-D477-4B36-B43B-2846D3E82554}" dt="2026-09-09T22:52:29.455" v="3797" actId="6549"/>
          <ac:spMkLst>
            <pc:docMk/>
            <pc:sldMk cId="0" sldId="288"/>
            <ac:spMk id="95234" creationId="{00000000-0000-0000-0000-000000000000}"/>
          </ac:spMkLst>
        </pc:spChg>
      </pc:sldChg>
      <pc:sldChg chg="modSp mod">
        <pc:chgData name="Boukadoum, A. Mounir" userId="b7bd8864-7f11-4e02-955e-45bf86893dcf" providerId="ADAL" clId="{16BE21A9-D477-4B36-B43B-2846D3E82554}" dt="2026-09-09T19:18:04.014" v="353" actId="20577"/>
        <pc:sldMkLst>
          <pc:docMk/>
          <pc:sldMk cId="0" sldId="289"/>
        </pc:sldMkLst>
        <pc:spChg chg="mod">
          <ac:chgData name="Boukadoum, A. Mounir" userId="b7bd8864-7f11-4e02-955e-45bf86893dcf" providerId="ADAL" clId="{16BE21A9-D477-4B36-B43B-2846D3E82554}" dt="2026-09-09T19:17:47.895" v="338" actId="6549"/>
          <ac:spMkLst>
            <pc:docMk/>
            <pc:sldMk cId="0" sldId="289"/>
            <ac:spMk id="32769" creationId="{00000000-0000-0000-0000-000000000000}"/>
          </ac:spMkLst>
        </pc:spChg>
        <pc:spChg chg="mod">
          <ac:chgData name="Boukadoum, A. Mounir" userId="b7bd8864-7f11-4e02-955e-45bf86893dcf" providerId="ADAL" clId="{16BE21A9-D477-4B36-B43B-2846D3E82554}" dt="2026-09-09T19:18:04.014" v="353" actId="20577"/>
          <ac:spMkLst>
            <pc:docMk/>
            <pc:sldMk cId="0" sldId="289"/>
            <ac:spMk id="32770" creationId="{00000000-0000-0000-0000-000000000000}"/>
          </ac:spMkLst>
        </pc:spChg>
      </pc:sldChg>
      <pc:sldChg chg="modSp mod">
        <pc:chgData name="Boukadoum, A. Mounir" userId="b7bd8864-7f11-4e02-955e-45bf86893dcf" providerId="ADAL" clId="{16BE21A9-D477-4B36-B43B-2846D3E82554}" dt="2026-09-09T19:44:35.627" v="506" actId="6549"/>
        <pc:sldMkLst>
          <pc:docMk/>
          <pc:sldMk cId="0" sldId="290"/>
        </pc:sldMkLst>
        <pc:spChg chg="mod">
          <ac:chgData name="Boukadoum, A. Mounir" userId="b7bd8864-7f11-4e02-955e-45bf86893dcf" providerId="ADAL" clId="{16BE21A9-D477-4B36-B43B-2846D3E82554}" dt="2026-09-09T19:44:35.627" v="506" actId="6549"/>
          <ac:spMkLst>
            <pc:docMk/>
            <pc:sldMk cId="0" sldId="290"/>
            <ac:spMk id="1030" creationId="{00000000-0000-0000-0000-000000000000}"/>
          </ac:spMkLst>
        </pc:spChg>
      </pc:sldChg>
      <pc:sldChg chg="modSp mod">
        <pc:chgData name="Boukadoum, A. Mounir" userId="b7bd8864-7f11-4e02-955e-45bf86893dcf" providerId="ADAL" clId="{16BE21A9-D477-4B36-B43B-2846D3E82554}" dt="2026-09-09T21:15:22.897" v="1444" actId="403"/>
        <pc:sldMkLst>
          <pc:docMk/>
          <pc:sldMk cId="0" sldId="291"/>
        </pc:sldMkLst>
        <pc:spChg chg="mod">
          <ac:chgData name="Boukadoum, A. Mounir" userId="b7bd8864-7f11-4e02-955e-45bf86893dcf" providerId="ADAL" clId="{16BE21A9-D477-4B36-B43B-2846D3E82554}" dt="2026-09-09T21:15:22.897" v="1444" actId="403"/>
          <ac:spMkLst>
            <pc:docMk/>
            <pc:sldMk cId="0" sldId="291"/>
            <ac:spMk id="48130" creationId="{00000000-0000-0000-0000-000000000000}"/>
          </ac:spMkLst>
        </pc:spChg>
      </pc:sldChg>
      <pc:sldChg chg="modSp mod modAnim">
        <pc:chgData name="Boukadoum, A. Mounir" userId="b7bd8864-7f11-4e02-955e-45bf86893dcf" providerId="ADAL" clId="{16BE21A9-D477-4B36-B43B-2846D3E82554}" dt="2026-09-09T22:33:04.591" v="3214" actId="20577"/>
        <pc:sldMkLst>
          <pc:docMk/>
          <pc:sldMk cId="0" sldId="298"/>
        </pc:sldMkLst>
        <pc:spChg chg="mod">
          <ac:chgData name="Boukadoum, A. Mounir" userId="b7bd8864-7f11-4e02-955e-45bf86893dcf" providerId="ADAL" clId="{16BE21A9-D477-4B36-B43B-2846D3E82554}" dt="2026-09-09T22:33:04.591" v="3214" actId="20577"/>
          <ac:spMkLst>
            <pc:docMk/>
            <pc:sldMk cId="0" sldId="298"/>
            <ac:spMk id="60419" creationId="{00000000-0000-0000-0000-000000000000}"/>
          </ac:spMkLst>
        </pc:spChg>
      </pc:sldChg>
      <pc:sldChg chg="modSp mod">
        <pc:chgData name="Boukadoum, A. Mounir" userId="b7bd8864-7f11-4e02-955e-45bf86893dcf" providerId="ADAL" clId="{16BE21A9-D477-4B36-B43B-2846D3E82554}" dt="2026-09-09T22:42:37.727" v="3567" actId="6549"/>
        <pc:sldMkLst>
          <pc:docMk/>
          <pc:sldMk cId="0" sldId="308"/>
        </pc:sldMkLst>
        <pc:spChg chg="mod">
          <ac:chgData name="Boukadoum, A. Mounir" userId="b7bd8864-7f11-4e02-955e-45bf86893dcf" providerId="ADAL" clId="{16BE21A9-D477-4B36-B43B-2846D3E82554}" dt="2026-09-09T22:42:37.727" v="3567" actId="6549"/>
          <ac:spMkLst>
            <pc:docMk/>
            <pc:sldMk cId="0" sldId="308"/>
            <ac:spMk id="5" creationId="{00000000-0000-0000-0000-000000000000}"/>
          </ac:spMkLst>
        </pc:spChg>
        <pc:spChg chg="mod">
          <ac:chgData name="Boukadoum, A. Mounir" userId="b7bd8864-7f11-4e02-955e-45bf86893dcf" providerId="ADAL" clId="{16BE21A9-D477-4B36-B43B-2846D3E82554}" dt="2026-09-09T22:42:23.133" v="3565" actId="1076"/>
          <ac:spMkLst>
            <pc:docMk/>
            <pc:sldMk cId="0" sldId="308"/>
            <ac:spMk id="67586" creationId="{00000000-0000-0000-0000-000000000000}"/>
          </ac:spMkLst>
        </pc:spChg>
      </pc:sldChg>
      <pc:sldChg chg="modSp mod">
        <pc:chgData name="Boukadoum, A. Mounir" userId="b7bd8864-7f11-4e02-955e-45bf86893dcf" providerId="ADAL" clId="{16BE21A9-D477-4B36-B43B-2846D3E82554}" dt="2026-09-09T22:45:53.160" v="3640" actId="1076"/>
        <pc:sldMkLst>
          <pc:docMk/>
          <pc:sldMk cId="0" sldId="309"/>
        </pc:sldMkLst>
        <pc:spChg chg="mod">
          <ac:chgData name="Boukadoum, A. Mounir" userId="b7bd8864-7f11-4e02-955e-45bf86893dcf" providerId="ADAL" clId="{16BE21A9-D477-4B36-B43B-2846D3E82554}" dt="2026-09-09T22:45:53.160" v="3640" actId="1076"/>
          <ac:spMkLst>
            <pc:docMk/>
            <pc:sldMk cId="0" sldId="309"/>
            <ac:spMk id="29" creationId="{00000000-0000-0000-0000-000000000000}"/>
          </ac:spMkLst>
        </pc:spChg>
        <pc:spChg chg="mod">
          <ac:chgData name="Boukadoum, A. Mounir" userId="b7bd8864-7f11-4e02-955e-45bf86893dcf" providerId="ADAL" clId="{16BE21A9-D477-4B36-B43B-2846D3E82554}" dt="2026-09-09T22:45:19.700" v="3573" actId="20577"/>
          <ac:spMkLst>
            <pc:docMk/>
            <pc:sldMk cId="0" sldId="309"/>
            <ac:spMk id="71685" creationId="{00000000-0000-0000-0000-000000000000}"/>
          </ac:spMkLst>
        </pc:spChg>
      </pc:sldChg>
      <pc:sldChg chg="addSp modSp mod ord">
        <pc:chgData name="Boukadoum, A. Mounir" userId="b7bd8864-7f11-4e02-955e-45bf86893dcf" providerId="ADAL" clId="{16BE21A9-D477-4B36-B43B-2846D3E82554}" dt="2026-09-09T20:07:29.859" v="745"/>
        <pc:sldMkLst>
          <pc:docMk/>
          <pc:sldMk cId="0" sldId="315"/>
        </pc:sldMkLst>
        <pc:spChg chg="mod">
          <ac:chgData name="Boukadoum, A. Mounir" userId="b7bd8864-7f11-4e02-955e-45bf86893dcf" providerId="ADAL" clId="{16BE21A9-D477-4B36-B43B-2846D3E82554}" dt="2026-09-09T19:49:08.079" v="578" actId="403"/>
          <ac:spMkLst>
            <pc:docMk/>
            <pc:sldMk cId="0" sldId="315"/>
            <ac:spMk id="2" creationId="{F5013F67-2AAF-1C3A-F3DC-DEE4A3D71833}"/>
          </ac:spMkLst>
        </pc:spChg>
        <pc:spChg chg="add mod">
          <ac:chgData name="Boukadoum, A. Mounir" userId="b7bd8864-7f11-4e02-955e-45bf86893dcf" providerId="ADAL" clId="{16BE21A9-D477-4B36-B43B-2846D3E82554}" dt="2026-09-09T20:06:24.332" v="741" actId="1076"/>
          <ac:spMkLst>
            <pc:docMk/>
            <pc:sldMk cId="0" sldId="315"/>
            <ac:spMk id="4" creationId="{F08941A2-E7AF-72B2-456D-60EECAA5168B}"/>
          </ac:spMkLst>
        </pc:spChg>
      </pc:sldChg>
      <pc:sldChg chg="addSp delSp modSp mod">
        <pc:chgData name="Boukadoum, A. Mounir" userId="b7bd8864-7f11-4e02-955e-45bf86893dcf" providerId="ADAL" clId="{16BE21A9-D477-4B36-B43B-2846D3E82554}" dt="2026-09-09T21:00:09.011" v="1131" actId="6549"/>
        <pc:sldMkLst>
          <pc:docMk/>
          <pc:sldMk cId="0" sldId="316"/>
        </pc:sldMkLst>
        <pc:spChg chg="add mod">
          <ac:chgData name="Boukadoum, A. Mounir" userId="b7bd8864-7f11-4e02-955e-45bf86893dcf" providerId="ADAL" clId="{16BE21A9-D477-4B36-B43B-2846D3E82554}" dt="2026-09-09T19:51:55.672" v="582" actId="14100"/>
          <ac:spMkLst>
            <pc:docMk/>
            <pc:sldMk cId="0" sldId="316"/>
            <ac:spMk id="2" creationId="{E5228D0A-86C0-5E39-0B34-3A8A6BAC3C1A}"/>
          </ac:spMkLst>
        </pc:spChg>
        <pc:spChg chg="del">
          <ac:chgData name="Boukadoum, A. Mounir" userId="b7bd8864-7f11-4e02-955e-45bf86893dcf" providerId="ADAL" clId="{16BE21A9-D477-4B36-B43B-2846D3E82554}" dt="2026-09-09T20:08:51.523" v="764" actId="478"/>
          <ac:spMkLst>
            <pc:docMk/>
            <pc:sldMk cId="0" sldId="316"/>
            <ac:spMk id="3" creationId="{FD6FC94F-A6D1-3D5F-FEF6-D9D35E67CF05}"/>
          </ac:spMkLst>
        </pc:spChg>
        <pc:spChg chg="add del mod">
          <ac:chgData name="Boukadoum, A. Mounir" userId="b7bd8864-7f11-4e02-955e-45bf86893dcf" providerId="ADAL" clId="{16BE21A9-D477-4B36-B43B-2846D3E82554}" dt="2026-09-09T19:51:59.823" v="583" actId="478"/>
          <ac:spMkLst>
            <pc:docMk/>
            <pc:sldMk cId="0" sldId="316"/>
            <ac:spMk id="4" creationId="{3EA58887-B330-A516-D222-E85263EE6648}"/>
          </ac:spMkLst>
        </pc:spChg>
        <pc:spChg chg="add mod">
          <ac:chgData name="Boukadoum, A. Mounir" userId="b7bd8864-7f11-4e02-955e-45bf86893dcf" providerId="ADAL" clId="{16BE21A9-D477-4B36-B43B-2846D3E82554}" dt="2026-09-09T19:58:40.495" v="678" actId="1076"/>
          <ac:spMkLst>
            <pc:docMk/>
            <pc:sldMk cId="0" sldId="316"/>
            <ac:spMk id="5" creationId="{1F98809D-41DC-5428-7724-DB9F5780A72A}"/>
          </ac:spMkLst>
        </pc:spChg>
        <pc:spChg chg="add mod">
          <ac:chgData name="Boukadoum, A. Mounir" userId="b7bd8864-7f11-4e02-955e-45bf86893dcf" providerId="ADAL" clId="{16BE21A9-D477-4B36-B43B-2846D3E82554}" dt="2026-09-09T19:58:36.481" v="677" actId="1076"/>
          <ac:spMkLst>
            <pc:docMk/>
            <pc:sldMk cId="0" sldId="316"/>
            <ac:spMk id="6" creationId="{3237A51F-4FDC-082F-90E2-5219A2960563}"/>
          </ac:spMkLst>
        </pc:spChg>
        <pc:spChg chg="add mod">
          <ac:chgData name="Boukadoum, A. Mounir" userId="b7bd8864-7f11-4e02-955e-45bf86893dcf" providerId="ADAL" clId="{16BE21A9-D477-4B36-B43B-2846D3E82554}" dt="2026-09-09T19:58:52.578" v="679" actId="1076"/>
          <ac:spMkLst>
            <pc:docMk/>
            <pc:sldMk cId="0" sldId="316"/>
            <ac:spMk id="7" creationId="{28C0AFC1-5D95-98B2-632C-6D6076F57778}"/>
          </ac:spMkLst>
        </pc:spChg>
        <pc:spChg chg="add mod">
          <ac:chgData name="Boukadoum, A. Mounir" userId="b7bd8864-7f11-4e02-955e-45bf86893dcf" providerId="ADAL" clId="{16BE21A9-D477-4B36-B43B-2846D3E82554}" dt="2026-09-09T19:58:56.441" v="680" actId="1076"/>
          <ac:spMkLst>
            <pc:docMk/>
            <pc:sldMk cId="0" sldId="316"/>
            <ac:spMk id="8" creationId="{F180CEF2-7B0D-21DB-35D2-802E113AFC23}"/>
          </ac:spMkLst>
        </pc:spChg>
        <pc:spChg chg="add mod">
          <ac:chgData name="Boukadoum, A. Mounir" userId="b7bd8864-7f11-4e02-955e-45bf86893dcf" providerId="ADAL" clId="{16BE21A9-D477-4B36-B43B-2846D3E82554}" dt="2026-09-09T19:59:12.771" v="684" actId="1076"/>
          <ac:spMkLst>
            <pc:docMk/>
            <pc:sldMk cId="0" sldId="316"/>
            <ac:spMk id="9" creationId="{7CE58125-EECB-3F8B-4171-E77B7B5537B5}"/>
          </ac:spMkLst>
        </pc:spChg>
        <pc:spChg chg="mod">
          <ac:chgData name="Boukadoum, A. Mounir" userId="b7bd8864-7f11-4e02-955e-45bf86893dcf" providerId="ADAL" clId="{16BE21A9-D477-4B36-B43B-2846D3E82554}" dt="2026-09-09T20:09:24.443" v="771" actId="1076"/>
          <ac:spMkLst>
            <pc:docMk/>
            <pc:sldMk cId="0" sldId="316"/>
            <ac:spMk id="10" creationId="{96AFECC0-262E-3843-B26C-BAD51C59CE23}"/>
          </ac:spMkLst>
        </pc:spChg>
        <pc:spChg chg="add mod">
          <ac:chgData name="Boukadoum, A. Mounir" userId="b7bd8864-7f11-4e02-955e-45bf86893dcf" providerId="ADAL" clId="{16BE21A9-D477-4B36-B43B-2846D3E82554}" dt="2026-09-09T19:59:18.634" v="685" actId="1076"/>
          <ac:spMkLst>
            <pc:docMk/>
            <pc:sldMk cId="0" sldId="316"/>
            <ac:spMk id="11" creationId="{24CEFA47-4D0A-DD99-0D86-F7FCFC42E479}"/>
          </ac:spMkLst>
        </pc:spChg>
        <pc:spChg chg="add mod">
          <ac:chgData name="Boukadoum, A. Mounir" userId="b7bd8864-7f11-4e02-955e-45bf86893dcf" providerId="ADAL" clId="{16BE21A9-D477-4B36-B43B-2846D3E82554}" dt="2026-09-09T19:59:04.995" v="683" actId="6549"/>
          <ac:spMkLst>
            <pc:docMk/>
            <pc:sldMk cId="0" sldId="316"/>
            <ac:spMk id="12" creationId="{AFE9FC9E-34AB-9C05-B4AE-A818538E64CD}"/>
          </ac:spMkLst>
        </pc:spChg>
        <pc:spChg chg="add mod">
          <ac:chgData name="Boukadoum, A. Mounir" userId="b7bd8864-7f11-4e02-955e-45bf86893dcf" providerId="ADAL" clId="{16BE21A9-D477-4B36-B43B-2846D3E82554}" dt="2026-09-09T21:00:09.011" v="1131" actId="6549"/>
          <ac:spMkLst>
            <pc:docMk/>
            <pc:sldMk cId="0" sldId="316"/>
            <ac:spMk id="14" creationId="{3DAD3D75-58A9-437A-F5FE-932B6853D564}"/>
          </ac:spMkLst>
        </pc:spChg>
        <pc:spChg chg="mod">
          <ac:chgData name="Boukadoum, A. Mounir" userId="b7bd8864-7f11-4e02-955e-45bf86893dcf" providerId="ADAL" clId="{16BE21A9-D477-4B36-B43B-2846D3E82554}" dt="2026-09-09T20:08:35.731" v="763" actId="20577"/>
          <ac:spMkLst>
            <pc:docMk/>
            <pc:sldMk cId="0" sldId="316"/>
            <ac:spMk id="39937" creationId="{00000000-0000-0000-0000-000000000000}"/>
          </ac:spMkLst>
        </pc:spChg>
        <pc:picChg chg="mod">
          <ac:chgData name="Boukadoum, A. Mounir" userId="b7bd8864-7f11-4e02-955e-45bf86893dcf" providerId="ADAL" clId="{16BE21A9-D477-4B36-B43B-2846D3E82554}" dt="2026-09-09T20:09:06.443" v="767" actId="1076"/>
          <ac:picMkLst>
            <pc:docMk/>
            <pc:sldMk cId="0" sldId="316"/>
            <ac:picMk id="2056" creationId="{7EA1975C-52EC-3179-C747-08EF4E483A21}"/>
          </ac:picMkLst>
        </pc:picChg>
      </pc:sldChg>
      <pc:sldChg chg="modSp mod">
        <pc:chgData name="Boukadoum, A. Mounir" userId="b7bd8864-7f11-4e02-955e-45bf86893dcf" providerId="ADAL" clId="{16BE21A9-D477-4B36-B43B-2846D3E82554}" dt="2026-09-09T22:44:23.580" v="3572" actId="20577"/>
        <pc:sldMkLst>
          <pc:docMk/>
          <pc:sldMk cId="0" sldId="317"/>
        </pc:sldMkLst>
        <pc:spChg chg="mod">
          <ac:chgData name="Boukadoum, A. Mounir" userId="b7bd8864-7f11-4e02-955e-45bf86893dcf" providerId="ADAL" clId="{16BE21A9-D477-4B36-B43B-2846D3E82554}" dt="2026-09-09T22:44:23.580" v="3572" actId="20577"/>
          <ac:spMkLst>
            <pc:docMk/>
            <pc:sldMk cId="0" sldId="317"/>
            <ac:spMk id="69634" creationId="{00000000-0000-0000-0000-000000000000}"/>
          </ac:spMkLst>
        </pc:spChg>
      </pc:sldChg>
      <pc:sldChg chg="modSp mod">
        <pc:chgData name="Boukadoum, A. Mounir" userId="b7bd8864-7f11-4e02-955e-45bf86893dcf" providerId="ADAL" clId="{16BE21A9-D477-4B36-B43B-2846D3E82554}" dt="2026-09-09T21:07:00.558" v="1318" actId="20577"/>
        <pc:sldMkLst>
          <pc:docMk/>
          <pc:sldMk cId="0" sldId="319"/>
        </pc:sldMkLst>
        <pc:spChg chg="mod">
          <ac:chgData name="Boukadoum, A. Mounir" userId="b7bd8864-7f11-4e02-955e-45bf86893dcf" providerId="ADAL" clId="{16BE21A9-D477-4B36-B43B-2846D3E82554}" dt="2026-09-09T21:03:09.856" v="1241" actId="20577"/>
          <ac:spMkLst>
            <pc:docMk/>
            <pc:sldMk cId="0" sldId="319"/>
            <ac:spMk id="27654" creationId="{00000000-0000-0000-0000-000000000000}"/>
          </ac:spMkLst>
        </pc:spChg>
        <pc:spChg chg="mod">
          <ac:chgData name="Boukadoum, A. Mounir" userId="b7bd8864-7f11-4e02-955e-45bf86893dcf" providerId="ADAL" clId="{16BE21A9-D477-4B36-B43B-2846D3E82554}" dt="2026-09-09T21:02:41.909" v="1226" actId="6549"/>
          <ac:spMkLst>
            <pc:docMk/>
            <pc:sldMk cId="0" sldId="319"/>
            <ac:spMk id="27656" creationId="{00000000-0000-0000-0000-000000000000}"/>
          </ac:spMkLst>
        </pc:spChg>
        <pc:spChg chg="mod">
          <ac:chgData name="Boukadoum, A. Mounir" userId="b7bd8864-7f11-4e02-955e-45bf86893dcf" providerId="ADAL" clId="{16BE21A9-D477-4B36-B43B-2846D3E82554}" dt="2026-09-09T21:01:16.114" v="1165" actId="6549"/>
          <ac:spMkLst>
            <pc:docMk/>
            <pc:sldMk cId="0" sldId="319"/>
            <ac:spMk id="45068" creationId="{00000000-0000-0000-0000-000000000000}"/>
          </ac:spMkLst>
        </pc:spChg>
        <pc:spChg chg="mod">
          <ac:chgData name="Boukadoum, A. Mounir" userId="b7bd8864-7f11-4e02-955e-45bf86893dcf" providerId="ADAL" clId="{16BE21A9-D477-4B36-B43B-2846D3E82554}" dt="2026-09-09T21:07:00.558" v="1318" actId="20577"/>
          <ac:spMkLst>
            <pc:docMk/>
            <pc:sldMk cId="0" sldId="319"/>
            <ac:spMk id="45085" creationId="{00000000-0000-0000-0000-000000000000}"/>
          </ac:spMkLst>
        </pc:spChg>
        <pc:spChg chg="mod">
          <ac:chgData name="Boukadoum, A. Mounir" userId="b7bd8864-7f11-4e02-955e-45bf86893dcf" providerId="ADAL" clId="{16BE21A9-D477-4B36-B43B-2846D3E82554}" dt="2026-09-09T21:05:12.506" v="1283" actId="14100"/>
          <ac:spMkLst>
            <pc:docMk/>
            <pc:sldMk cId="0" sldId="319"/>
            <ac:spMk id="45100" creationId="{00000000-0000-0000-0000-000000000000}"/>
          </ac:spMkLst>
        </pc:spChg>
        <pc:spChg chg="mod">
          <ac:chgData name="Boukadoum, A. Mounir" userId="b7bd8864-7f11-4e02-955e-45bf86893dcf" providerId="ADAL" clId="{16BE21A9-D477-4B36-B43B-2846D3E82554}" dt="2026-09-09T21:05:20.755" v="1285" actId="14100"/>
          <ac:spMkLst>
            <pc:docMk/>
            <pc:sldMk cId="0" sldId="319"/>
            <ac:spMk id="45101" creationId="{00000000-0000-0000-0000-000000000000}"/>
          </ac:spMkLst>
        </pc:spChg>
        <pc:spChg chg="mod">
          <ac:chgData name="Boukadoum, A. Mounir" userId="b7bd8864-7f11-4e02-955e-45bf86893dcf" providerId="ADAL" clId="{16BE21A9-D477-4B36-B43B-2846D3E82554}" dt="2026-09-09T21:05:29.860" v="1287" actId="14100"/>
          <ac:spMkLst>
            <pc:docMk/>
            <pc:sldMk cId="0" sldId="319"/>
            <ac:spMk id="1370120" creationId="{00000000-0000-0000-0000-000000000000}"/>
          </ac:spMkLst>
        </pc:spChg>
        <pc:picChg chg="mod">
          <ac:chgData name="Boukadoum, A. Mounir" userId="b7bd8864-7f11-4e02-955e-45bf86893dcf" providerId="ADAL" clId="{16BE21A9-D477-4B36-B43B-2846D3E82554}" dt="2026-09-09T21:05:06.809" v="1281" actId="1076"/>
          <ac:picMkLst>
            <pc:docMk/>
            <pc:sldMk cId="0" sldId="319"/>
            <ac:picMk id="45099" creationId="{00000000-0000-0000-0000-000000000000}"/>
          </ac:picMkLst>
        </pc:picChg>
        <pc:picChg chg="mod">
          <ac:chgData name="Boukadoum, A. Mounir" userId="b7bd8864-7f11-4e02-955e-45bf86893dcf" providerId="ADAL" clId="{16BE21A9-D477-4B36-B43B-2846D3E82554}" dt="2026-09-09T21:05:40.508" v="1289" actId="14100"/>
          <ac:picMkLst>
            <pc:docMk/>
            <pc:sldMk cId="0" sldId="319"/>
            <ac:picMk id="1370136" creationId="{00000000-0000-0000-0000-000000000000}"/>
          </ac:picMkLst>
        </pc:picChg>
      </pc:sldChg>
      <pc:sldChg chg="modSp mod">
        <pc:chgData name="Boukadoum, A. Mounir" userId="b7bd8864-7f11-4e02-955e-45bf86893dcf" providerId="ADAL" clId="{16BE21A9-D477-4B36-B43B-2846D3E82554}" dt="2026-09-09T18:54:19.407" v="46" actId="6549"/>
        <pc:sldMkLst>
          <pc:docMk/>
          <pc:sldMk cId="0" sldId="321"/>
        </pc:sldMkLst>
        <pc:spChg chg="mod">
          <ac:chgData name="Boukadoum, A. Mounir" userId="b7bd8864-7f11-4e02-955e-45bf86893dcf" providerId="ADAL" clId="{16BE21A9-D477-4B36-B43B-2846D3E82554}" dt="2026-09-09T18:54:19.407" v="46" actId="6549"/>
          <ac:spMkLst>
            <pc:docMk/>
            <pc:sldMk cId="0" sldId="321"/>
            <ac:spMk id="30721" creationId="{00000000-0000-0000-0000-000000000000}"/>
          </ac:spMkLst>
        </pc:spChg>
      </pc:sldChg>
      <pc:sldChg chg="modSp mod">
        <pc:chgData name="Boukadoum, A. Mounir" userId="b7bd8864-7f11-4e02-955e-45bf86893dcf" providerId="ADAL" clId="{16BE21A9-D477-4B36-B43B-2846D3E82554}" dt="2026-09-09T19:07:51.453" v="210" actId="20577"/>
        <pc:sldMkLst>
          <pc:docMk/>
          <pc:sldMk cId="928034096" sldId="323"/>
        </pc:sldMkLst>
        <pc:spChg chg="mod">
          <ac:chgData name="Boukadoum, A. Mounir" userId="b7bd8864-7f11-4e02-955e-45bf86893dcf" providerId="ADAL" clId="{16BE21A9-D477-4B36-B43B-2846D3E82554}" dt="2026-09-09T19:07:51.453" v="210" actId="20577"/>
          <ac:spMkLst>
            <pc:docMk/>
            <pc:sldMk cId="928034096" sldId="323"/>
            <ac:spMk id="2" creationId="{00000000-0000-0000-0000-000000000000}"/>
          </ac:spMkLst>
        </pc:spChg>
      </pc:sldChg>
      <pc:sldChg chg="modSp mod">
        <pc:chgData name="Boukadoum, A. Mounir" userId="b7bd8864-7f11-4e02-955e-45bf86893dcf" providerId="ADAL" clId="{16BE21A9-D477-4B36-B43B-2846D3E82554}" dt="2026-09-09T19:12:23.834" v="288" actId="6549"/>
        <pc:sldMkLst>
          <pc:docMk/>
          <pc:sldMk cId="1260874839" sldId="324"/>
        </pc:sldMkLst>
        <pc:spChg chg="mod">
          <ac:chgData name="Boukadoum, A. Mounir" userId="b7bd8864-7f11-4e02-955e-45bf86893dcf" providerId="ADAL" clId="{16BE21A9-D477-4B36-B43B-2846D3E82554}" dt="2026-09-09T19:12:23.834" v="288" actId="6549"/>
          <ac:spMkLst>
            <pc:docMk/>
            <pc:sldMk cId="1260874839" sldId="324"/>
            <ac:spMk id="2" creationId="{00000000-0000-0000-0000-000000000000}"/>
          </ac:spMkLst>
        </pc:spChg>
      </pc:sldChg>
      <pc:sldChg chg="modSp mod">
        <pc:chgData name="Boukadoum, A. Mounir" userId="b7bd8864-7f11-4e02-955e-45bf86893dcf" providerId="ADAL" clId="{16BE21A9-D477-4B36-B43B-2846D3E82554}" dt="2026-09-09T22:50:35.317" v="3747" actId="20577"/>
        <pc:sldMkLst>
          <pc:docMk/>
          <pc:sldMk cId="172498310" sldId="325"/>
        </pc:sldMkLst>
        <pc:spChg chg="mod">
          <ac:chgData name="Boukadoum, A. Mounir" userId="b7bd8864-7f11-4e02-955e-45bf86893dcf" providerId="ADAL" clId="{16BE21A9-D477-4B36-B43B-2846D3E82554}" dt="2026-09-09T22:50:28.531" v="3746" actId="20577"/>
          <ac:spMkLst>
            <pc:docMk/>
            <pc:sldMk cId="172498310" sldId="325"/>
            <ac:spMk id="3" creationId="{00000000-0000-0000-0000-000000000000}"/>
          </ac:spMkLst>
        </pc:spChg>
        <pc:spChg chg="mod">
          <ac:chgData name="Boukadoum, A. Mounir" userId="b7bd8864-7f11-4e02-955e-45bf86893dcf" providerId="ADAL" clId="{16BE21A9-D477-4B36-B43B-2846D3E82554}" dt="2026-09-09T22:50:35.317" v="3747" actId="20577"/>
          <ac:spMkLst>
            <pc:docMk/>
            <pc:sldMk cId="172498310" sldId="325"/>
            <ac:spMk id="5" creationId="{00000000-0000-0000-0000-000000000000}"/>
          </ac:spMkLst>
        </pc:spChg>
      </pc:sldChg>
      <pc:sldChg chg="modSp mod">
        <pc:chgData name="Boukadoum, A. Mounir" userId="b7bd8864-7f11-4e02-955e-45bf86893dcf" providerId="ADAL" clId="{16BE21A9-D477-4B36-B43B-2846D3E82554}" dt="2026-09-09T18:57:37.018" v="116" actId="313"/>
        <pc:sldMkLst>
          <pc:docMk/>
          <pc:sldMk cId="730427026" sldId="328"/>
        </pc:sldMkLst>
        <pc:spChg chg="mod">
          <ac:chgData name="Boukadoum, A. Mounir" userId="b7bd8864-7f11-4e02-955e-45bf86893dcf" providerId="ADAL" clId="{16BE21A9-D477-4B36-B43B-2846D3E82554}" dt="2026-09-09T18:57:37.018" v="116" actId="313"/>
          <ac:spMkLst>
            <pc:docMk/>
            <pc:sldMk cId="730427026" sldId="328"/>
            <ac:spMk id="2" creationId="{C149FA30-D6BB-0864-ED67-8B55DCF9AAED}"/>
          </ac:spMkLst>
        </pc:spChg>
        <pc:graphicFrameChg chg="mod">
          <ac:chgData name="Boukadoum, A. Mounir" userId="b7bd8864-7f11-4e02-955e-45bf86893dcf" providerId="ADAL" clId="{16BE21A9-D477-4B36-B43B-2846D3E82554}" dt="2026-09-09T18:55:27.456" v="53" actId="1076"/>
          <ac:graphicFrameMkLst>
            <pc:docMk/>
            <pc:sldMk cId="730427026" sldId="328"/>
            <ac:graphicFrameMk id="5" creationId="{0461CB88-8A81-3AA9-D379-760707DD8276}"/>
          </ac:graphicFrameMkLst>
        </pc:graphicFrameChg>
      </pc:sldChg>
      <pc:sldChg chg="modSp mod ord">
        <pc:chgData name="Boukadoum, A. Mounir" userId="b7bd8864-7f11-4e02-955e-45bf86893dcf" providerId="ADAL" clId="{16BE21A9-D477-4B36-B43B-2846D3E82554}" dt="2026-09-09T20:08:06.470" v="747"/>
        <pc:sldMkLst>
          <pc:docMk/>
          <pc:sldMk cId="2607467994" sldId="329"/>
        </pc:sldMkLst>
        <pc:spChg chg="mod">
          <ac:chgData name="Boukadoum, A. Mounir" userId="b7bd8864-7f11-4e02-955e-45bf86893dcf" providerId="ADAL" clId="{16BE21A9-D477-4B36-B43B-2846D3E82554}" dt="2026-09-09T19:47:59.593" v="569" actId="20577"/>
          <ac:spMkLst>
            <pc:docMk/>
            <pc:sldMk cId="2607467994" sldId="329"/>
            <ac:spMk id="2" creationId="{B183EBEE-507A-0942-FC8F-B6F54EDDABE2}"/>
          </ac:spMkLst>
        </pc:spChg>
        <pc:spChg chg="mod">
          <ac:chgData name="Boukadoum, A. Mounir" userId="b7bd8864-7f11-4e02-955e-45bf86893dcf" providerId="ADAL" clId="{16BE21A9-D477-4B36-B43B-2846D3E82554}" dt="2026-09-09T19:46:01.710" v="536" actId="6549"/>
          <ac:spMkLst>
            <pc:docMk/>
            <pc:sldMk cId="2607467994" sldId="329"/>
            <ac:spMk id="3" creationId="{092DC324-C84B-AB43-4CD1-8BC932865DC8}"/>
          </ac:spMkLst>
        </pc:spChg>
      </pc:sldChg>
      <pc:sldChg chg="modSp mod">
        <pc:chgData name="Boukadoum, A. Mounir" userId="b7bd8864-7f11-4e02-955e-45bf86893dcf" providerId="ADAL" clId="{16BE21A9-D477-4B36-B43B-2846D3E82554}" dt="2026-09-09T19:17:29.817" v="337" actId="14100"/>
        <pc:sldMkLst>
          <pc:docMk/>
          <pc:sldMk cId="3195056056" sldId="330"/>
        </pc:sldMkLst>
        <pc:spChg chg="mod">
          <ac:chgData name="Boukadoum, A. Mounir" userId="b7bd8864-7f11-4e02-955e-45bf86893dcf" providerId="ADAL" clId="{16BE21A9-D477-4B36-B43B-2846D3E82554}" dt="2026-09-09T19:16:14.222" v="336" actId="20577"/>
          <ac:spMkLst>
            <pc:docMk/>
            <pc:sldMk cId="3195056056" sldId="330"/>
            <ac:spMk id="2" creationId="{96DB2526-B75D-38F4-7F3B-55E1F213E8F7}"/>
          </ac:spMkLst>
        </pc:spChg>
        <pc:picChg chg="mod">
          <ac:chgData name="Boukadoum, A. Mounir" userId="b7bd8864-7f11-4e02-955e-45bf86893dcf" providerId="ADAL" clId="{16BE21A9-D477-4B36-B43B-2846D3E82554}" dt="2026-09-09T19:17:29.817" v="337" actId="14100"/>
          <ac:picMkLst>
            <pc:docMk/>
            <pc:sldMk cId="3195056056" sldId="330"/>
            <ac:picMk id="4" creationId="{11D4902B-32B7-B04A-9133-1CF90ADECE63}"/>
          </ac:picMkLst>
        </pc:picChg>
      </pc:sldChg>
    </pc:docChg>
  </pc:docChgLst>
  <pc:docChgLst>
    <pc:chgData name="Boukadoum, A. Mounir" userId="b7bd8864-7f11-4e02-955e-45bf86893dcf" providerId="ADAL" clId="{E476334F-53A4-43C0-90DF-F5004369EC77}"/>
    <pc:docChg chg="undo custSel addSld modSld">
      <pc:chgData name="Boukadoum, A. Mounir" userId="b7bd8864-7f11-4e02-955e-45bf86893dcf" providerId="ADAL" clId="{E476334F-53A4-43C0-90DF-F5004369EC77}" dt="2026-09-10T16:50:44.990" v="2472" actId="20577"/>
      <pc:docMkLst>
        <pc:docMk/>
      </pc:docMkLst>
      <pc:sldChg chg="modSp mod">
        <pc:chgData name="Boukadoum, A. Mounir" userId="b7bd8864-7f11-4e02-955e-45bf86893dcf" providerId="ADAL" clId="{E476334F-53A4-43C0-90DF-F5004369EC77}" dt="2026-09-08T21:39:48.671" v="1867" actId="20577"/>
        <pc:sldMkLst>
          <pc:docMk/>
          <pc:sldMk cId="0" sldId="257"/>
        </pc:sldMkLst>
        <pc:spChg chg="mod">
          <ac:chgData name="Boukadoum, A. Mounir" userId="b7bd8864-7f11-4e02-955e-45bf86893dcf" providerId="ADAL" clId="{E476334F-53A4-43C0-90DF-F5004369EC77}" dt="2026-09-08T21:39:05.029" v="1835" actId="14100"/>
          <ac:spMkLst>
            <pc:docMk/>
            <pc:sldMk cId="0" sldId="257"/>
            <ac:spMk id="33793" creationId="{00000000-0000-0000-0000-000000000000}"/>
          </ac:spMkLst>
        </pc:spChg>
        <pc:spChg chg="mod">
          <ac:chgData name="Boukadoum, A. Mounir" userId="b7bd8864-7f11-4e02-955e-45bf86893dcf" providerId="ADAL" clId="{E476334F-53A4-43C0-90DF-F5004369EC77}" dt="2026-09-08T21:39:48.671" v="1867" actId="20577"/>
          <ac:spMkLst>
            <pc:docMk/>
            <pc:sldMk cId="0" sldId="257"/>
            <ac:spMk id="33794" creationId="{00000000-0000-0000-0000-000000000000}"/>
          </ac:spMkLst>
        </pc:spChg>
      </pc:sldChg>
      <pc:sldChg chg="addSp delSp modSp mod">
        <pc:chgData name="Boukadoum, A. Mounir" userId="b7bd8864-7f11-4e02-955e-45bf86893dcf" providerId="ADAL" clId="{E476334F-53A4-43C0-90DF-F5004369EC77}" dt="2026-09-08T21:57:52.074" v="2239" actId="21"/>
        <pc:sldMkLst>
          <pc:docMk/>
          <pc:sldMk cId="0" sldId="258"/>
        </pc:sldMkLst>
      </pc:sldChg>
      <pc:sldChg chg="modSp mod">
        <pc:chgData name="Boukadoum, A. Mounir" userId="b7bd8864-7f11-4e02-955e-45bf86893dcf" providerId="ADAL" clId="{E476334F-53A4-43C0-90DF-F5004369EC77}" dt="2026-09-08T21:36:52.457" v="1780" actId="6549"/>
        <pc:sldMkLst>
          <pc:docMk/>
          <pc:sldMk cId="0" sldId="289"/>
        </pc:sldMkLst>
        <pc:spChg chg="mod">
          <ac:chgData name="Boukadoum, A. Mounir" userId="b7bd8864-7f11-4e02-955e-45bf86893dcf" providerId="ADAL" clId="{E476334F-53A4-43C0-90DF-F5004369EC77}" dt="2026-09-08T21:36:52.457" v="1780" actId="6549"/>
          <ac:spMkLst>
            <pc:docMk/>
            <pc:sldMk cId="0" sldId="289"/>
            <ac:spMk id="32770" creationId="{00000000-0000-0000-0000-000000000000}"/>
          </ac:spMkLst>
        </pc:spChg>
      </pc:sldChg>
      <pc:sldChg chg="modSp mod">
        <pc:chgData name="Boukadoum, A. Mounir" userId="b7bd8864-7f11-4e02-955e-45bf86893dcf" providerId="ADAL" clId="{E476334F-53A4-43C0-90DF-F5004369EC77}" dt="2026-09-08T21:50:23.213" v="2145" actId="20577"/>
        <pc:sldMkLst>
          <pc:docMk/>
          <pc:sldMk cId="0" sldId="290"/>
        </pc:sldMkLst>
        <pc:spChg chg="mod">
          <ac:chgData name="Boukadoum, A. Mounir" userId="b7bd8864-7f11-4e02-955e-45bf86893dcf" providerId="ADAL" clId="{E476334F-53A4-43C0-90DF-F5004369EC77}" dt="2026-09-08T21:50:23.213" v="2145" actId="20577"/>
          <ac:spMkLst>
            <pc:docMk/>
            <pc:sldMk cId="0" sldId="290"/>
            <ac:spMk id="1030" creationId="{00000000-0000-0000-0000-000000000000}"/>
          </ac:spMkLst>
        </pc:spChg>
      </pc:sldChg>
      <pc:sldChg chg="addSp modSp mod">
        <pc:chgData name="Boukadoum, A. Mounir" userId="b7bd8864-7f11-4e02-955e-45bf86893dcf" providerId="ADAL" clId="{E476334F-53A4-43C0-90DF-F5004369EC77}" dt="2026-09-08T21:56:22.032" v="2233" actId="20577"/>
        <pc:sldMkLst>
          <pc:docMk/>
          <pc:sldMk cId="0" sldId="315"/>
        </pc:sldMkLst>
        <pc:spChg chg="add mod">
          <ac:chgData name="Boukadoum, A. Mounir" userId="b7bd8864-7f11-4e02-955e-45bf86893dcf" providerId="ADAL" clId="{E476334F-53A4-43C0-90DF-F5004369EC77}" dt="2026-09-08T21:56:22.032" v="2233" actId="20577"/>
          <ac:spMkLst>
            <pc:docMk/>
            <pc:sldMk cId="0" sldId="315"/>
            <ac:spMk id="2" creationId="{F5013F67-2AAF-1C3A-F3DC-DEE4A3D71833}"/>
          </ac:spMkLst>
        </pc:spChg>
      </pc:sldChg>
      <pc:sldChg chg="addSp modSp mod">
        <pc:chgData name="Boukadoum, A. Mounir" userId="b7bd8864-7f11-4e02-955e-45bf86893dcf" providerId="ADAL" clId="{E476334F-53A4-43C0-90DF-F5004369EC77}" dt="2026-09-08T22:05:56.568" v="2459" actId="20577"/>
        <pc:sldMkLst>
          <pc:docMk/>
          <pc:sldMk cId="0" sldId="316"/>
        </pc:sldMkLst>
        <pc:spChg chg="mod">
          <ac:chgData name="Boukadoum, A. Mounir" userId="b7bd8864-7f11-4e02-955e-45bf86893dcf" providerId="ADAL" clId="{E476334F-53A4-43C0-90DF-F5004369EC77}" dt="2026-09-08T21:57:22.875" v="2236" actId="1076"/>
          <ac:spMkLst>
            <pc:docMk/>
            <pc:sldMk cId="0" sldId="316"/>
            <ac:spMk id="10" creationId="{96AFECC0-262E-3843-B26C-BAD51C59CE23}"/>
          </ac:spMkLst>
        </pc:spChg>
        <pc:picChg chg="mod">
          <ac:chgData name="Boukadoum, A. Mounir" userId="b7bd8864-7f11-4e02-955e-45bf86893dcf" providerId="ADAL" clId="{E476334F-53A4-43C0-90DF-F5004369EC77}" dt="2026-09-08T21:58:10.318" v="2243" actId="1076"/>
          <ac:picMkLst>
            <pc:docMk/>
            <pc:sldMk cId="0" sldId="316"/>
            <ac:picMk id="2056" creationId="{7EA1975C-52EC-3179-C747-08EF4E483A21}"/>
          </ac:picMkLst>
        </pc:picChg>
      </pc:sldChg>
      <pc:sldChg chg="modSp mod">
        <pc:chgData name="Boukadoum, A. Mounir" userId="b7bd8864-7f11-4e02-955e-45bf86893dcf" providerId="ADAL" clId="{E476334F-53A4-43C0-90DF-F5004369EC77}" dt="2026-09-08T22:06:37.262" v="2465" actId="14100"/>
        <pc:sldMkLst>
          <pc:docMk/>
          <pc:sldMk cId="0" sldId="319"/>
        </pc:sldMkLst>
        <pc:spChg chg="mod">
          <ac:chgData name="Boukadoum, A. Mounir" userId="b7bd8864-7f11-4e02-955e-45bf86893dcf" providerId="ADAL" clId="{E476334F-53A4-43C0-90DF-F5004369EC77}" dt="2026-09-08T22:06:37.262" v="2465" actId="14100"/>
          <ac:spMkLst>
            <pc:docMk/>
            <pc:sldMk cId="0" sldId="319"/>
            <ac:spMk id="45085" creationId="{00000000-0000-0000-0000-000000000000}"/>
          </ac:spMkLst>
        </pc:spChg>
      </pc:sldChg>
      <pc:sldChg chg="modSp mod">
        <pc:chgData name="Boukadoum, A. Mounir" userId="b7bd8864-7f11-4e02-955e-45bf86893dcf" providerId="ADAL" clId="{E476334F-53A4-43C0-90DF-F5004369EC77}" dt="2026-09-10T16:50:44.990" v="2472" actId="20577"/>
        <pc:sldMkLst>
          <pc:docMk/>
          <pc:sldMk cId="0" sldId="320"/>
        </pc:sldMkLst>
        <pc:spChg chg="mod">
          <ac:chgData name="Boukadoum, A. Mounir" userId="b7bd8864-7f11-4e02-955e-45bf86893dcf" providerId="ADAL" clId="{E476334F-53A4-43C0-90DF-F5004369EC77}" dt="2026-09-10T16:50:44.990" v="2472" actId="20577"/>
          <ac:spMkLst>
            <pc:docMk/>
            <pc:sldMk cId="0" sldId="320"/>
            <ac:spMk id="3074" creationId="{00000000-0000-0000-0000-000000000000}"/>
          </ac:spMkLst>
        </pc:spChg>
      </pc:sldChg>
      <pc:sldChg chg="modSp mod">
        <pc:chgData name="Boukadoum, A. Mounir" userId="b7bd8864-7f11-4e02-955e-45bf86893dcf" providerId="ADAL" clId="{E476334F-53A4-43C0-90DF-F5004369EC77}" dt="2026-09-08T21:18:36.984" v="1288" actId="20577"/>
        <pc:sldMkLst>
          <pc:docMk/>
          <pc:sldMk cId="0" sldId="321"/>
        </pc:sldMkLst>
        <pc:spChg chg="mod">
          <ac:chgData name="Boukadoum, A. Mounir" userId="b7bd8864-7f11-4e02-955e-45bf86893dcf" providerId="ADAL" clId="{E476334F-53A4-43C0-90DF-F5004369EC77}" dt="2026-09-08T21:18:36.984" v="1288" actId="20577"/>
          <ac:spMkLst>
            <pc:docMk/>
            <pc:sldMk cId="0" sldId="321"/>
            <ac:spMk id="30721" creationId="{00000000-0000-0000-0000-000000000000}"/>
          </ac:spMkLst>
        </pc:spChg>
      </pc:sldChg>
      <pc:sldChg chg="addSp delSp modSp mod modClrScheme chgLayout">
        <pc:chgData name="Boukadoum, A. Mounir" userId="b7bd8864-7f11-4e02-955e-45bf86893dcf" providerId="ADAL" clId="{E476334F-53A4-43C0-90DF-F5004369EC77}" dt="2026-09-08T21:24:29.418" v="1458" actId="6549"/>
        <pc:sldMkLst>
          <pc:docMk/>
          <pc:sldMk cId="928034096" sldId="323"/>
        </pc:sldMkLst>
        <pc:spChg chg="mod ord">
          <ac:chgData name="Boukadoum, A. Mounir" userId="b7bd8864-7f11-4e02-955e-45bf86893dcf" providerId="ADAL" clId="{E476334F-53A4-43C0-90DF-F5004369EC77}" dt="2026-08-24T16:23:49.406" v="677" actId="14100"/>
          <ac:spMkLst>
            <pc:docMk/>
            <pc:sldMk cId="928034096" sldId="323"/>
            <ac:spMk id="2" creationId="{00000000-0000-0000-0000-000000000000}"/>
          </ac:spMkLst>
        </pc:spChg>
        <pc:spChg chg="mod ord">
          <ac:chgData name="Boukadoum, A. Mounir" userId="b7bd8864-7f11-4e02-955e-45bf86893dcf" providerId="ADAL" clId="{E476334F-53A4-43C0-90DF-F5004369EC77}" dt="2026-09-08T21:24:29.418" v="1458" actId="6549"/>
          <ac:spMkLst>
            <pc:docMk/>
            <pc:sldMk cId="928034096" sldId="323"/>
            <ac:spMk id="3" creationId="{00000000-0000-0000-0000-000000000000}"/>
          </ac:spMkLst>
        </pc:spChg>
      </pc:sldChg>
      <pc:sldChg chg="modSp mod">
        <pc:chgData name="Boukadoum, A. Mounir" userId="b7bd8864-7f11-4e02-955e-45bf86893dcf" providerId="ADAL" clId="{E476334F-53A4-43C0-90DF-F5004369EC77}" dt="2026-09-08T21:29:20.758" v="1574" actId="20577"/>
        <pc:sldMkLst>
          <pc:docMk/>
          <pc:sldMk cId="1260874839" sldId="324"/>
        </pc:sldMkLst>
        <pc:spChg chg="mod">
          <ac:chgData name="Boukadoum, A. Mounir" userId="b7bd8864-7f11-4e02-955e-45bf86893dcf" providerId="ADAL" clId="{E476334F-53A4-43C0-90DF-F5004369EC77}" dt="2026-09-08T21:29:20.758" v="1574" actId="20577"/>
          <ac:spMkLst>
            <pc:docMk/>
            <pc:sldMk cId="1260874839" sldId="324"/>
            <ac:spMk id="2" creationId="{00000000-0000-0000-0000-000000000000}"/>
          </ac:spMkLst>
        </pc:spChg>
      </pc:sldChg>
      <pc:sldChg chg="addSp modSp mod">
        <pc:chgData name="Boukadoum, A. Mounir" userId="b7bd8864-7f11-4e02-955e-45bf86893dcf" providerId="ADAL" clId="{E476334F-53A4-43C0-90DF-F5004369EC77}" dt="2026-09-08T21:24:22.539" v="1457" actId="6549"/>
        <pc:sldMkLst>
          <pc:docMk/>
          <pc:sldMk cId="730427026" sldId="328"/>
        </pc:sldMkLst>
        <pc:spChg chg="add mod">
          <ac:chgData name="Boukadoum, A. Mounir" userId="b7bd8864-7f11-4e02-955e-45bf86893dcf" providerId="ADAL" clId="{E476334F-53A4-43C0-90DF-F5004369EC77}" dt="2026-09-08T21:24:03.931" v="1456" actId="14100"/>
          <ac:spMkLst>
            <pc:docMk/>
            <pc:sldMk cId="730427026" sldId="328"/>
            <ac:spMk id="2" creationId="{C149FA30-D6BB-0864-ED67-8B55DCF9AAED}"/>
          </ac:spMkLst>
        </pc:spChg>
        <pc:spChg chg="mod">
          <ac:chgData name="Boukadoum, A. Mounir" userId="b7bd8864-7f11-4e02-955e-45bf86893dcf" providerId="ADAL" clId="{E476334F-53A4-43C0-90DF-F5004369EC77}" dt="2026-09-08T21:24:22.539" v="1457" actId="6549"/>
          <ac:spMkLst>
            <pc:docMk/>
            <pc:sldMk cId="730427026" sldId="328"/>
            <ac:spMk id="3" creationId="{18C93984-EE69-4619-9FAA-49F4D3214D4B}"/>
          </ac:spMkLst>
        </pc:spChg>
        <pc:graphicFrameChg chg="mod">
          <ac:chgData name="Boukadoum, A. Mounir" userId="b7bd8864-7f11-4e02-955e-45bf86893dcf" providerId="ADAL" clId="{E476334F-53A4-43C0-90DF-F5004369EC77}" dt="2026-09-08T21:20:16.574" v="1299" actId="1076"/>
          <ac:graphicFrameMkLst>
            <pc:docMk/>
            <pc:sldMk cId="730427026" sldId="328"/>
            <ac:graphicFrameMk id="5" creationId="{0461CB88-8A81-3AA9-D379-760707DD8276}"/>
          </ac:graphicFrameMkLst>
        </pc:graphicFrameChg>
      </pc:sldChg>
      <pc:sldChg chg="modSp mod">
        <pc:chgData name="Boukadoum, A. Mounir" userId="b7bd8864-7f11-4e02-955e-45bf86893dcf" providerId="ADAL" clId="{E476334F-53A4-43C0-90DF-F5004369EC77}" dt="2026-09-08T21:52:15.430" v="2192" actId="20577"/>
        <pc:sldMkLst>
          <pc:docMk/>
          <pc:sldMk cId="2607467994" sldId="329"/>
        </pc:sldMkLst>
        <pc:spChg chg="mod">
          <ac:chgData name="Boukadoum, A. Mounir" userId="b7bd8864-7f11-4e02-955e-45bf86893dcf" providerId="ADAL" clId="{E476334F-53A4-43C0-90DF-F5004369EC77}" dt="2026-09-08T21:52:15.430" v="2192" actId="20577"/>
          <ac:spMkLst>
            <pc:docMk/>
            <pc:sldMk cId="2607467994" sldId="329"/>
            <ac:spMk id="2" creationId="{B183EBEE-507A-0942-FC8F-B6F54EDDABE2}"/>
          </ac:spMkLst>
        </pc:spChg>
      </pc:sldChg>
      <pc:sldChg chg="addSp modSp new mod">
        <pc:chgData name="Boukadoum, A. Mounir" userId="b7bd8864-7f11-4e02-955e-45bf86893dcf" providerId="ADAL" clId="{E476334F-53A4-43C0-90DF-F5004369EC77}" dt="2026-09-08T21:36:21.961" v="1775" actId="6549"/>
        <pc:sldMkLst>
          <pc:docMk/>
          <pc:sldMk cId="3195056056" sldId="330"/>
        </pc:sldMkLst>
        <pc:spChg chg="mod">
          <ac:chgData name="Boukadoum, A. Mounir" userId="b7bd8864-7f11-4e02-955e-45bf86893dcf" providerId="ADAL" clId="{E476334F-53A4-43C0-90DF-F5004369EC77}" dt="2026-09-08T21:36:21.961" v="1775" actId="6549"/>
          <ac:spMkLst>
            <pc:docMk/>
            <pc:sldMk cId="3195056056" sldId="330"/>
            <ac:spMk id="2" creationId="{96DB2526-B75D-38F4-7F3B-55E1F213E8F7}"/>
          </ac:spMkLst>
        </pc:spChg>
        <pc:spChg chg="mod">
          <ac:chgData name="Boukadoum, A. Mounir" userId="b7bd8864-7f11-4e02-955e-45bf86893dcf" providerId="ADAL" clId="{E476334F-53A4-43C0-90DF-F5004369EC77}" dt="2026-08-24T16:32:16.231" v="877" actId="120"/>
          <ac:spMkLst>
            <pc:docMk/>
            <pc:sldMk cId="3195056056" sldId="330"/>
            <ac:spMk id="3" creationId="{1AB085A4-7008-FE8F-E59C-B0DE1CF37E19}"/>
          </ac:spMkLst>
        </pc:spChg>
        <pc:spChg chg="add mod">
          <ac:chgData name="Boukadoum, A. Mounir" userId="b7bd8864-7f11-4e02-955e-45bf86893dcf" providerId="ADAL" clId="{E476334F-53A4-43C0-90DF-F5004369EC77}" dt="2026-08-24T16:40:20.299" v="1179" actId="1076"/>
          <ac:spMkLst>
            <pc:docMk/>
            <pc:sldMk cId="3195056056" sldId="330"/>
            <ac:spMk id="6" creationId="{F7F3D5F9-895E-8344-DF7F-FBC5AC74E9C6}"/>
          </ac:spMkLst>
        </pc:spChg>
        <pc:picChg chg="add mod">
          <ac:chgData name="Boukadoum, A. Mounir" userId="b7bd8864-7f11-4e02-955e-45bf86893dcf" providerId="ADAL" clId="{E476334F-53A4-43C0-90DF-F5004369EC77}" dt="2026-08-24T16:32:22.309" v="878" actId="1076"/>
          <ac:picMkLst>
            <pc:docMk/>
            <pc:sldMk cId="3195056056" sldId="330"/>
            <ac:picMk id="4" creationId="{11D4902B-32B7-B04A-9133-1CF90ADECE63}"/>
          </ac:picMkLst>
        </pc:pic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defTabSz="966788" eaLnBrk="0" hangingPunct="0">
              <a:defRPr sz="130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939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144963" y="0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r" defTabSz="966788" eaLnBrk="0" hangingPunct="0">
              <a:defRPr sz="130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939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121775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defTabSz="966788" eaLnBrk="0" hangingPunct="0">
              <a:defRPr sz="130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939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144963" y="9121775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r" defTabSz="966788" eaLnBrk="0" hangingPunct="0">
              <a:defRPr sz="1300">
                <a:latin typeface="Times New Roman" pitchFamily="18" charset="0"/>
              </a:defRPr>
            </a:lvl1pPr>
          </a:lstStyle>
          <a:p>
            <a:pPr>
              <a:defRPr/>
            </a:pPr>
            <a:fld id="{4F599D03-8D30-4311-A747-47599A929F1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6114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defTabSz="966788" eaLnBrk="0" hangingPunct="0">
              <a:defRPr sz="130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144963" y="0"/>
            <a:ext cx="3170237" cy="479425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r" defTabSz="966788" eaLnBrk="0" hangingPunct="0">
              <a:defRPr sz="130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560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457200" y="720725"/>
            <a:ext cx="6400800" cy="36004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24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74725" y="4560888"/>
            <a:ext cx="5365750" cy="4319587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024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121775"/>
            <a:ext cx="3170238" cy="479425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defTabSz="966788" eaLnBrk="0" hangingPunct="0">
              <a:defRPr sz="130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4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144963" y="9121775"/>
            <a:ext cx="3170237" cy="479425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r" defTabSz="966788" eaLnBrk="0" hangingPunct="0">
              <a:defRPr sz="1300">
                <a:latin typeface="Times New Roman" pitchFamily="18" charset="0"/>
              </a:defRPr>
            </a:lvl1pPr>
          </a:lstStyle>
          <a:p>
            <a:pPr>
              <a:defRPr/>
            </a:pPr>
            <a:fld id="{472E5F4F-E7BE-4062-81EC-776094469D7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791065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eaLnBrk="1" hangingPunct="1"/>
            <a:fld id="{FA38FDA9-A9FC-4F15-A780-51DCF5FBC6D9}" type="slidenum">
              <a:rPr lang="en-US" smtClean="0"/>
              <a:pPr eaLnBrk="1" hangingPunct="1"/>
              <a:t>2</a:t>
            </a:fld>
            <a:endParaRPr lang="en-US"/>
          </a:p>
        </p:txBody>
      </p:sp>
      <p:sp>
        <p:nvSpPr>
          <p:cNvPr id="296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58788" y="720725"/>
            <a:ext cx="6400800" cy="3600450"/>
          </a:xfrm>
          <a:solidFill>
            <a:srgbClr val="FFFFFF"/>
          </a:solidFill>
          <a:ln/>
        </p:spPr>
      </p:sp>
      <p:sp>
        <p:nvSpPr>
          <p:cNvPr id="29699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 lIns="96653" tIns="48326" rIns="96653" bIns="48326"/>
          <a:lstStyle/>
          <a:p>
            <a:pPr eaLnBrk="1" hangingPunct="1"/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11829044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457200" y="720725"/>
            <a:ext cx="6400800" cy="3600450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72E5F4F-E7BE-4062-81EC-776094469D7D}" type="slidenum">
              <a:rPr lang="en-US" smtClean="0"/>
              <a:pPr>
                <a:defRPr/>
              </a:pPr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774568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457200" y="720725"/>
            <a:ext cx="6400800" cy="3600450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72E5F4F-E7BE-4062-81EC-776094469D7D}" type="slidenum">
              <a:rPr lang="en-US" smtClean="0"/>
              <a:pPr>
                <a:defRPr/>
              </a:pPr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392354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457200" y="720725"/>
            <a:ext cx="6400800" cy="3600450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CA" dirty="0" err="1"/>
              <a:t>Mpl</a:t>
            </a:r>
            <a:r>
              <a:rPr lang="fr-CA" dirty="0"/>
              <a:t>:  mobile pixel </a:t>
            </a:r>
            <a:r>
              <a:rPr lang="fr-CA" dirty="0" err="1"/>
              <a:t>link</a:t>
            </a:r>
            <a:r>
              <a:rPr lang="fr-CA" dirty="0"/>
              <a:t> display </a:t>
            </a:r>
            <a:r>
              <a:rPr lang="fr-CA" dirty="0" err="1"/>
              <a:t>serializer</a:t>
            </a:r>
            <a:r>
              <a:rPr lang="fr-CA" dirty="0"/>
              <a:t>/</a:t>
            </a:r>
            <a:r>
              <a:rPr lang="fr-CA" dirty="0" err="1"/>
              <a:t>deserializer</a:t>
            </a:r>
            <a:r>
              <a:rPr lang="fr-CA" baseline="0" dirty="0"/>
              <a:t> </a:t>
            </a:r>
            <a:endParaRPr lang="fr-C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72E5F4F-E7BE-4062-81EC-776094469D7D}" type="slidenum">
              <a:rPr lang="en-US" smtClean="0"/>
              <a:pPr>
                <a:defRPr/>
              </a:pPr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030044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6C4FBE1-8137-4A38-BA0D-4850827E7798}" type="slidenum">
              <a:rPr lang="en-US" smtClean="0">
                <a:ea typeface="MS PGothic"/>
                <a:cs typeface="MS PGothic"/>
              </a:rPr>
              <a:pPr/>
              <a:t>18</a:t>
            </a:fld>
            <a:endParaRPr lang="en-US">
              <a:ea typeface="MS PGothic"/>
              <a:cs typeface="MS PGothic"/>
            </a:endParaRPr>
          </a:p>
        </p:txBody>
      </p:sp>
      <p:sp>
        <p:nvSpPr>
          <p:cNvPr id="460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817563" y="922338"/>
            <a:ext cx="5681662" cy="3197225"/>
          </a:xfrm>
          <a:ln/>
        </p:spPr>
      </p:sp>
      <p:sp>
        <p:nvSpPr>
          <p:cNvPr id="460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76313" y="4559300"/>
            <a:ext cx="5362575" cy="4321175"/>
          </a:xfrm>
          <a:noFill/>
          <a:ln w="9525"/>
        </p:spPr>
        <p:txBody>
          <a:bodyPr lIns="86001" tIns="43000" rIns="86001" bIns="43000"/>
          <a:lstStyle/>
          <a:p>
            <a:r>
              <a:rPr lang="en-US" dirty="0"/>
              <a:t>So if we look at the computing spectrum today, each of the classes exist simultaneously.  In a room we can put 100s of teraflops and many petabytes of computing.  </a:t>
            </a:r>
          </a:p>
          <a:p>
            <a:endParaRPr lang="en-US" dirty="0"/>
          </a:p>
          <a:p>
            <a:r>
              <a:rPr lang="en-US" dirty="0"/>
              <a:t>Our productivity, document preparation, and personal information management fits in our pocket and a new class is emerging that will provide a means of streaming information to and from the physical world like we have never seen before.</a:t>
            </a:r>
          </a:p>
        </p:txBody>
      </p:sp>
    </p:spTree>
    <p:extLst>
      <p:ext uri="{BB962C8B-B14F-4D97-AF65-F5344CB8AC3E}">
        <p14:creationId xmlns:p14="http://schemas.microsoft.com/office/powerpoint/2010/main" val="372019760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49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457200" y="720725"/>
            <a:ext cx="6400800" cy="3600450"/>
          </a:xfrm>
          <a:ln/>
        </p:spPr>
      </p:sp>
      <p:sp>
        <p:nvSpPr>
          <p:cNvPr id="53250" name="Espace réservé des commentaires 2"/>
          <p:cNvSpPr>
            <a:spLocks noGrp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endParaRPr lang="fr-CA"/>
          </a:p>
        </p:txBody>
      </p:sp>
      <p:sp>
        <p:nvSpPr>
          <p:cNvPr id="53251" name="Espace réservé du numéro de diapositive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C8F5E65-2326-4C15-883B-21254C3E1659}" type="slidenum">
              <a:rPr lang="en-US" smtClean="0"/>
              <a:pPr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302485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0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02B5790-2174-4730-AE04-DFD0321AFD58}" type="slidenum">
              <a:rPr lang="en-US" smtClean="0"/>
              <a:pPr/>
              <a:t>35</a:t>
            </a:fld>
            <a:endParaRPr lang="en-US"/>
          </a:p>
        </p:txBody>
      </p:sp>
      <p:sp>
        <p:nvSpPr>
          <p:cNvPr id="68610" name="Rectangle 7"/>
          <p:cNvSpPr txBox="1">
            <a:spLocks noGrp="1" noChangeArrowheads="1"/>
          </p:cNvSpPr>
          <p:nvPr/>
        </p:nvSpPr>
        <p:spPr bwMode="auto">
          <a:xfrm>
            <a:off x="4143375" y="9120188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56" tIns="48329" rIns="96656" bIns="48329" anchor="b"/>
          <a:lstStyle/>
          <a:p>
            <a:pPr algn="r" defTabSz="893763"/>
            <a:fld id="{55D9B627-41AF-4D40-B82D-1B443831F3E0}" type="slidenum">
              <a:rPr kumimoji="1" lang="en-US" altLang="zh-TW" sz="1300">
                <a:cs typeface="新細明體"/>
              </a:rPr>
              <a:pPr algn="r" defTabSz="893763"/>
              <a:t>35</a:t>
            </a:fld>
            <a:endParaRPr kumimoji="1" lang="en-US" altLang="zh-TW" sz="1300">
              <a:cs typeface="新細明體"/>
            </a:endParaRPr>
          </a:p>
        </p:txBody>
      </p:sp>
      <p:sp>
        <p:nvSpPr>
          <p:cNvPr id="686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60375" y="720725"/>
            <a:ext cx="6396038" cy="3598863"/>
          </a:xfrm>
          <a:ln/>
        </p:spPr>
      </p:sp>
      <p:sp>
        <p:nvSpPr>
          <p:cNvPr id="6861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30250" y="4559300"/>
            <a:ext cx="5854700" cy="4321175"/>
          </a:xfrm>
          <a:noFill/>
          <a:ln w="9525"/>
        </p:spPr>
        <p:txBody>
          <a:bodyPr lIns="96656" tIns="48329" rIns="96656" bIns="48329"/>
          <a:lstStyle/>
          <a:p>
            <a:endParaRPr lang="zh-TW" altLang="zh-TW" dirty="0">
              <a:cs typeface="新細明體"/>
            </a:endParaRPr>
          </a:p>
        </p:txBody>
      </p:sp>
    </p:spTree>
    <p:extLst>
      <p:ext uri="{BB962C8B-B14F-4D97-AF65-F5344CB8AC3E}">
        <p14:creationId xmlns:p14="http://schemas.microsoft.com/office/powerpoint/2010/main" val="146572314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D9D4BCF-3A59-40A8-8688-4287D73CDDEC}" type="slidenum">
              <a:rPr lang="en-US" smtClean="0"/>
              <a:pPr/>
              <a:t>36</a:t>
            </a:fld>
            <a:endParaRPr lang="en-US"/>
          </a:p>
        </p:txBody>
      </p:sp>
      <p:sp>
        <p:nvSpPr>
          <p:cNvPr id="706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57200" y="720725"/>
            <a:ext cx="6400800" cy="3600450"/>
          </a:xfrm>
          <a:ln/>
        </p:spPr>
      </p:sp>
      <p:sp>
        <p:nvSpPr>
          <p:cNvPr id="7065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8303089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2788278-E219-4C9C-A1CA-CDE177BA1458}" type="slidenum">
              <a:rPr lang="en-US" smtClean="0"/>
              <a:pPr/>
              <a:t>37</a:t>
            </a:fld>
            <a:endParaRPr lang="en-US"/>
          </a:p>
        </p:txBody>
      </p:sp>
      <p:sp>
        <p:nvSpPr>
          <p:cNvPr id="665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38150" y="708025"/>
            <a:ext cx="6437313" cy="3621088"/>
          </a:xfrm>
          <a:ln/>
        </p:spPr>
      </p:sp>
      <p:sp>
        <p:nvSpPr>
          <p:cNvPr id="665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54088" y="4564063"/>
            <a:ext cx="5407025" cy="4329112"/>
          </a:xfrm>
          <a:noFill/>
          <a:ln w="9525"/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065833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  <a:endParaRPr lang="en-C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CA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  <a:endParaRPr lang="en-CA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B10D57F-96E7-46C1-8886-5812221627D5}" type="slidenum">
              <a:rPr lang="pt-PT"/>
              <a:pPr>
                <a:defRPr/>
              </a:pPr>
              <a:t>‹#›</a:t>
            </a:fld>
            <a:endParaRPr lang="pt-PT"/>
          </a:p>
        </p:txBody>
      </p:sp>
      <p:sp>
        <p:nvSpPr>
          <p:cNvPr id="6" name="Rectangle 29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pt-PT"/>
              <a:t> </a:t>
            </a:r>
            <a:r>
              <a:rPr lang="en-US"/>
              <a:t>Copyright  2009 Texas Instruments </a:t>
            </a:r>
          </a:p>
          <a:p>
            <a:pPr>
              <a:defRPr/>
            </a:pPr>
            <a:r>
              <a:rPr lang="en-US"/>
              <a:t>All Rights Reserved</a:t>
            </a:r>
          </a:p>
          <a:p>
            <a:pPr>
              <a:defRPr/>
            </a:pPr>
            <a:endParaRPr lang="en-US"/>
          </a:p>
          <a:p>
            <a:pPr>
              <a:defRPr/>
            </a:pPr>
            <a:r>
              <a:rPr lang="pt-PT"/>
              <a:t>www.msp430.ubi.pt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5AFEC1-C488-4E8F-92F5-80B244FC2165}" type="slidenum">
              <a:rPr lang="pt-PT"/>
              <a:pPr>
                <a:defRPr/>
              </a:pPr>
              <a:t>‹#›</a:t>
            </a:fld>
            <a:endParaRPr lang="pt-PT"/>
          </a:p>
        </p:txBody>
      </p:sp>
      <p:sp>
        <p:nvSpPr>
          <p:cNvPr id="6" name="Rectangle 29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pt-PT"/>
              <a:t> </a:t>
            </a:r>
            <a:r>
              <a:rPr lang="en-US"/>
              <a:t>Copyright  2009 Texas Instruments </a:t>
            </a:r>
          </a:p>
          <a:p>
            <a:pPr>
              <a:defRPr/>
            </a:pPr>
            <a:r>
              <a:rPr lang="en-US"/>
              <a:t>All Rights Reserved</a:t>
            </a:r>
          </a:p>
          <a:p>
            <a:pPr>
              <a:defRPr/>
            </a:pPr>
            <a:endParaRPr lang="en-US"/>
          </a:p>
          <a:p>
            <a:pPr>
              <a:defRPr/>
            </a:pPr>
            <a:r>
              <a:rPr lang="pt-PT"/>
              <a:t>www.msp430.ubi.pt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9FE0F7F-FE25-4416-9CC4-A85AE049DB5D}" type="slidenum">
              <a:rPr lang="pt-PT"/>
              <a:pPr>
                <a:defRPr/>
              </a:pPr>
              <a:t>‹#›</a:t>
            </a:fld>
            <a:endParaRPr lang="pt-PT"/>
          </a:p>
        </p:txBody>
      </p:sp>
      <p:sp>
        <p:nvSpPr>
          <p:cNvPr id="6" name="Rectangle 29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pt-PT"/>
              <a:t> </a:t>
            </a:r>
            <a:r>
              <a:rPr lang="en-US"/>
              <a:t>Copyright  2009 Texas Instruments </a:t>
            </a:r>
          </a:p>
          <a:p>
            <a:pPr>
              <a:defRPr/>
            </a:pPr>
            <a:r>
              <a:rPr lang="en-US"/>
              <a:t>All Rights Reserved</a:t>
            </a:r>
          </a:p>
          <a:p>
            <a:pPr>
              <a:defRPr/>
            </a:pPr>
            <a:endParaRPr lang="en-US"/>
          </a:p>
          <a:p>
            <a:pPr>
              <a:defRPr/>
            </a:pPr>
            <a:r>
              <a:rPr lang="pt-PT"/>
              <a:t>www.msp430.ubi.pt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4417" y="1052513"/>
            <a:ext cx="5384800" cy="532923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2417" y="1052513"/>
            <a:ext cx="5384800" cy="532923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F3FDD7D-B795-4C57-B975-422A524C763E}" type="slidenum">
              <a:rPr lang="pt-PT"/>
              <a:pPr>
                <a:defRPr/>
              </a:pPr>
              <a:t>‹#›</a:t>
            </a:fld>
            <a:endParaRPr lang="pt-PT"/>
          </a:p>
        </p:txBody>
      </p:sp>
      <p:sp>
        <p:nvSpPr>
          <p:cNvPr id="7" name="Rectangle 29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pt-PT"/>
              <a:t> </a:t>
            </a:r>
            <a:r>
              <a:rPr lang="en-US"/>
              <a:t>Copyright  2009 Texas Instruments </a:t>
            </a:r>
          </a:p>
          <a:p>
            <a:pPr>
              <a:defRPr/>
            </a:pPr>
            <a:r>
              <a:rPr lang="en-US"/>
              <a:t>All Rights Reserved</a:t>
            </a:r>
          </a:p>
          <a:p>
            <a:pPr>
              <a:defRPr/>
            </a:pPr>
            <a:endParaRPr lang="en-US"/>
          </a:p>
          <a:p>
            <a:pPr>
              <a:defRPr/>
            </a:pPr>
            <a:r>
              <a:rPr lang="pt-PT"/>
              <a:t>www.msp430.ubi.pt</a:t>
            </a: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FA727E4-6783-47F4-8639-EF7FA547AD57}" type="slidenum">
              <a:rPr lang="pt-PT"/>
              <a:pPr>
                <a:defRPr/>
              </a:pPr>
              <a:t>‹#›</a:t>
            </a:fld>
            <a:endParaRPr lang="pt-PT"/>
          </a:p>
        </p:txBody>
      </p:sp>
      <p:sp>
        <p:nvSpPr>
          <p:cNvPr id="9" name="Rectangle 29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pt-PT"/>
              <a:t> </a:t>
            </a:r>
            <a:r>
              <a:rPr lang="en-US"/>
              <a:t>Copyright  2009 Texas Instruments </a:t>
            </a:r>
          </a:p>
          <a:p>
            <a:pPr>
              <a:defRPr/>
            </a:pPr>
            <a:r>
              <a:rPr lang="en-US"/>
              <a:t>All Rights Reserved</a:t>
            </a:r>
          </a:p>
          <a:p>
            <a:pPr>
              <a:defRPr/>
            </a:pPr>
            <a:endParaRPr lang="en-US"/>
          </a:p>
          <a:p>
            <a:pPr>
              <a:defRPr/>
            </a:pPr>
            <a:r>
              <a:rPr lang="pt-PT"/>
              <a:t>www.msp430.ubi.pt</a:t>
            </a: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7F8AE8-10D1-4CEE-ABAB-D3B6E0291EA0}" type="slidenum">
              <a:rPr lang="pt-PT"/>
              <a:pPr>
                <a:defRPr/>
              </a:pPr>
              <a:t>‹#›</a:t>
            </a:fld>
            <a:endParaRPr lang="pt-PT"/>
          </a:p>
        </p:txBody>
      </p:sp>
      <p:sp>
        <p:nvSpPr>
          <p:cNvPr id="5" name="Rectangle 29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pt-PT"/>
              <a:t> </a:t>
            </a:r>
            <a:r>
              <a:rPr lang="en-US"/>
              <a:t>Copyright  2009 Texas Instruments </a:t>
            </a:r>
          </a:p>
          <a:p>
            <a:pPr>
              <a:defRPr/>
            </a:pPr>
            <a:r>
              <a:rPr lang="en-US"/>
              <a:t>All Rights Reserved</a:t>
            </a:r>
          </a:p>
          <a:p>
            <a:pPr>
              <a:defRPr/>
            </a:pPr>
            <a:endParaRPr lang="en-US"/>
          </a:p>
          <a:p>
            <a:pPr>
              <a:defRPr/>
            </a:pPr>
            <a:r>
              <a:rPr lang="pt-PT"/>
              <a:t>www.msp430.ubi.pt</a:t>
            </a: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265FDF5-E8A7-4AE3-9EE5-A68D10A5C71B}" type="slidenum">
              <a:rPr lang="pt-PT"/>
              <a:pPr>
                <a:defRPr/>
              </a:pPr>
              <a:t>‹#›</a:t>
            </a:fld>
            <a:endParaRPr lang="pt-PT"/>
          </a:p>
        </p:txBody>
      </p:sp>
      <p:sp>
        <p:nvSpPr>
          <p:cNvPr id="4" name="Rectangle 29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pt-PT"/>
              <a:t> </a:t>
            </a:r>
            <a:r>
              <a:rPr lang="en-US"/>
              <a:t>Copyright  2009 Texas Instruments </a:t>
            </a:r>
          </a:p>
          <a:p>
            <a:pPr>
              <a:defRPr/>
            </a:pPr>
            <a:r>
              <a:rPr lang="en-US"/>
              <a:t>All Rights Reserved</a:t>
            </a:r>
          </a:p>
          <a:p>
            <a:pPr>
              <a:defRPr/>
            </a:pPr>
            <a:endParaRPr lang="en-US"/>
          </a:p>
          <a:p>
            <a:pPr>
              <a:defRPr/>
            </a:pPr>
            <a:r>
              <a:rPr lang="pt-PT"/>
              <a:t>www.msp430.ubi.pt</a:t>
            </a: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DA396EA-E011-468A-AD7C-16BC985845ED}" type="slidenum">
              <a:rPr lang="pt-PT"/>
              <a:pPr>
                <a:defRPr/>
              </a:pPr>
              <a:t>‹#›</a:t>
            </a:fld>
            <a:endParaRPr lang="pt-PT"/>
          </a:p>
        </p:txBody>
      </p:sp>
      <p:sp>
        <p:nvSpPr>
          <p:cNvPr id="7" name="Rectangle 29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pt-PT"/>
              <a:t> </a:t>
            </a:r>
            <a:r>
              <a:rPr lang="en-US"/>
              <a:t>Copyright  2009 Texas Instruments </a:t>
            </a:r>
          </a:p>
          <a:p>
            <a:pPr>
              <a:defRPr/>
            </a:pPr>
            <a:r>
              <a:rPr lang="en-US"/>
              <a:t>All Rights Reserved</a:t>
            </a:r>
          </a:p>
          <a:p>
            <a:pPr>
              <a:defRPr/>
            </a:pPr>
            <a:endParaRPr lang="en-US"/>
          </a:p>
          <a:p>
            <a:pPr>
              <a:defRPr/>
            </a:pPr>
            <a:r>
              <a:rPr lang="pt-PT"/>
              <a:t>www.msp430.ubi.pt</a:t>
            </a: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CA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9196C1F-5135-4C0F-BCC8-7BB0639343E2}" type="slidenum">
              <a:rPr lang="pt-PT"/>
              <a:pPr>
                <a:defRPr/>
              </a:pPr>
              <a:t>‹#›</a:t>
            </a:fld>
            <a:endParaRPr lang="pt-PT"/>
          </a:p>
        </p:txBody>
      </p:sp>
      <p:sp>
        <p:nvSpPr>
          <p:cNvPr id="7" name="Rectangle 29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pt-PT"/>
              <a:t> </a:t>
            </a:r>
            <a:r>
              <a:rPr lang="en-US"/>
              <a:t>Copyright  2009 Texas Instruments </a:t>
            </a:r>
          </a:p>
          <a:p>
            <a:pPr>
              <a:defRPr/>
            </a:pPr>
            <a:r>
              <a:rPr lang="en-US"/>
              <a:t>All Rights Reserved</a:t>
            </a:r>
          </a:p>
          <a:p>
            <a:pPr>
              <a:defRPr/>
            </a:pPr>
            <a:endParaRPr lang="en-US"/>
          </a:p>
          <a:p>
            <a:pPr>
              <a:defRPr/>
            </a:pPr>
            <a:r>
              <a:rPr lang="pt-PT"/>
              <a:t>www.msp430.ubi.pt</a:t>
            </a: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9214E1E-C190-493F-A077-B1CD74ADEBC9}" type="slidenum">
              <a:rPr lang="pt-PT"/>
              <a:pPr>
                <a:defRPr/>
              </a:pPr>
              <a:t>‹#›</a:t>
            </a:fld>
            <a:endParaRPr lang="pt-PT"/>
          </a:p>
        </p:txBody>
      </p:sp>
      <p:sp>
        <p:nvSpPr>
          <p:cNvPr id="6" name="Rectangle 29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pt-PT"/>
              <a:t> </a:t>
            </a:r>
            <a:r>
              <a:rPr lang="en-US"/>
              <a:t>Copyright  2009 Texas Instruments </a:t>
            </a:r>
          </a:p>
          <a:p>
            <a:pPr>
              <a:defRPr/>
            </a:pPr>
            <a:r>
              <a:rPr lang="en-US"/>
              <a:t>All Rights Reserved</a:t>
            </a:r>
          </a:p>
          <a:p>
            <a:pPr>
              <a:defRPr/>
            </a:pPr>
            <a:endParaRPr lang="en-US"/>
          </a:p>
          <a:p>
            <a:pPr>
              <a:defRPr/>
            </a:pPr>
            <a:r>
              <a:rPr lang="pt-PT"/>
              <a:t>www.msp430.ubi.pt</a:t>
            </a: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54017" y="115888"/>
            <a:ext cx="2743200" cy="6265862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4417" y="115888"/>
            <a:ext cx="8026400" cy="6265862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631C725-EC95-46EA-B86E-D6813A824851}" type="slidenum">
              <a:rPr lang="pt-PT"/>
              <a:pPr>
                <a:defRPr/>
              </a:pPr>
              <a:t>‹#›</a:t>
            </a:fld>
            <a:endParaRPr lang="pt-PT"/>
          </a:p>
        </p:txBody>
      </p:sp>
      <p:sp>
        <p:nvSpPr>
          <p:cNvPr id="6" name="Rectangle 29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pt-PT"/>
              <a:t> </a:t>
            </a:r>
            <a:r>
              <a:rPr lang="en-US"/>
              <a:t>Copyright  2009 Texas Instruments </a:t>
            </a:r>
          </a:p>
          <a:p>
            <a:pPr>
              <a:defRPr/>
            </a:pPr>
            <a:r>
              <a:rPr lang="en-US"/>
              <a:t>All Rights Reserved</a:t>
            </a:r>
          </a:p>
          <a:p>
            <a:pPr>
              <a:defRPr/>
            </a:pPr>
            <a:endParaRPr lang="en-US"/>
          </a:p>
          <a:p>
            <a:pPr>
              <a:defRPr/>
            </a:pPr>
            <a:r>
              <a:rPr lang="pt-PT"/>
              <a:t>www.msp430.ubi.pt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Title Placeholder 1"/>
          <p:cNvSpPr>
            <a:spLocks noGrp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5843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7" name="Rectangle 26"/>
          <p:cNvSpPr>
            <a:spLocks noChangeArrowheads="1"/>
          </p:cNvSpPr>
          <p:nvPr userDrawn="1"/>
        </p:nvSpPr>
        <p:spPr bwMode="auto">
          <a:xfrm>
            <a:off x="0" y="6381750"/>
            <a:ext cx="12192000" cy="476250"/>
          </a:xfrm>
          <a:prstGeom prst="rect">
            <a:avLst/>
          </a:prstGeom>
          <a:gradFill rotWithShape="1">
            <a:gsLst>
              <a:gs pos="0">
                <a:srgbClr val="FF0000">
                  <a:gamma/>
                  <a:shade val="46275"/>
                  <a:invGamma/>
                </a:srgbClr>
              </a:gs>
              <a:gs pos="100000">
                <a:srgbClr val="FF0000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eaLnBrk="0" hangingPunct="0">
              <a:defRPr/>
            </a:pPr>
            <a:r>
              <a:rPr lang="en-US" sz="1200" i="1" dirty="0" err="1"/>
              <a:t>Traduit</a:t>
            </a:r>
            <a:r>
              <a:rPr lang="en-US" sz="1200" i="1" dirty="0"/>
              <a:t> et </a:t>
            </a:r>
            <a:r>
              <a:rPr lang="en-US" sz="1200" i="1" dirty="0" err="1"/>
              <a:t>adapté</a:t>
            </a:r>
            <a:r>
              <a:rPr lang="en-US" sz="1200" i="1" dirty="0"/>
              <a:t> de Embedded Systems Design,</a:t>
            </a:r>
            <a:r>
              <a:rPr lang="en-US" sz="1200" dirty="0"/>
              <a:t> (c) 2000 </a:t>
            </a:r>
            <a:r>
              <a:rPr lang="en-US" sz="1200" dirty="0" err="1"/>
              <a:t>Vahid</a:t>
            </a:r>
            <a:r>
              <a:rPr lang="en-US" sz="1200" dirty="0"/>
              <a:t>/</a:t>
            </a:r>
            <a:r>
              <a:rPr lang="en-US" sz="1200" dirty="0" err="1"/>
              <a:t>Givargis</a:t>
            </a:r>
            <a:r>
              <a:rPr lang="en-US" sz="1200" dirty="0"/>
              <a:t>, et </a:t>
            </a:r>
            <a:r>
              <a:rPr lang="en-US" sz="1200" dirty="0" err="1"/>
              <a:t>autres</a:t>
            </a:r>
            <a:r>
              <a:rPr lang="en-US" sz="1200" dirty="0"/>
              <a:t> sources  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9" r:id="rId1"/>
    <p:sldLayoutId id="2147483670" r:id="rId2"/>
    <p:sldLayoutId id="2147483671" r:id="rId3"/>
    <p:sldLayoutId id="2147483672" r:id="rId4"/>
    <p:sldLayoutId id="2147483673" r:id="rId5"/>
    <p:sldLayoutId id="2147483674" r:id="rId6"/>
    <p:sldLayoutId id="2147483675" r:id="rId7"/>
    <p:sldLayoutId id="2147483676" r:id="rId8"/>
    <p:sldLayoutId id="2147483677" r:id="rId9"/>
    <p:sldLayoutId id="2147483678" r:id="rId10"/>
    <p:sldLayoutId id="2147483679" r:id="rId11"/>
  </p:sldLayoutIdLs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Arial" charset="0"/>
              </a:defRPr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7182" name="Rectangle 14"/>
          <p:cNvSpPr>
            <a:spLocks noChangeArrowheads="1"/>
          </p:cNvSpPr>
          <p:nvPr/>
        </p:nvSpPr>
        <p:spPr bwMode="auto">
          <a:xfrm>
            <a:off x="0" y="6381750"/>
            <a:ext cx="12192000" cy="476250"/>
          </a:xfrm>
          <a:prstGeom prst="rect">
            <a:avLst/>
          </a:prstGeom>
          <a:gradFill rotWithShape="1">
            <a:gsLst>
              <a:gs pos="0">
                <a:srgbClr val="FF0000">
                  <a:gamma/>
                  <a:shade val="46275"/>
                  <a:invGamma/>
                </a:srgbClr>
              </a:gs>
              <a:gs pos="100000">
                <a:srgbClr val="FF0000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pt-PT"/>
          </a:p>
        </p:txBody>
      </p:sp>
      <p:sp>
        <p:nvSpPr>
          <p:cNvPr id="7181" name="Rectangle 13"/>
          <p:cNvSpPr>
            <a:spLocks noChangeArrowheads="1"/>
          </p:cNvSpPr>
          <p:nvPr/>
        </p:nvSpPr>
        <p:spPr bwMode="auto">
          <a:xfrm>
            <a:off x="0" y="1"/>
            <a:ext cx="12192000" cy="1052513"/>
          </a:xfrm>
          <a:prstGeom prst="rect">
            <a:avLst/>
          </a:prstGeom>
          <a:gradFill rotWithShape="1">
            <a:gsLst>
              <a:gs pos="0">
                <a:srgbClr val="000000">
                  <a:gamma/>
                  <a:tint val="50196"/>
                  <a:invGamma/>
                  <a:alpha val="89999"/>
                </a:srgbClr>
              </a:gs>
              <a:gs pos="100000">
                <a:srgbClr val="000000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pt-PT"/>
          </a:p>
        </p:txBody>
      </p:sp>
      <p:sp>
        <p:nvSpPr>
          <p:cNvPr id="13317" name="Rectangle 9"/>
          <p:cNvSpPr>
            <a:spLocks noGrp="1" noChangeArrowheads="1"/>
          </p:cNvSpPr>
          <p:nvPr>
            <p:ph type="title"/>
          </p:nvPr>
        </p:nvSpPr>
        <p:spPr bwMode="auto">
          <a:xfrm>
            <a:off x="814918" y="115888"/>
            <a:ext cx="10562167" cy="792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t-PT"/>
              <a:t>Clique para editar o estilo do título</a:t>
            </a:r>
          </a:p>
        </p:txBody>
      </p:sp>
      <p:sp>
        <p:nvSpPr>
          <p:cNvPr id="13318" name="Rectangle 10"/>
          <p:cNvSpPr>
            <a:spLocks noGrp="1" noChangeArrowheads="1"/>
          </p:cNvSpPr>
          <p:nvPr>
            <p:ph type="body" idx="1"/>
          </p:nvPr>
        </p:nvSpPr>
        <p:spPr bwMode="auto">
          <a:xfrm>
            <a:off x="624417" y="1052513"/>
            <a:ext cx="10972800" cy="5329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PT"/>
              <a:t>Clique para editar os estilos de texto do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7174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84167" y="6481763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chemeClr val="bg1"/>
                </a:solidFill>
                <a:latin typeface="+mn-lt"/>
              </a:defRPr>
            </a:lvl1pPr>
          </a:lstStyle>
          <a:p>
            <a:pPr>
              <a:defRPr/>
            </a:pPr>
            <a:fld id="{139A8CBE-FEF3-497D-A186-D3CD0840E04E}" type="slidenum">
              <a:rPr lang="pt-PT"/>
              <a:pPr>
                <a:defRPr/>
              </a:pPr>
              <a:t>‹#›</a:t>
            </a:fld>
            <a:endParaRPr lang="pt-PT"/>
          </a:p>
        </p:txBody>
      </p:sp>
      <p:sp>
        <p:nvSpPr>
          <p:cNvPr id="7194" name="Rectangle 26"/>
          <p:cNvSpPr>
            <a:spLocks noChangeArrowheads="1"/>
          </p:cNvSpPr>
          <p:nvPr/>
        </p:nvSpPr>
        <p:spPr bwMode="auto">
          <a:xfrm>
            <a:off x="0" y="6381750"/>
            <a:ext cx="12192000" cy="476250"/>
          </a:xfrm>
          <a:prstGeom prst="rect">
            <a:avLst/>
          </a:prstGeom>
          <a:gradFill rotWithShape="1">
            <a:gsLst>
              <a:gs pos="0">
                <a:srgbClr val="FF0000">
                  <a:gamma/>
                  <a:shade val="46275"/>
                  <a:invGamma/>
                </a:srgbClr>
              </a:gs>
              <a:gs pos="100000">
                <a:srgbClr val="FF0000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r>
              <a:rPr lang="fr-CA" sz="1000" i="1">
                <a:solidFill>
                  <a:schemeClr val="bg2"/>
                </a:solidFill>
              </a:rPr>
              <a:t>Traduit et adapté de l’anglais</a:t>
            </a:r>
          </a:p>
        </p:txBody>
      </p:sp>
      <p:sp>
        <p:nvSpPr>
          <p:cNvPr id="7197" name="Rectangle 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214285" y="6343650"/>
            <a:ext cx="3744383" cy="287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600" b="1">
                <a:solidFill>
                  <a:schemeClr val="bg1"/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pt-PT"/>
              <a:t> </a:t>
            </a:r>
            <a:r>
              <a:rPr lang="en-US"/>
              <a:t>Copyright  2009 Texas Instruments </a:t>
            </a:r>
          </a:p>
          <a:p>
            <a:pPr>
              <a:defRPr/>
            </a:pPr>
            <a:r>
              <a:rPr lang="en-US"/>
              <a:t>All Rights Reserved</a:t>
            </a:r>
          </a:p>
          <a:p>
            <a:pPr>
              <a:defRPr/>
            </a:pPr>
            <a:endParaRPr lang="en-US"/>
          </a:p>
          <a:p>
            <a:pPr>
              <a:defRPr/>
            </a:pPr>
            <a:r>
              <a:rPr lang="pt-PT"/>
              <a:t>www.msp430.ubi.pt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0" r:id="rId1"/>
    <p:sldLayoutId id="2147483681" r:id="rId2"/>
    <p:sldLayoutId id="2147483682" r:id="rId3"/>
    <p:sldLayoutId id="2147483683" r:id="rId4"/>
    <p:sldLayoutId id="2147483684" r:id="rId5"/>
    <p:sldLayoutId id="2147483685" r:id="rId6"/>
    <p:sldLayoutId id="2147483686" r:id="rId7"/>
    <p:sldLayoutId id="2147483687" r:id="rId8"/>
    <p:sldLayoutId id="2147483688" r:id="rId9"/>
    <p:sldLayoutId id="2147483689" r:id="rId10"/>
    <p:sldLayoutId id="2147483690" r:id="rId11"/>
  </p:sldLayoutIdLs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000" b="1">
          <a:solidFill>
            <a:schemeClr val="bg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000" b="1">
          <a:solidFill>
            <a:schemeClr val="bg1"/>
          </a:solidFill>
          <a:latin typeface="Verdana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000" b="1">
          <a:solidFill>
            <a:schemeClr val="bg1"/>
          </a:solidFill>
          <a:latin typeface="Verdana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000" b="1">
          <a:solidFill>
            <a:schemeClr val="bg1"/>
          </a:solidFill>
          <a:latin typeface="Verdana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000" b="1">
          <a:solidFill>
            <a:schemeClr val="bg1"/>
          </a:solidFill>
          <a:latin typeface="Verdana" pitchFamily="34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3000" b="1">
          <a:solidFill>
            <a:schemeClr val="bg1"/>
          </a:solidFill>
          <a:latin typeface="Verdana" pitchFamily="34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3000" b="1">
          <a:solidFill>
            <a:schemeClr val="bg1"/>
          </a:solidFill>
          <a:latin typeface="Verdana" pitchFamily="34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3000" b="1">
          <a:solidFill>
            <a:schemeClr val="bg1"/>
          </a:solidFill>
          <a:latin typeface="Verdana" pitchFamily="34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3000" b="1">
          <a:solidFill>
            <a:schemeClr val="bg1"/>
          </a:solidFill>
          <a:latin typeface="Verdan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Wingdings" pitchFamily="2" charset="2"/>
        <a:buChar char="q"/>
        <a:defRPr sz="2400" b="1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Wingdings" pitchFamily="2" charset="2"/>
        <a:buChar char="§"/>
        <a:defRPr sz="24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hyperlink" Target="https://etudier.uqam.ca/cours?sigle=INF2171&amp;p=6526" TargetMode="External"/><Relationship Id="rId13" Type="http://schemas.openxmlformats.org/officeDocument/2006/relationships/hyperlink" Target="https://etudier.uqam.ca/cours?sigle=INF3080&amp;p=6526" TargetMode="External"/><Relationship Id="rId18" Type="http://schemas.openxmlformats.org/officeDocument/2006/relationships/hyperlink" Target="https://etudier.uqam.ca/cours?sigle=INF3105&amp;p=6526" TargetMode="External"/><Relationship Id="rId26" Type="http://schemas.openxmlformats.org/officeDocument/2006/relationships/hyperlink" Target="https://etudier.uqam.ca/cours?sigle=MIC5012&amp;p=6526" TargetMode="External"/><Relationship Id="rId3" Type="http://schemas.openxmlformats.org/officeDocument/2006/relationships/hyperlink" Target="https://etudier.uqam.ca/cours?sigle=INF1120&amp;p=6526" TargetMode="External"/><Relationship Id="rId21" Type="http://schemas.openxmlformats.org/officeDocument/2006/relationships/hyperlink" Target="https://etudier.uqam.ca/cours?sigle=MAT1700&amp;p=6526" TargetMode="External"/><Relationship Id="rId7" Type="http://schemas.openxmlformats.org/officeDocument/2006/relationships/hyperlink" Target="https://etudier.uqam.ca/cours?sigle=INF2120&amp;p=6526" TargetMode="External"/><Relationship Id="rId12" Type="http://schemas.openxmlformats.org/officeDocument/2006/relationships/hyperlink" Target="https://etudier.uqam.ca/cours?sigle=TEL3175&amp;p=6526" TargetMode="External"/><Relationship Id="rId17" Type="http://schemas.openxmlformats.org/officeDocument/2006/relationships/hyperlink" Target="https://etudier.uqam.ca/cours?sigle=COM1070&amp;p=6526" TargetMode="External"/><Relationship Id="rId25" Type="http://schemas.openxmlformats.org/officeDocument/2006/relationships/hyperlink" Target="https://etudier.uqam.ca/cours?sigle=TEL5240&amp;p=6526" TargetMode="External"/><Relationship Id="rId2" Type="http://schemas.openxmlformats.org/officeDocument/2006/relationships/hyperlink" Target="https://etudier.uqam.ca/cours?sigle=INF1070&amp;p=6526" TargetMode="External"/><Relationship Id="rId16" Type="http://schemas.openxmlformats.org/officeDocument/2006/relationships/hyperlink" Target="https://etudier.uqam.ca/cours?sigle=MIC6130&amp;p=6526" TargetMode="External"/><Relationship Id="rId20" Type="http://schemas.openxmlformats.org/officeDocument/2006/relationships/hyperlink" Target="https://etudier.uqam.ca/cours?sigle=MIC4220&amp;p=6526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etudier.uqam.ca/cours?sigle=MIC1117&amp;p=6526" TargetMode="External"/><Relationship Id="rId11" Type="http://schemas.openxmlformats.org/officeDocument/2006/relationships/hyperlink" Target="https://etudier.uqam.ca/cours?sigle=INF2050&amp;p=6526" TargetMode="External"/><Relationship Id="rId24" Type="http://schemas.openxmlformats.org/officeDocument/2006/relationships/hyperlink" Target="https://etudier.uqam.ca/cours?sigle=MGT3224&amp;p=6526" TargetMode="External"/><Relationship Id="rId5" Type="http://schemas.openxmlformats.org/officeDocument/2006/relationships/hyperlink" Target="https://etudier.uqam.ca/cours?sigle=MAT1115&amp;p=6526" TargetMode="External"/><Relationship Id="rId15" Type="http://schemas.openxmlformats.org/officeDocument/2006/relationships/hyperlink" Target="https://etudier.uqam.ca/cours?sigle=MIC3117&amp;p=6526" TargetMode="External"/><Relationship Id="rId23" Type="http://schemas.openxmlformats.org/officeDocument/2006/relationships/hyperlink" Target="https://etudier.uqam.ca/cours?sigle=TEL5025&amp;p=6526" TargetMode="External"/><Relationship Id="rId10" Type="http://schemas.openxmlformats.org/officeDocument/2006/relationships/hyperlink" Target="https://etudier.uqam.ca/cours?sigle=MIC3220&amp;p=6526" TargetMode="External"/><Relationship Id="rId19" Type="http://schemas.openxmlformats.org/officeDocument/2006/relationships/hyperlink" Target="https://etudier.uqam.ca/cours?sigle=MIC4101&amp;p=6526" TargetMode="External"/><Relationship Id="rId4" Type="http://schemas.openxmlformats.org/officeDocument/2006/relationships/hyperlink" Target="https://etudier.uqam.ca/cours?sigle=INF1132&amp;p=6526" TargetMode="External"/><Relationship Id="rId9" Type="http://schemas.openxmlformats.org/officeDocument/2006/relationships/hyperlink" Target="https://etudier.uqam.ca/cours?sigle=MIC1065&amp;p=6526" TargetMode="External"/><Relationship Id="rId14" Type="http://schemas.openxmlformats.org/officeDocument/2006/relationships/hyperlink" Target="https://etudier.uqam.ca/cours?sigle=INF3271&amp;p=6526" TargetMode="External"/><Relationship Id="rId22" Type="http://schemas.openxmlformats.org/officeDocument/2006/relationships/hyperlink" Target="https://etudier.uqam.ca/cours?sigle=MIC5111&amp;p=6526" TargetMode="External"/><Relationship Id="rId27" Type="http://schemas.openxmlformats.org/officeDocument/2006/relationships/hyperlink" Target="https://etudier.uqam.ca/cours?sigle=MIC6012&amp;p=6526" TargetMode="Externa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wmf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3.jpeg"/><Relationship Id="rId4" Type="http://schemas.openxmlformats.org/officeDocument/2006/relationships/image" Target="../media/image12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jpeg"/><Relationship Id="rId13" Type="http://schemas.openxmlformats.org/officeDocument/2006/relationships/image" Target="../media/image23.png"/><Relationship Id="rId3" Type="http://schemas.openxmlformats.org/officeDocument/2006/relationships/image" Target="../media/image14.jpeg"/><Relationship Id="rId7" Type="http://schemas.openxmlformats.org/officeDocument/2006/relationships/image" Target="../media/image17.jpeg"/><Relationship Id="rId12" Type="http://schemas.openxmlformats.org/officeDocument/2006/relationships/image" Target="../media/image22.jpeg"/><Relationship Id="rId2" Type="http://schemas.openxmlformats.org/officeDocument/2006/relationships/notesSlide" Target="../notesSlides/notesSlide5.xml"/><Relationship Id="rId16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jpeg"/><Relationship Id="rId11" Type="http://schemas.openxmlformats.org/officeDocument/2006/relationships/image" Target="../media/image21.png"/><Relationship Id="rId5" Type="http://schemas.openxmlformats.org/officeDocument/2006/relationships/image" Target="../media/image15.png"/><Relationship Id="rId15" Type="http://schemas.openxmlformats.org/officeDocument/2006/relationships/image" Target="../media/image25.png"/><Relationship Id="rId10" Type="http://schemas.openxmlformats.org/officeDocument/2006/relationships/image" Target="../media/image20.jpeg"/><Relationship Id="rId4" Type="http://schemas.openxmlformats.org/officeDocument/2006/relationships/oleObject" Target="../embeddings/oleObject2.bin"/><Relationship Id="rId9" Type="http://schemas.openxmlformats.org/officeDocument/2006/relationships/image" Target="../media/image19.jpeg"/><Relationship Id="rId14" Type="http://schemas.openxmlformats.org/officeDocument/2006/relationships/image" Target="../media/image24.jpe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wmf"/><Relationship Id="rId2" Type="http://schemas.openxmlformats.org/officeDocument/2006/relationships/oleObject" Target="../embeddings/oleObject3.bin"/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hyperlink" Target="https://circuitdigest.com/tutorial/what-is-fpga-introduction-and-programming-tools" TargetMode="Externa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image" Target="../media/image31.png"/><Relationship Id="rId7" Type="http://schemas.openxmlformats.org/officeDocument/2006/relationships/image" Target="../media/image35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10" Type="http://schemas.openxmlformats.org/officeDocument/2006/relationships/image" Target="../media/image38.png"/><Relationship Id="rId4" Type="http://schemas.openxmlformats.org/officeDocument/2006/relationships/image" Target="../media/image32.png"/><Relationship Id="rId9" Type="http://schemas.openxmlformats.org/officeDocument/2006/relationships/image" Target="../media/image37.png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hyperlink" Target="http://www.ti.com/solution/led-lighting-general-diagram" TargetMode="External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7" Type="http://schemas.openxmlformats.org/officeDocument/2006/relationships/image" Target="../media/image50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9.png"/><Relationship Id="rId5" Type="http://schemas.openxmlformats.org/officeDocument/2006/relationships/image" Target="../media/image48.jpeg"/><Relationship Id="rId4" Type="http://schemas.openxmlformats.org/officeDocument/2006/relationships/image" Target="../media/image4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919288" y="2286000"/>
            <a:ext cx="8278812" cy="1358900"/>
          </a:xfrm>
          <a:noFill/>
          <a:ln w="1270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b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sz="4000" dirty="0" err="1">
                <a:solidFill>
                  <a:srgbClr val="025BBC"/>
                </a:solidFill>
              </a:rPr>
              <a:t>Systèmes</a:t>
            </a:r>
            <a:r>
              <a:rPr lang="en-US" sz="4000" dirty="0">
                <a:solidFill>
                  <a:srgbClr val="025BBC"/>
                </a:solidFill>
              </a:rPr>
              <a:t> </a:t>
            </a:r>
            <a:r>
              <a:rPr lang="en-US" sz="4000" dirty="0" err="1">
                <a:solidFill>
                  <a:srgbClr val="025BBC"/>
                </a:solidFill>
              </a:rPr>
              <a:t>embarqués</a:t>
            </a:r>
            <a:br>
              <a:rPr lang="en-US" sz="4000" dirty="0">
                <a:solidFill>
                  <a:srgbClr val="025BBC"/>
                </a:solidFill>
              </a:rPr>
            </a:br>
            <a:r>
              <a:rPr lang="en-US" sz="4000" dirty="0">
                <a:solidFill>
                  <a:srgbClr val="025BBC"/>
                </a:solidFill>
              </a:rPr>
              <a:t>MIC5111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ext Box 1026"/>
          <p:cNvSpPr txBox="1">
            <a:spLocks noChangeArrowheads="1"/>
          </p:cNvSpPr>
          <p:nvPr/>
        </p:nvSpPr>
        <p:spPr bwMode="auto">
          <a:xfrm>
            <a:off x="1055440" y="609600"/>
            <a:ext cx="10081120" cy="5354416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lIns="90000" tIns="46800" rIns="90000" bIns="46800">
            <a:spAutoFit/>
          </a:bodyPr>
          <a:lstStyle/>
          <a:p>
            <a:pPr algn="ctr">
              <a:lnSpc>
                <a:spcPct val="80000"/>
              </a:lnSpc>
              <a:spcBef>
                <a:spcPct val="25000"/>
              </a:spcBef>
            </a:pPr>
            <a:r>
              <a:rPr lang="fr-CA" sz="4000" dirty="0">
                <a:solidFill>
                  <a:srgbClr val="025BBC"/>
                </a:solidFill>
                <a:latin typeface="+mj-lt"/>
                <a:ea typeface="+mj-ea"/>
                <a:cs typeface="+mj-cs"/>
              </a:rPr>
              <a:t>Systèmes</a:t>
            </a:r>
            <a:r>
              <a:rPr lang="fr-CA" sz="4000" dirty="0">
                <a:latin typeface="Calibri" pitchFamily="34" charset="0"/>
                <a:cs typeface="Times New Roman" pitchFamily="18" charset="0"/>
              </a:rPr>
              <a:t> </a:t>
            </a:r>
            <a:r>
              <a:rPr lang="fr-CA" sz="4000" dirty="0">
                <a:solidFill>
                  <a:srgbClr val="025BBC"/>
                </a:solidFill>
                <a:latin typeface="+mj-lt"/>
                <a:ea typeface="+mj-ea"/>
                <a:cs typeface="+mj-cs"/>
              </a:rPr>
              <a:t>embarqués</a:t>
            </a:r>
          </a:p>
          <a:p>
            <a:pPr algn="ctr">
              <a:lnSpc>
                <a:spcPct val="80000"/>
              </a:lnSpc>
              <a:spcBef>
                <a:spcPct val="25000"/>
              </a:spcBef>
            </a:pPr>
            <a:r>
              <a:rPr lang="fr-CA" sz="2800" dirty="0">
                <a:latin typeface="Calibri" pitchFamily="34" charset="0"/>
                <a:cs typeface="Times New Roman" pitchFamily="18" charset="0"/>
              </a:rPr>
              <a:t> </a:t>
            </a:r>
            <a:r>
              <a:rPr lang="fr-CA" sz="2800" dirty="0">
                <a:solidFill>
                  <a:srgbClr val="025BBC"/>
                </a:solidFill>
                <a:latin typeface="+mj-lt"/>
                <a:ea typeface="+mj-ea"/>
                <a:cs typeface="+mj-cs"/>
              </a:rPr>
              <a:t>MIC5111, Automne 2025</a:t>
            </a:r>
          </a:p>
          <a:p>
            <a:pPr algn="ctr">
              <a:lnSpc>
                <a:spcPct val="80000"/>
              </a:lnSpc>
              <a:spcBef>
                <a:spcPct val="25000"/>
              </a:spcBef>
            </a:pPr>
            <a:endParaRPr lang="fr-CA" sz="2800" dirty="0">
              <a:latin typeface="Calibri" pitchFamily="34" charset="0"/>
              <a:cs typeface="Times New Roman" pitchFamily="18" charset="0"/>
            </a:endParaRPr>
          </a:p>
          <a:p>
            <a:pPr algn="ctr">
              <a:lnSpc>
                <a:spcPct val="85000"/>
              </a:lnSpc>
              <a:spcBef>
                <a:spcPct val="30000"/>
              </a:spcBef>
            </a:pPr>
            <a:endParaRPr lang="fr-CA" sz="1100" b="1" dirty="0">
              <a:latin typeface="Calibri" pitchFamily="34" charset="0"/>
              <a:cs typeface="Times New Roman" pitchFamily="18" charset="0"/>
            </a:endParaRPr>
          </a:p>
          <a:p>
            <a:pPr>
              <a:lnSpc>
                <a:spcPct val="80000"/>
              </a:lnSpc>
              <a:spcBef>
                <a:spcPct val="25000"/>
              </a:spcBef>
            </a:pPr>
            <a:r>
              <a:rPr lang="fr-CA" sz="2000" dirty="0">
                <a:latin typeface="Calibri" pitchFamily="34" charset="0"/>
                <a:cs typeface="Times New Roman" pitchFamily="18" charset="0"/>
              </a:rPr>
              <a:t>Professeur : Mounir Boukadoum  </a:t>
            </a:r>
          </a:p>
          <a:p>
            <a:pPr>
              <a:lnSpc>
                <a:spcPct val="80000"/>
              </a:lnSpc>
              <a:spcBef>
                <a:spcPct val="25000"/>
              </a:spcBef>
            </a:pPr>
            <a:r>
              <a:rPr lang="fr-CA" sz="2000" dirty="0">
                <a:latin typeface="Calibri" pitchFamily="34" charset="0"/>
                <a:cs typeface="Times New Roman" pitchFamily="18" charset="0"/>
              </a:rPr>
              <a:t>Bureau :	      PK-4540</a:t>
            </a:r>
          </a:p>
          <a:p>
            <a:pPr>
              <a:lnSpc>
                <a:spcPct val="80000"/>
              </a:lnSpc>
              <a:spcBef>
                <a:spcPct val="25000"/>
              </a:spcBef>
            </a:pPr>
            <a:r>
              <a:rPr lang="fr-CA" sz="2000" dirty="0">
                <a:latin typeface="Calibri" pitchFamily="34" charset="0"/>
                <a:cs typeface="Times New Roman" pitchFamily="18" charset="0"/>
              </a:rPr>
              <a:t>Téléphone :  514-987-3000  #4565</a:t>
            </a:r>
          </a:p>
          <a:p>
            <a:pPr>
              <a:lnSpc>
                <a:spcPct val="80000"/>
              </a:lnSpc>
              <a:spcBef>
                <a:spcPct val="25000"/>
              </a:spcBef>
            </a:pPr>
            <a:r>
              <a:rPr lang="fr-CA" sz="2000" dirty="0">
                <a:latin typeface="Calibri" pitchFamily="34" charset="0"/>
                <a:cs typeface="Times New Roman" pitchFamily="18" charset="0"/>
              </a:rPr>
              <a:t>Courriel:      boukadoum.mounir@uqam.ca</a:t>
            </a:r>
            <a:br>
              <a:rPr lang="fr-CA" sz="2000" dirty="0">
                <a:latin typeface="Calibri" pitchFamily="34" charset="0"/>
                <a:cs typeface="Times New Roman" pitchFamily="18" charset="0"/>
              </a:rPr>
            </a:br>
            <a:endParaRPr lang="fr-CA" sz="2000" dirty="0">
              <a:latin typeface="Calibri" pitchFamily="34" charset="0"/>
              <a:cs typeface="Times New Roman" pitchFamily="18" charset="0"/>
            </a:endParaRPr>
          </a:p>
          <a:p>
            <a:pPr>
              <a:lnSpc>
                <a:spcPct val="80000"/>
              </a:lnSpc>
              <a:spcBef>
                <a:spcPct val="25000"/>
              </a:spcBef>
            </a:pPr>
            <a:r>
              <a:rPr lang="fr-CA" sz="2000" dirty="0">
                <a:latin typeface="Calibri" pitchFamily="34" charset="0"/>
                <a:cs typeface="Times New Roman" pitchFamily="18" charset="0"/>
              </a:rPr>
              <a:t>Site du cours : www.labunix.uqam.ca/~boukadoum_m</a:t>
            </a:r>
          </a:p>
          <a:p>
            <a:pPr>
              <a:lnSpc>
                <a:spcPct val="80000"/>
              </a:lnSpc>
              <a:spcBef>
                <a:spcPct val="25000"/>
              </a:spcBef>
            </a:pPr>
            <a:endParaRPr lang="fr-CA" sz="2000" dirty="0">
              <a:latin typeface="Calibri" pitchFamily="34" charset="0"/>
              <a:cs typeface="Times New Roman" pitchFamily="18" charset="0"/>
            </a:endParaRPr>
          </a:p>
          <a:p>
            <a:pPr>
              <a:lnSpc>
                <a:spcPct val="80000"/>
              </a:lnSpc>
              <a:spcBef>
                <a:spcPct val="25000"/>
              </a:spcBef>
            </a:pPr>
            <a:r>
              <a:rPr lang="fr-CA" sz="2000" dirty="0">
                <a:latin typeface="Calibri" pitchFamily="34" charset="0"/>
                <a:cs typeface="Times New Roman" pitchFamily="18" charset="0"/>
              </a:rPr>
              <a:t>Auxiliaires: Radia Kassouri, </a:t>
            </a:r>
            <a:r>
              <a:rPr lang="fr-CA" sz="2000" dirty="0" err="1">
                <a:latin typeface="Calibri" pitchFamily="34" charset="0"/>
                <a:cs typeface="Times New Roman" pitchFamily="18" charset="0"/>
              </a:rPr>
              <a:t>Takfarinas</a:t>
            </a:r>
            <a:r>
              <a:rPr lang="fr-CA" sz="2000" dirty="0">
                <a:latin typeface="Calibri" pitchFamily="34" charset="0"/>
                <a:cs typeface="Times New Roman" pitchFamily="18" charset="0"/>
              </a:rPr>
              <a:t> </a:t>
            </a:r>
            <a:r>
              <a:rPr lang="fr-CA" sz="2000" dirty="0" err="1">
                <a:latin typeface="Calibri" pitchFamily="34" charset="0"/>
                <a:cs typeface="Times New Roman" pitchFamily="18" charset="0"/>
              </a:rPr>
              <a:t>Boundaoui</a:t>
            </a:r>
            <a:r>
              <a:rPr lang="fr-CA" sz="2000" dirty="0">
                <a:latin typeface="Calibri" pitchFamily="34" charset="0"/>
                <a:cs typeface="Times New Roman" pitchFamily="18" charset="0"/>
              </a:rPr>
              <a:t>		            		</a:t>
            </a:r>
          </a:p>
          <a:p>
            <a:pPr>
              <a:lnSpc>
                <a:spcPct val="80000"/>
              </a:lnSpc>
              <a:spcBef>
                <a:spcPct val="25000"/>
              </a:spcBef>
            </a:pPr>
            <a:r>
              <a:rPr lang="fr-CA" sz="1100" dirty="0">
                <a:latin typeface="Calibri" pitchFamily="34" charset="0"/>
                <a:cs typeface="Times New Roman" pitchFamily="18" charset="0"/>
              </a:rPr>
              <a:t>                                              </a:t>
            </a:r>
            <a:br>
              <a:rPr lang="fr-CA" sz="2000" dirty="0">
                <a:latin typeface="Calibri" pitchFamily="34" charset="0"/>
                <a:cs typeface="Times New Roman" pitchFamily="18" charset="0"/>
              </a:rPr>
            </a:br>
            <a:r>
              <a:rPr lang="fr-CA" sz="1100" dirty="0">
                <a:latin typeface="Calibri" pitchFamily="34" charset="0"/>
                <a:cs typeface="Times New Roman" pitchFamily="18" charset="0"/>
              </a:rPr>
              <a:t>  </a:t>
            </a:r>
          </a:p>
          <a:p>
            <a:pPr>
              <a:lnSpc>
                <a:spcPct val="80000"/>
              </a:lnSpc>
              <a:spcBef>
                <a:spcPct val="25000"/>
              </a:spcBef>
            </a:pPr>
            <a:r>
              <a:rPr lang="fr-CA" sz="2000" dirty="0">
                <a:solidFill>
                  <a:srgbClr val="000000"/>
                </a:solidFill>
                <a:latin typeface="Calibri" pitchFamily="34" charset="0"/>
                <a:cs typeface="Times New Roman" pitchFamily="18" charset="0"/>
              </a:rPr>
              <a:t>Jeudi, de 13h30 à 16h30, local PK-3205  (cours)</a:t>
            </a:r>
          </a:p>
          <a:p>
            <a:pPr>
              <a:lnSpc>
                <a:spcPct val="80000"/>
              </a:lnSpc>
              <a:spcBef>
                <a:spcPct val="25000"/>
              </a:spcBef>
            </a:pPr>
            <a:r>
              <a:rPr lang="fr-CA" sz="2000" dirty="0">
                <a:solidFill>
                  <a:srgbClr val="000000"/>
                </a:solidFill>
                <a:latin typeface="Calibri" pitchFamily="34" charset="0"/>
                <a:cs typeface="Times New Roman" pitchFamily="18" charset="0"/>
              </a:rPr>
              <a:t>Lundi, de 15h00  à 17h00 ou vendredi de 9h30 à 11h30, local PK-4770 (laboratoires)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Content Placeholder 1"/>
          <p:cNvSpPr>
            <a:spLocks noGrp="1"/>
          </p:cNvSpPr>
          <p:nvPr>
            <p:ph idx="1"/>
          </p:nvPr>
        </p:nvSpPr>
        <p:spPr>
          <a:xfrm>
            <a:off x="1055440" y="1412777"/>
            <a:ext cx="10081120" cy="4525963"/>
          </a:xfrm>
        </p:spPr>
        <p:txBody>
          <a:bodyPr/>
          <a:lstStyle/>
          <a:p>
            <a:r>
              <a:rPr lang="fr-CA" sz="2400" dirty="0"/>
              <a:t>Introduction aux systèmes embarqués et à leurs applications en mesure et commande automatique</a:t>
            </a:r>
          </a:p>
          <a:p>
            <a:pPr lvl="1"/>
            <a:r>
              <a:rPr lang="fr-CA" sz="1800" dirty="0"/>
              <a:t>Couverture des principes, composants et différentes étapes de conception et de réalisation d’un système à microcontrôleur(s), incluant le matériel et le logiciel </a:t>
            </a:r>
          </a:p>
          <a:p>
            <a:r>
              <a:rPr lang="fr-CA" sz="2400" dirty="0"/>
              <a:t>Cours magistral complété par des expériences de laboratoire pour se pratiquer </a:t>
            </a:r>
          </a:p>
          <a:p>
            <a:endParaRPr lang="fr-CA" sz="2400" dirty="0"/>
          </a:p>
          <a:p>
            <a:r>
              <a:rPr lang="fr-CA" sz="2400" dirty="0"/>
              <a:t>Bagage souhaité : connaissances de base en électronique analogique et numérique, et en langage de programmation c (plus la liste officielle !)</a:t>
            </a:r>
          </a:p>
          <a:p>
            <a:r>
              <a:rPr lang="fr-CA" sz="2400" b="1" dirty="0"/>
              <a:t>Les discussions en séance sont encouragées!</a:t>
            </a:r>
            <a:endParaRPr lang="en-CA" sz="2400" b="1" dirty="0"/>
          </a:p>
        </p:txBody>
      </p:sp>
      <p:sp>
        <p:nvSpPr>
          <p:cNvPr id="30722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z="4000" kern="1200" dirty="0" err="1">
                <a:solidFill>
                  <a:srgbClr val="025BBC"/>
                </a:solidFill>
              </a:rPr>
              <a:t>Objectifs</a:t>
            </a:r>
            <a:r>
              <a:rPr lang="en-CA" sz="4000" kern="1200" dirty="0">
                <a:solidFill>
                  <a:srgbClr val="025BBC"/>
                </a:solidFill>
              </a:rPr>
              <a:t>, </a:t>
            </a:r>
            <a:r>
              <a:rPr lang="en-CA" sz="4000" kern="1200" dirty="0" err="1">
                <a:solidFill>
                  <a:srgbClr val="025BBC"/>
                </a:solidFill>
              </a:rPr>
              <a:t>moyens</a:t>
            </a:r>
            <a:r>
              <a:rPr lang="en-CA" sz="4000" kern="1200" dirty="0">
                <a:solidFill>
                  <a:srgbClr val="025BBC"/>
                </a:solidFill>
              </a:rPr>
              <a:t> et </a:t>
            </a:r>
            <a:r>
              <a:rPr lang="en-CA" sz="4000" kern="1200" dirty="0" err="1">
                <a:solidFill>
                  <a:srgbClr val="025BBC"/>
                </a:solidFill>
              </a:rPr>
              <a:t>prérequis</a:t>
            </a:r>
            <a:r>
              <a:rPr lang="en-CA" sz="4000" kern="1200" dirty="0">
                <a:solidFill>
                  <a:srgbClr val="025BBC"/>
                </a:solidFill>
              </a:rPr>
              <a:t> 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18C93984-EE69-4619-9FAA-49F4D3214D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5440" y="319494"/>
            <a:ext cx="10081120" cy="1616203"/>
          </a:xfrm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rmAutofit/>
          </a:bodyPr>
          <a:lstStyle/>
          <a:p>
            <a:pPr>
              <a:lnSpc>
                <a:spcPct val="90000"/>
              </a:lnSpc>
            </a:pPr>
            <a:r>
              <a:rPr lang="en-US" sz="4000" kern="1200" dirty="0">
                <a:solidFill>
                  <a:srgbClr val="025BBC"/>
                </a:solidFill>
              </a:rPr>
              <a:t>Position dans le programme</a:t>
            </a:r>
          </a:p>
        </p:txBody>
      </p:sp>
      <p:grpSp>
        <p:nvGrpSpPr>
          <p:cNvPr id="35" name="Group 29">
            <a:extLst>
              <a:ext uri="{FF2B5EF4-FFF2-40B4-BE49-F238E27FC236}">
                <a16:creationId xmlns:a16="http://schemas.microsoft.com/office/drawing/2014/main" id="{117ED9EE-380C-224B-8619-61C6C01B1B1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520233" y="6737719"/>
            <a:ext cx="9155399" cy="123363"/>
            <a:chOff x="-5025" y="6737718"/>
            <a:chExt cx="12207200" cy="123363"/>
          </a:xfrm>
        </p:grpSpPr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CBEA0657-2676-EBD0-330D-2DE1D716D6D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 flipH="1">
              <a:off x="6036894" y="695800"/>
              <a:ext cx="123362" cy="12207199"/>
            </a:xfrm>
            <a:prstGeom prst="rect">
              <a:avLst/>
            </a:prstGeom>
            <a:gradFill>
              <a:gsLst>
                <a:gs pos="0">
                  <a:schemeClr val="accent5"/>
                </a:gs>
                <a:gs pos="100000">
                  <a:schemeClr val="accent2"/>
                </a:gs>
              </a:gsLst>
              <a:lin ang="1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6ABD4BE5-70D5-796C-F818-10F0570E7D6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>
              <a:off x="9176406" y="3835311"/>
              <a:ext cx="123362" cy="5928176"/>
            </a:xfrm>
            <a:prstGeom prst="rect">
              <a:avLst/>
            </a:prstGeom>
            <a:gradFill>
              <a:gsLst>
                <a:gs pos="19000">
                  <a:schemeClr val="accent5">
                    <a:alpha val="0"/>
                  </a:schemeClr>
                </a:gs>
                <a:gs pos="100000">
                  <a:schemeClr val="accent5">
                    <a:lumMod val="60000"/>
                    <a:lumOff val="40000"/>
                  </a:schemeClr>
                </a:gs>
              </a:gsLst>
              <a:lin ang="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aphicFrame>
        <p:nvGraphicFramePr>
          <p:cNvPr id="5" name="Espace réservé du contenu 4">
            <a:extLst>
              <a:ext uri="{FF2B5EF4-FFF2-40B4-BE49-F238E27FC236}">
                <a16:creationId xmlns:a16="http://schemas.microsoft.com/office/drawing/2014/main" id="{0461CB88-8A81-3AA9-D379-760707DD827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89611969"/>
              </p:ext>
            </p:extLst>
          </p:nvPr>
        </p:nvGraphicFramePr>
        <p:xfrm>
          <a:off x="2063552" y="1628800"/>
          <a:ext cx="8424936" cy="4016673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182702">
                  <a:extLst>
                    <a:ext uri="{9D8B030D-6E8A-4147-A177-3AD203B41FA5}">
                      <a16:colId xmlns:a16="http://schemas.microsoft.com/office/drawing/2014/main" val="708949655"/>
                    </a:ext>
                  </a:extLst>
                </a:gridCol>
                <a:gridCol w="1326723">
                  <a:extLst>
                    <a:ext uri="{9D8B030D-6E8A-4147-A177-3AD203B41FA5}">
                      <a16:colId xmlns:a16="http://schemas.microsoft.com/office/drawing/2014/main" val="1262637356"/>
                    </a:ext>
                  </a:extLst>
                </a:gridCol>
                <a:gridCol w="1172034">
                  <a:extLst>
                    <a:ext uri="{9D8B030D-6E8A-4147-A177-3AD203B41FA5}">
                      <a16:colId xmlns:a16="http://schemas.microsoft.com/office/drawing/2014/main" val="947241866"/>
                    </a:ext>
                  </a:extLst>
                </a:gridCol>
                <a:gridCol w="2086829">
                  <a:extLst>
                    <a:ext uri="{9D8B030D-6E8A-4147-A177-3AD203B41FA5}">
                      <a16:colId xmlns:a16="http://schemas.microsoft.com/office/drawing/2014/main" val="1786728181"/>
                    </a:ext>
                  </a:extLst>
                </a:gridCol>
                <a:gridCol w="1172034">
                  <a:extLst>
                    <a:ext uri="{9D8B030D-6E8A-4147-A177-3AD203B41FA5}">
                      <a16:colId xmlns:a16="http://schemas.microsoft.com/office/drawing/2014/main" val="4163446563"/>
                    </a:ext>
                  </a:extLst>
                </a:gridCol>
                <a:gridCol w="1278716">
                  <a:extLst>
                    <a:ext uri="{9D8B030D-6E8A-4147-A177-3AD203B41FA5}">
                      <a16:colId xmlns:a16="http://schemas.microsoft.com/office/drawing/2014/main" val="302924635"/>
                    </a:ext>
                  </a:extLst>
                </a:gridCol>
                <a:gridCol w="205898">
                  <a:extLst>
                    <a:ext uri="{9D8B030D-6E8A-4147-A177-3AD203B41FA5}">
                      <a16:colId xmlns:a16="http://schemas.microsoft.com/office/drawing/2014/main" val="4032705024"/>
                    </a:ext>
                  </a:extLst>
                </a:gridCol>
              </a:tblGrid>
              <a:tr h="26442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fr-CA" sz="1600" dirty="0">
                          <a:effectLst/>
                        </a:rPr>
                        <a:t>Trimestre  </a:t>
                      </a:r>
                      <a:endParaRPr lang="fr-CA" sz="16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3545" marR="13545" marT="13545" marB="1354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fr-CA" sz="1600">
                          <a:effectLst/>
                        </a:rPr>
                        <a:t> </a:t>
                      </a:r>
                      <a:endParaRPr lang="fr-CA" sz="16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3545" marR="13545" marT="13545" marB="1354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fr-CA" sz="1600">
                          <a:effectLst/>
                        </a:rPr>
                        <a:t> </a:t>
                      </a:r>
                      <a:endParaRPr lang="fr-CA" sz="16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3545" marR="13545" marT="13545" marB="1354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fr-CA" sz="1600">
                          <a:effectLst/>
                        </a:rPr>
                        <a:t> </a:t>
                      </a:r>
                      <a:endParaRPr lang="fr-CA" sz="16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3545" marR="13545" marT="13545" marB="1354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fr-CA" sz="1600">
                          <a:effectLst/>
                        </a:rPr>
                        <a:t> </a:t>
                      </a:r>
                      <a:endParaRPr lang="fr-CA" sz="16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3545" marR="13545" marT="13545" marB="1354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fr-CA" sz="1600">
                          <a:effectLst/>
                        </a:rPr>
                        <a:t> </a:t>
                      </a:r>
                      <a:endParaRPr lang="fr-CA" sz="16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3545" marR="13545" marT="13545" marB="1354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fr-CA" sz="1600">
                          <a:effectLst/>
                        </a:rPr>
                        <a:t> </a:t>
                      </a:r>
                      <a:endParaRPr lang="fr-CA" sz="16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050613974"/>
                  </a:ext>
                </a:extLst>
              </a:tr>
              <a:tr h="26442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fr-CA" sz="1600" dirty="0">
                          <a:effectLst/>
                        </a:rPr>
                        <a:t>1 </a:t>
                      </a:r>
                      <a:endParaRPr lang="fr-CA" sz="16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3545" marR="13545" marT="13545" marB="1354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fr-CA" sz="1600" u="sng">
                          <a:effectLst/>
                          <a:hlinkClick r:id="rId2"/>
                        </a:rPr>
                        <a:t>INF1070</a:t>
                      </a:r>
                      <a:r>
                        <a:rPr lang="fr-CA" sz="1600">
                          <a:effectLst/>
                        </a:rPr>
                        <a:t> </a:t>
                      </a:r>
                      <a:endParaRPr lang="fr-CA" sz="16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3545" marR="13545" marT="13545" marB="1354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fr-CA" sz="1600" u="sng">
                          <a:effectLst/>
                          <a:hlinkClick r:id="rId3"/>
                        </a:rPr>
                        <a:t>INF1120</a:t>
                      </a:r>
                      <a:r>
                        <a:rPr lang="fr-CA" sz="1600">
                          <a:effectLst/>
                        </a:rPr>
                        <a:t> </a:t>
                      </a:r>
                      <a:endParaRPr lang="fr-CA" sz="16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3545" marR="13545" marT="13545" marB="1354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fr-CA" sz="1600" u="sng">
                          <a:effectLst/>
                          <a:hlinkClick r:id="rId4"/>
                        </a:rPr>
                        <a:t>INF1132</a:t>
                      </a:r>
                      <a:r>
                        <a:rPr lang="fr-CA" sz="1600">
                          <a:effectLst/>
                        </a:rPr>
                        <a:t> </a:t>
                      </a:r>
                      <a:endParaRPr lang="fr-CA" sz="16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3545" marR="13545" marT="13545" marB="1354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fr-CA" sz="1600" u="sng">
                          <a:effectLst/>
                          <a:hlinkClick r:id="rId5"/>
                        </a:rPr>
                        <a:t>MAT1115</a:t>
                      </a:r>
                      <a:r>
                        <a:rPr lang="fr-CA" sz="1600">
                          <a:effectLst/>
                        </a:rPr>
                        <a:t> </a:t>
                      </a:r>
                      <a:endParaRPr lang="fr-CA" sz="16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3545" marR="13545" marT="13545" marB="1354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fr-CA" sz="1600" u="sng">
                          <a:effectLst/>
                          <a:hlinkClick r:id="rId6"/>
                        </a:rPr>
                        <a:t>MIC1117</a:t>
                      </a:r>
                      <a:endParaRPr lang="fr-CA" sz="16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3545" marR="13545" marT="13545" marB="1354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fr-CA" sz="1600">
                          <a:effectLst/>
                        </a:rPr>
                        <a:t> </a:t>
                      </a:r>
                      <a:endParaRPr lang="fr-CA" sz="16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489203292"/>
                  </a:ext>
                </a:extLst>
              </a:tr>
              <a:tr h="58054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fr-CA" sz="1600" dirty="0">
                          <a:effectLst/>
                        </a:rPr>
                        <a:t>2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fr-CA" sz="1600" dirty="0">
                          <a:effectLst/>
                        </a:rPr>
                        <a:t> </a:t>
                      </a:r>
                      <a:endParaRPr lang="fr-CA" sz="16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3545" marR="13545" marT="13545" marB="1354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fr-CA" sz="1600" u="sng">
                          <a:effectLst/>
                          <a:hlinkClick r:id="rId7"/>
                        </a:rPr>
                        <a:t>INF2120</a:t>
                      </a:r>
                      <a:r>
                        <a:rPr lang="fr-CA" sz="1600">
                          <a:effectLst/>
                        </a:rPr>
                        <a:t> </a:t>
                      </a:r>
                      <a:endParaRPr lang="fr-CA" sz="16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3545" marR="13545" marT="13545" marB="1354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fr-CA" sz="1600" u="sng">
                          <a:effectLst/>
                          <a:hlinkClick r:id="rId8"/>
                        </a:rPr>
                        <a:t>INF2171</a:t>
                      </a:r>
                      <a:r>
                        <a:rPr lang="fr-CA" sz="1600">
                          <a:effectLst/>
                        </a:rPr>
                        <a:t> </a:t>
                      </a:r>
                      <a:endParaRPr lang="fr-CA" sz="16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3545" marR="13545" marT="13545" marB="1354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fr-CA" sz="1600" u="sng" dirty="0">
                          <a:effectLst/>
                          <a:hlinkClick r:id="rId9"/>
                        </a:rPr>
                        <a:t>MIC1065</a:t>
                      </a:r>
                      <a:endParaRPr lang="fr-CA" sz="1600" u="sng" dirty="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fr-CA" sz="16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</a:rPr>
                        <a:t>Ch.  </a:t>
                      </a:r>
                      <a:r>
                        <a:rPr lang="fr-CA" sz="1600" dirty="0" err="1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</a:rPr>
                        <a:t>Compl</a:t>
                      </a:r>
                      <a:r>
                        <a:rPr lang="fr-CA" sz="16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</a:rPr>
                        <a:t>.</a:t>
                      </a:r>
                      <a:endParaRPr lang="fr-CA" sz="1600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3545" marR="13545" marT="13545" marB="1354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fr-CA" sz="1600" u="sng" dirty="0">
                          <a:effectLst/>
                          <a:hlinkClick r:id="rId10"/>
                        </a:rPr>
                        <a:t>MIC3220</a:t>
                      </a:r>
                      <a:endParaRPr lang="fr-CA" sz="1600" dirty="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fr-CA" sz="1600" u="sng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hlinkClick r:id="rId11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INF2050</a:t>
                      </a:r>
                      <a:r>
                        <a:rPr lang="fr-CA" sz="1600" dirty="0">
                          <a:effectLst/>
                        </a:rPr>
                        <a:t> </a:t>
                      </a:r>
                      <a:endParaRPr lang="fr-CA" sz="16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3545" marR="13545" marT="13545" marB="1354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fr-CA" sz="1600" u="sng" dirty="0">
                          <a:effectLst/>
                          <a:hlinkClick r:id="rId12"/>
                        </a:rPr>
                        <a:t>TEL3175</a:t>
                      </a:r>
                      <a:endParaRPr lang="fr-CA" sz="1600" dirty="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fr-CA" sz="1600" u="sng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hlinkClick r:id="rId6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MIC1117</a:t>
                      </a:r>
                      <a:endParaRPr lang="fr-CA" sz="1600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3545" marR="13545" marT="13545" marB="1354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fr-CA" sz="1600">
                          <a:effectLst/>
                        </a:rPr>
                        <a:t> </a:t>
                      </a:r>
                      <a:endParaRPr lang="fr-CA" sz="16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055001999"/>
                  </a:ext>
                </a:extLst>
              </a:tr>
              <a:tr h="58054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fr-CA" sz="1600" dirty="0">
                          <a:effectLst/>
                        </a:rPr>
                        <a:t>3 </a:t>
                      </a:r>
                      <a:br>
                        <a:rPr lang="fr-CA" sz="1600" dirty="0">
                          <a:effectLst/>
                        </a:rPr>
                      </a:br>
                      <a:r>
                        <a:rPr lang="fr-CA" sz="1600" dirty="0">
                          <a:effectLst/>
                        </a:rPr>
                        <a:t> </a:t>
                      </a:r>
                      <a:endParaRPr lang="fr-CA" sz="16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3545" marR="13545" marT="13545" marB="1354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fr-CA" sz="1600" u="sng" dirty="0">
                          <a:effectLst/>
                          <a:hlinkClick r:id="rId13"/>
                        </a:rPr>
                        <a:t>INF3080</a:t>
                      </a:r>
                      <a:r>
                        <a:rPr lang="fr-CA" sz="1600" dirty="0">
                          <a:effectLst/>
                        </a:rPr>
                        <a:t> </a:t>
                      </a:r>
                      <a:endParaRPr lang="fr-CA" sz="16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3545" marR="13545" marT="13545" marB="1354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fr-CA" sz="1600" u="sng" dirty="0">
                          <a:effectLst/>
                          <a:hlinkClick r:id="rId11"/>
                        </a:rPr>
                        <a:t>INF2050</a:t>
                      </a:r>
                      <a:endParaRPr lang="fr-CA" sz="1600" dirty="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fr-CA" sz="1600" u="sng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hlinkClick r:id="rId9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MIC1065</a:t>
                      </a:r>
                      <a:endParaRPr lang="fr-CA" sz="1600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3545" marR="13545" marT="13545" marB="1354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fr-CA" sz="1600" u="sng" dirty="0">
                          <a:effectLst/>
                          <a:hlinkClick r:id="rId14"/>
                        </a:rPr>
                        <a:t>INF3271</a:t>
                      </a:r>
                      <a:endParaRPr lang="fr-CA" sz="1600" dirty="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fr-CA" sz="1600" u="sng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hlinkClick r:id="rId10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MIC3220</a:t>
                      </a:r>
                      <a:endParaRPr lang="fr-CA" sz="1600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3545" marR="13545" marT="13545" marB="1354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fr-CA" sz="1600" u="sng" dirty="0">
                          <a:effectLst/>
                          <a:hlinkClick r:id="rId15"/>
                        </a:rPr>
                        <a:t>MIC3117</a:t>
                      </a:r>
                      <a:endParaRPr lang="fr-CA" sz="1600" dirty="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fr-CA" sz="1600" u="sng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hlinkClick r:id="rId12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TEL3175</a:t>
                      </a:r>
                      <a:r>
                        <a:rPr lang="fr-CA" sz="1600" dirty="0">
                          <a:effectLst/>
                        </a:rPr>
                        <a:t> </a:t>
                      </a:r>
                      <a:endParaRPr lang="fr-CA" sz="16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3545" marR="13545" marT="13545" marB="1354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fr-CA" sz="1600" u="sng">
                          <a:effectLst/>
                          <a:hlinkClick r:id="rId16"/>
                        </a:rPr>
                        <a:t>MIC6130</a:t>
                      </a:r>
                      <a:endParaRPr lang="fr-CA" sz="16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3545" marR="13545" marT="13545" marB="1354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fr-CA" sz="1600">
                          <a:effectLst/>
                        </a:rPr>
                        <a:t> </a:t>
                      </a:r>
                      <a:endParaRPr lang="fr-CA" sz="16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64345991"/>
                  </a:ext>
                </a:extLst>
              </a:tr>
              <a:tr h="58054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fr-CA" sz="1600" dirty="0">
                          <a:effectLst/>
                        </a:rPr>
                        <a:t>4 </a:t>
                      </a:r>
                      <a:endParaRPr lang="fr-CA" sz="16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3545" marR="13545" marT="13545" marB="1354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fr-CA" sz="1600" u="sng" dirty="0">
                          <a:effectLst/>
                          <a:hlinkClick r:id="rId17"/>
                        </a:rPr>
                        <a:t>COM1070</a:t>
                      </a:r>
                      <a:r>
                        <a:rPr lang="fr-CA" sz="1600" dirty="0">
                          <a:effectLst/>
                        </a:rPr>
                        <a:t> </a:t>
                      </a:r>
                      <a:endParaRPr lang="fr-CA" sz="16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3545" marR="13545" marT="13545" marB="1354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fr-CA" sz="1600" dirty="0">
                          <a:effectLst/>
                        </a:rPr>
                        <a:t>Choix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fr-CA" sz="1600" u="sng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hlinkClick r:id="rId14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INF3271</a:t>
                      </a:r>
                      <a:endParaRPr lang="fr-CA" sz="1600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3545" marR="13545" marT="13545" marB="1354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fr-CA" sz="1600" u="sng">
                          <a:effectLst/>
                          <a:hlinkClick r:id="rId18"/>
                        </a:rPr>
                        <a:t>INF3105</a:t>
                      </a:r>
                      <a:r>
                        <a:rPr lang="fr-CA" sz="1600">
                          <a:effectLst/>
                        </a:rPr>
                        <a:t> </a:t>
                      </a:r>
                      <a:endParaRPr lang="fr-CA" sz="16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3545" marR="13545" marT="13545" marB="1354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fr-CA" sz="1600" u="sng" dirty="0">
                          <a:effectLst/>
                          <a:hlinkClick r:id="rId19"/>
                        </a:rPr>
                        <a:t>MIC4101</a:t>
                      </a:r>
                      <a:endParaRPr lang="fr-CA" sz="1600" dirty="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fr-CA" sz="1600" u="sng" dirty="0">
                          <a:effectLst/>
                          <a:hlinkClick r:id="rId15"/>
                        </a:rPr>
                        <a:t>MIC3117</a:t>
                      </a:r>
                      <a:r>
                        <a:rPr lang="fr-CA" sz="1600" dirty="0">
                          <a:effectLst/>
                        </a:rPr>
                        <a:t> </a:t>
                      </a:r>
                      <a:endParaRPr lang="fr-CA" sz="16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3545" marR="13545" marT="13545" marB="1354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fr-CA" sz="1600" u="sng" dirty="0">
                          <a:effectLst/>
                          <a:hlinkClick r:id="rId20"/>
                        </a:rPr>
                        <a:t>MIC4220</a:t>
                      </a:r>
                      <a:endParaRPr lang="fr-CA" sz="1600" dirty="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fr-CA" sz="1600" u="sng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hlinkClick r:id="rId16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MIC6130</a:t>
                      </a:r>
                      <a:r>
                        <a:rPr lang="fr-CA" sz="16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</a:rPr>
                        <a:t> </a:t>
                      </a:r>
                      <a:endParaRPr lang="fr-CA" sz="1600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3545" marR="13545" marT="13545" marB="1354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fr-CA" sz="1600">
                          <a:effectLst/>
                        </a:rPr>
                        <a:t> </a:t>
                      </a:r>
                      <a:endParaRPr lang="fr-CA" sz="16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201398116"/>
                  </a:ext>
                </a:extLst>
              </a:tr>
              <a:tr h="58054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fr-CA" sz="1600">
                          <a:effectLst/>
                        </a:rPr>
                        <a:t>5</a:t>
                      </a:r>
                      <a:endParaRPr lang="fr-CA" sz="16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3545" marR="13545" marT="13545" marB="1354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fr-CA" sz="1600" dirty="0">
                          <a:effectLst/>
                        </a:rPr>
                        <a:t>Choix</a:t>
                      </a:r>
                    </a:p>
                  </a:txBody>
                  <a:tcPr marL="13545" marR="13545" marT="13545" marB="1354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fr-CA" sz="1600" dirty="0">
                          <a:effectLst/>
                        </a:rPr>
                        <a:t>Ch. </a:t>
                      </a:r>
                      <a:r>
                        <a:rPr lang="fr-CA" sz="1600" dirty="0" err="1">
                          <a:effectLst/>
                        </a:rPr>
                        <a:t>Comp</a:t>
                      </a:r>
                      <a:endParaRPr lang="fr-CA" sz="1600" dirty="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fr-CA" sz="16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</a:rPr>
                        <a:t>Ch. </a:t>
                      </a:r>
                      <a:r>
                        <a:rPr lang="fr-CA" sz="1600" dirty="0" err="1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</a:rPr>
                        <a:t>Gest</a:t>
                      </a:r>
                      <a:r>
                        <a:rPr lang="fr-CA" sz="16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</a:rPr>
                        <a:t> </a:t>
                      </a:r>
                      <a:endParaRPr lang="fr-CA" sz="1600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3545" marR="13545" marT="13545" marB="1354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fr-CA" sz="1600" u="sng" dirty="0">
                          <a:effectLst/>
                          <a:hlinkClick r:id="rId21"/>
                        </a:rPr>
                        <a:t>MAT1700</a:t>
                      </a:r>
                      <a:r>
                        <a:rPr lang="fr-CA" sz="1600" dirty="0">
                          <a:effectLst/>
                        </a:rPr>
                        <a:t> 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fr-CA" sz="1600" u="sng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hlinkClick r:id="rId19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MIC4101</a:t>
                      </a:r>
                      <a:endParaRPr lang="fr-CA" sz="1600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3545" marR="13545" marT="13545" marB="1354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fr-CA" sz="1600" b="1" u="sng" dirty="0">
                          <a:solidFill>
                            <a:srgbClr val="00B050"/>
                          </a:solidFill>
                          <a:effectLst/>
                          <a:hlinkClick r:id="rId22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MIC5111</a:t>
                      </a:r>
                      <a:r>
                        <a:rPr lang="fr-CA" sz="1600" dirty="0">
                          <a:effectLst/>
                        </a:rPr>
                        <a:t> 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fr-CA" sz="1600" u="sng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hlinkClick r:id="rId20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MIC4220</a:t>
                      </a:r>
                      <a:endParaRPr lang="fr-CA" sz="1600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3545" marR="13545" marT="13545" marB="1354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fr-CA" sz="1600" u="sng">
                          <a:effectLst/>
                          <a:hlinkClick r:id="rId23"/>
                        </a:rPr>
                        <a:t>TEL5025</a:t>
                      </a:r>
                      <a:endParaRPr lang="fr-CA" sz="16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3545" marR="13545" marT="13545" marB="1354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fr-CA" sz="1600">
                          <a:effectLst/>
                        </a:rPr>
                        <a:t> </a:t>
                      </a:r>
                      <a:endParaRPr lang="fr-CA" sz="16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539299248"/>
                  </a:ext>
                </a:extLst>
              </a:tr>
              <a:tr h="58054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fr-CA" sz="1600">
                          <a:effectLst/>
                        </a:rPr>
                        <a:t>6  </a:t>
                      </a:r>
                      <a:endParaRPr lang="fr-CA" sz="16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3545" marR="13545" marT="13545" marB="1354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fr-CA" sz="1600" dirty="0">
                          <a:effectLst/>
                        </a:rPr>
                        <a:t>Choix</a:t>
                      </a:r>
                    </a:p>
                  </a:txBody>
                  <a:tcPr marL="13545" marR="13545" marT="13545" marB="1354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fr-CA" sz="1600" dirty="0">
                          <a:effectLst/>
                        </a:rPr>
                        <a:t>Ch. </a:t>
                      </a:r>
                      <a:r>
                        <a:rPr lang="fr-CA" sz="1600" dirty="0" err="1">
                          <a:effectLst/>
                        </a:rPr>
                        <a:t>Gest</a:t>
                      </a:r>
                      <a:r>
                        <a:rPr lang="fr-CA" sz="1600" dirty="0">
                          <a:effectLst/>
                        </a:rPr>
                        <a:t>.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fr-CA" sz="1600" u="sng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hlinkClick r:id="rId21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MAT1700</a:t>
                      </a:r>
                      <a:r>
                        <a:rPr lang="fr-CA" sz="1600" dirty="0">
                          <a:effectLst/>
                        </a:rPr>
                        <a:t>  </a:t>
                      </a:r>
                      <a:endParaRPr lang="fr-CA" sz="16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3545" marR="13545" marT="13545" marB="1354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fr-CA" sz="1600" u="sng" dirty="0">
                          <a:effectLst/>
                          <a:hlinkClick r:id="rId24"/>
                        </a:rPr>
                        <a:t>MGT3224</a:t>
                      </a:r>
                      <a:endParaRPr lang="fr-CA" sz="1600" dirty="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fr-CA" sz="1600" b="1" u="sng" dirty="0">
                          <a:solidFill>
                            <a:srgbClr val="00B050"/>
                          </a:solidFill>
                          <a:effectLst/>
                          <a:hlinkClick r:id="rId22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MIC5111</a:t>
                      </a:r>
                      <a:endParaRPr lang="fr-CA" sz="1600" b="1" dirty="0">
                        <a:solidFill>
                          <a:srgbClr val="00B050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3545" marR="13545" marT="13545" marB="1354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fr-CA" sz="1600" u="sng" dirty="0">
                          <a:effectLst/>
                          <a:hlinkClick r:id="rId25"/>
                        </a:rPr>
                        <a:t>TEL5240</a:t>
                      </a:r>
                      <a:endParaRPr lang="fr-CA" sz="1600" dirty="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fr-CA" sz="1600" u="sng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hlinkClick r:id="rId23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TEL5025</a:t>
                      </a:r>
                      <a:endParaRPr lang="fr-CA" sz="1600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3545" marR="13545" marT="13545" marB="1354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fr-CA" sz="1600" u="sng">
                          <a:effectLst/>
                          <a:hlinkClick r:id="rId26"/>
                        </a:rPr>
                        <a:t>MIC5012</a:t>
                      </a:r>
                      <a:r>
                        <a:rPr lang="fr-CA" sz="1600">
                          <a:effectLst/>
                        </a:rPr>
                        <a:t>* </a:t>
                      </a:r>
                      <a:endParaRPr lang="fr-CA" sz="16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3545" marR="13545" marT="13545" marB="1354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fr-CA" sz="1600">
                          <a:effectLst/>
                        </a:rPr>
                        <a:t> </a:t>
                      </a:r>
                      <a:endParaRPr lang="fr-CA" sz="16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795910771"/>
                  </a:ext>
                </a:extLst>
              </a:tr>
              <a:tr h="26442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fr-CA" sz="1600">
                          <a:effectLst/>
                        </a:rPr>
                        <a:t>7</a:t>
                      </a:r>
                      <a:endParaRPr lang="fr-CA" sz="16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3545" marR="13545" marT="13545" marB="1354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fr-CA" sz="16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</a:rPr>
                        <a:t>Choix </a:t>
                      </a:r>
                      <a:endParaRPr lang="fr-CA" sz="1600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3545" marR="13545" marT="13545" marB="1354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fr-CA" sz="1600" u="sng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hlinkClick r:id="rId24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MGT3224</a:t>
                      </a:r>
                      <a:r>
                        <a:rPr lang="fr-CA" sz="16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</a:rPr>
                        <a:t> </a:t>
                      </a:r>
                      <a:endParaRPr lang="fr-CA" sz="1600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3545" marR="13545" marT="13545" marB="1354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fr-CA" sz="1600" u="sng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hlinkClick r:id="rId25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TEL5240</a:t>
                      </a:r>
                      <a:r>
                        <a:rPr lang="fr-CA" sz="16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</a:rPr>
                        <a:t> </a:t>
                      </a:r>
                      <a:endParaRPr lang="fr-CA" sz="1600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3545" marR="13545" marT="13545" marB="1354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fr-CA" sz="1600" u="sng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hlinkClick r:id="rId26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MIC5012</a:t>
                      </a:r>
                      <a:r>
                        <a:rPr lang="fr-CA" sz="16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</a:rPr>
                        <a:t>* </a:t>
                      </a:r>
                      <a:endParaRPr lang="fr-CA" sz="1600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3545" marR="13545" marT="13545" marB="1354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fr-CA" sz="1600" u="sng" dirty="0">
                          <a:effectLst/>
                          <a:hlinkClick r:id="rId27"/>
                        </a:rPr>
                        <a:t>MIC6012</a:t>
                      </a:r>
                      <a:r>
                        <a:rPr lang="fr-CA" sz="1600" dirty="0">
                          <a:effectLst/>
                        </a:rPr>
                        <a:t>** </a:t>
                      </a:r>
                      <a:endParaRPr lang="fr-CA" sz="16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3545" marR="13545" marT="13545" marB="1354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fr-CA" sz="1600">
                          <a:effectLst/>
                        </a:rPr>
                        <a:t> </a:t>
                      </a:r>
                      <a:endParaRPr lang="fr-CA" sz="16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707830564"/>
                  </a:ext>
                </a:extLst>
              </a:tr>
              <a:tr h="26442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fr-CA" sz="1600">
                          <a:effectLst/>
                        </a:rPr>
                        <a:t>8 </a:t>
                      </a:r>
                      <a:endParaRPr lang="fr-CA" sz="16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3545" marR="13545" marT="13545" marB="1354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fr-CA" sz="1600" u="sng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hlinkClick r:id="rId27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MIC6012</a:t>
                      </a:r>
                      <a:r>
                        <a:rPr lang="fr-CA" sz="16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</a:rPr>
                        <a:t>**  </a:t>
                      </a:r>
                      <a:endParaRPr lang="fr-CA" sz="1600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3545" marR="13545" marT="13545" marB="1354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  <a:buNone/>
                      </a:pPr>
                      <a:endParaRPr lang="fr-CA" sz="1600">
                        <a:effectLst/>
                        <a:latin typeface="Aptos" panose="020B00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  <a:buNone/>
                      </a:pPr>
                      <a:endParaRPr lang="fr-CA" sz="1600" dirty="0">
                        <a:effectLst/>
                        <a:latin typeface="Aptos" panose="020B00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  <a:buNone/>
                      </a:pPr>
                      <a:endParaRPr lang="fr-CA" sz="1600" dirty="0">
                        <a:effectLst/>
                        <a:latin typeface="Aptos" panose="020B00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  <a:buNone/>
                      </a:pPr>
                      <a:endParaRPr lang="fr-CA" sz="1600" dirty="0">
                        <a:effectLst/>
                        <a:latin typeface="Aptos" panose="020B00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fr-CA" sz="1600" dirty="0">
                          <a:effectLst/>
                        </a:rPr>
                        <a:t> </a:t>
                      </a:r>
                      <a:endParaRPr lang="fr-CA" sz="16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777025336"/>
                  </a:ext>
                </a:extLst>
              </a:tr>
            </a:tbl>
          </a:graphicData>
        </a:graphic>
      </p:graphicFrame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C149FA30-D6BB-0864-ED67-8B55DCF9AAED}"/>
              </a:ext>
            </a:extLst>
          </p:cNvPr>
          <p:cNvSpPr txBox="1">
            <a:spLocks/>
          </p:cNvSpPr>
          <p:nvPr/>
        </p:nvSpPr>
        <p:spPr bwMode="auto">
          <a:xfrm>
            <a:off x="1555734" y="5733256"/>
            <a:ext cx="10297144" cy="4687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fr-CA" sz="2400" kern="0" dirty="0"/>
              <a:t>Cours de fin de cycle et qui s’appuie sur plusieurs cours antérieurs !</a:t>
            </a:r>
          </a:p>
        </p:txBody>
      </p:sp>
    </p:spTree>
    <p:extLst>
      <p:ext uri="{BB962C8B-B14F-4D97-AF65-F5344CB8AC3E}">
        <p14:creationId xmlns:p14="http://schemas.microsoft.com/office/powerpoint/2010/main" val="7304270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>
          <a:xfrm>
            <a:off x="609600" y="1340768"/>
            <a:ext cx="11175032" cy="4968551"/>
          </a:xfrm>
        </p:spPr>
        <p:txBody>
          <a:bodyPr/>
          <a:lstStyle/>
          <a:p>
            <a:r>
              <a:rPr lang="fr-CA" sz="2300" dirty="0"/>
              <a:t>Semaine 1,2   : introduction aux systèmes embarqués, à leurs métriques de design et 		       	      considérations pratiques</a:t>
            </a:r>
          </a:p>
          <a:p>
            <a:r>
              <a:rPr lang="fr-CA" sz="2300" dirty="0"/>
              <a:t>Semaine 3,4    : microcontrôleurs et périphériques intégrés et externes</a:t>
            </a:r>
          </a:p>
          <a:p>
            <a:pPr marL="2601913" lvl="1" indent="-266700">
              <a:buClr>
                <a:schemeClr val="tx1">
                  <a:lumMod val="50000"/>
                  <a:lumOff val="50000"/>
                </a:schemeClr>
              </a:buClr>
              <a:buFont typeface="Arial" panose="020B0604020202020204" pitchFamily="34" charset="0"/>
              <a:buChar char="•"/>
            </a:pPr>
            <a:r>
              <a:rPr lang="fr-CA" sz="2000" dirty="0"/>
              <a:t>Compteurs/temporisateurs, interfaces d’entrées/sorties parallèles et sériels</a:t>
            </a:r>
          </a:p>
          <a:p>
            <a:pPr marL="2601913" lvl="1" indent="-266700">
              <a:buClr>
                <a:schemeClr val="tx1">
                  <a:lumMod val="50000"/>
                  <a:lumOff val="50000"/>
                </a:schemeClr>
              </a:buClr>
              <a:buFont typeface="Arial" panose="020B0604020202020204" pitchFamily="34" charset="0"/>
              <a:buChar char="•"/>
            </a:pPr>
            <a:r>
              <a:rPr lang="fr-CA" sz="2000" dirty="0"/>
              <a:t>Convertisseurs de format analogique-numérique et vice-versa</a:t>
            </a:r>
          </a:p>
          <a:p>
            <a:r>
              <a:rPr lang="fr-CA" sz="2300" dirty="0"/>
              <a:t>Semaine 5,6     : capteurs de données et circuits de conditionnement et prétraitement</a:t>
            </a:r>
          </a:p>
          <a:p>
            <a:r>
              <a:rPr lang="fr-CA" sz="2300" dirty="0"/>
              <a:t>Semaine 7,8     : actionneurs et interfaces de puissance</a:t>
            </a:r>
          </a:p>
          <a:p>
            <a:r>
              <a:rPr lang="fr-CA" sz="2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Semaine #9 : examen de mi-session</a:t>
            </a:r>
          </a:p>
          <a:p>
            <a:r>
              <a:rPr lang="fr-CA" sz="2300" dirty="0"/>
              <a:t>Semaine 10,11 : applications en commande automatique</a:t>
            </a:r>
          </a:p>
          <a:p>
            <a:pPr defTabSz="747713"/>
            <a:r>
              <a:rPr lang="fr-CA" sz="2300" dirty="0"/>
              <a:t>Semaine 12	: noyaux exécutifs en temps réels</a:t>
            </a:r>
          </a:p>
          <a:p>
            <a:r>
              <a:rPr lang="fr-CA" sz="2300" dirty="0"/>
              <a:t>Semaine 13,14 : circuits d’alimentation et de glanage d’énergie</a:t>
            </a:r>
          </a:p>
          <a:p>
            <a:r>
              <a:rPr lang="fr-CA" sz="2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Semaine 15 : examen final</a:t>
            </a:r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fr-CA" sz="4000" kern="1200" dirty="0">
                <a:solidFill>
                  <a:srgbClr val="025BBC"/>
                </a:solidFill>
              </a:rPr>
              <a:t>Plan</a:t>
            </a:r>
          </a:p>
        </p:txBody>
      </p:sp>
    </p:spTree>
    <p:extLst>
      <p:ext uri="{BB962C8B-B14F-4D97-AF65-F5344CB8AC3E}">
        <p14:creationId xmlns:p14="http://schemas.microsoft.com/office/powerpoint/2010/main" val="92803409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>
          <a:xfrm>
            <a:off x="1055440" y="1600201"/>
            <a:ext cx="10081120" cy="4525963"/>
          </a:xfrm>
        </p:spPr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fr-CA" sz="2400" dirty="0"/>
              <a:t>Exemple d’environnement de développement intégré : PSOC Creator</a:t>
            </a:r>
          </a:p>
          <a:p>
            <a:pPr marL="514350" indent="-514350">
              <a:buFont typeface="+mj-lt"/>
              <a:buAutoNum type="arabicPeriod"/>
            </a:pPr>
            <a:r>
              <a:rPr lang="fr-CA" sz="2400" dirty="0"/>
              <a:t>E/S de base : claviers et afficheurs</a:t>
            </a:r>
          </a:p>
          <a:p>
            <a:pPr marL="514350" indent="-514350">
              <a:buFont typeface="+mj-lt"/>
              <a:buAutoNum type="arabicPeriod"/>
            </a:pPr>
            <a:r>
              <a:rPr lang="fr-CA" sz="2400" dirty="0"/>
              <a:t>Conversion de format appliquée à la génération de signaux</a:t>
            </a:r>
          </a:p>
          <a:p>
            <a:pPr marL="514350" indent="-514350">
              <a:buFont typeface="+mj-lt"/>
              <a:buAutoNum type="arabicPeriod"/>
            </a:pPr>
            <a:r>
              <a:rPr lang="fr-CA" sz="2400" dirty="0"/>
              <a:t>Traitement du signal par filtrage numérique</a:t>
            </a:r>
          </a:p>
          <a:p>
            <a:pPr marL="514350" indent="-514350">
              <a:buFont typeface="+mj-lt"/>
              <a:buAutoNum type="arabicPeriod"/>
            </a:pPr>
            <a:r>
              <a:rPr lang="fr-CA" sz="2400" dirty="0"/>
              <a:t>Application des actionneurs et interfaces de puissance à la régulation PID</a:t>
            </a:r>
          </a:p>
          <a:p>
            <a:pPr marL="514350" indent="-514350">
              <a:buFont typeface="+mj-lt"/>
              <a:buAutoNum type="arabicPeriod"/>
            </a:pPr>
            <a:r>
              <a:rPr lang="fr-CA" sz="2400" dirty="0"/>
              <a:t>Exemple d’exécutif logiciel et son application : RTOS </a:t>
            </a:r>
          </a:p>
          <a:p>
            <a:pPr marL="514350" indent="-514350">
              <a:buFont typeface="+mj-lt"/>
              <a:buAutoNum type="arabicPeriod"/>
            </a:pPr>
            <a:r>
              <a:rPr lang="fr-CA" sz="2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Conception de circuits imprimés : exemple d’un régulateur de tension </a:t>
            </a:r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>
              <a:lnSpc>
                <a:spcPct val="90000"/>
              </a:lnSpc>
            </a:pPr>
            <a:r>
              <a:rPr lang="fr-CA" sz="4000" kern="1200" dirty="0">
                <a:solidFill>
                  <a:srgbClr val="025BBC"/>
                </a:solidFill>
              </a:rPr>
              <a:t>Laboratoires</a:t>
            </a:r>
          </a:p>
        </p:txBody>
      </p:sp>
    </p:spTree>
    <p:extLst>
      <p:ext uri="{BB962C8B-B14F-4D97-AF65-F5344CB8AC3E}">
        <p14:creationId xmlns:p14="http://schemas.microsoft.com/office/powerpoint/2010/main" val="126087483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96DB2526-B75D-38F4-7F3B-55E1F213E8F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599" y="1600201"/>
            <a:ext cx="6852857" cy="4525963"/>
          </a:xfrm>
        </p:spPr>
        <p:txBody>
          <a:bodyPr/>
          <a:lstStyle/>
          <a:p>
            <a:r>
              <a:rPr lang="fr-CA" sz="2400" dirty="0"/>
              <a:t>Un examen de mi-session (9</a:t>
            </a:r>
            <a:r>
              <a:rPr lang="fr-CA" sz="2400" baseline="30000" dirty="0"/>
              <a:t>e</a:t>
            </a:r>
            <a:r>
              <a:rPr lang="fr-CA" sz="2400" dirty="0"/>
              <a:t> semaine, 35%),       un examen de fin de session (15</a:t>
            </a:r>
            <a:r>
              <a:rPr lang="fr-CA" sz="2400" baseline="30000" dirty="0"/>
              <a:t>e</a:t>
            </a:r>
            <a:r>
              <a:rPr lang="fr-CA" sz="2400" dirty="0"/>
              <a:t> semaine, 35%), rapports de laboratoire (chacun dû au début du laboratoire suivant, 30%)</a:t>
            </a:r>
          </a:p>
          <a:p>
            <a:pPr marL="358775" indent="0">
              <a:buNone/>
            </a:pPr>
            <a:r>
              <a:rPr lang="fr-CA" sz="2000" dirty="0"/>
              <a:t>Barème des notes : A : &gt; 86%, B : &gt; 76%, C : &gt; 66%, D : &gt; 60%, E : &lt; 60%  (moyenne de 50% exigée aux examens)</a:t>
            </a:r>
          </a:p>
          <a:p>
            <a:pPr marL="0" indent="0">
              <a:buNone/>
            </a:pPr>
            <a:endParaRPr lang="fr-CA" sz="2000" dirty="0"/>
          </a:p>
          <a:p>
            <a:r>
              <a:rPr lang="fr-CA" sz="2400" dirty="0"/>
              <a:t>Usage de l’IA :</a:t>
            </a:r>
            <a:r>
              <a:rPr lang="fr-CA" sz="2400" i="1" dirty="0"/>
              <a:t> peut aider à réaliser les labos, mais nuit au développement du raisonnement autonome (notamment pour les examens !)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1AB085A4-7008-FE8F-E59C-B0DE1CF37E19}"/>
              </a:ext>
            </a:extLst>
          </p:cNvPr>
          <p:cNvSpPr>
            <a:spLocks noGrp="1"/>
          </p:cNvSpPr>
          <p:nvPr>
            <p:ph type="title"/>
          </p:nvPr>
        </p:nvSpPr>
        <p:spPr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l">
              <a:lnSpc>
                <a:spcPct val="90000"/>
              </a:lnSpc>
            </a:pPr>
            <a:r>
              <a:rPr lang="fr-CA" sz="4000" kern="1200" dirty="0">
                <a:solidFill>
                  <a:srgbClr val="025BBC"/>
                </a:solidFill>
              </a:rPr>
              <a:t>Évaluation de l’apprentissage</a:t>
            </a:r>
          </a:p>
        </p:txBody>
      </p:sp>
      <p:pic>
        <p:nvPicPr>
          <p:cNvPr id="4" name="Picture 3" descr="chart, histogram">
            <a:extLst>
              <a:ext uri="{FF2B5EF4-FFF2-40B4-BE49-F238E27FC236}">
                <a16:creationId xmlns:a16="http://schemas.microsoft.com/office/drawing/2014/main" id="{11D4902B-32B7-B04A-9133-1CF90ADECE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185" y="836712"/>
            <a:ext cx="3620116" cy="495515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7F3D5F9-895E-8344-DF7F-FBC5AC74E9C6}"/>
              </a:ext>
            </a:extLst>
          </p:cNvPr>
          <p:cNvSpPr txBox="1"/>
          <p:nvPr/>
        </p:nvSpPr>
        <p:spPr>
          <a:xfrm>
            <a:off x="7608168" y="5797550"/>
            <a:ext cx="4464496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CA" sz="1100" dirty="0"/>
              <a:t>https://www.linkedin.com/posts/activity-7496208417850761216-LAiT</a:t>
            </a:r>
          </a:p>
        </p:txBody>
      </p:sp>
    </p:spTree>
    <p:extLst>
      <p:ext uri="{BB962C8B-B14F-4D97-AF65-F5344CB8AC3E}">
        <p14:creationId xmlns:p14="http://schemas.microsoft.com/office/powerpoint/2010/main" val="319505605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Content Placeholder 1"/>
          <p:cNvSpPr>
            <a:spLocks noGrp="1"/>
          </p:cNvSpPr>
          <p:nvPr>
            <p:ph idx="1"/>
          </p:nvPr>
        </p:nvSpPr>
        <p:spPr>
          <a:xfrm>
            <a:off x="1127448" y="1600201"/>
            <a:ext cx="10009112" cy="4525963"/>
          </a:xfrm>
        </p:spPr>
        <p:txBody>
          <a:bodyPr/>
          <a:lstStyle/>
          <a:p>
            <a:endParaRPr lang="en-CA" dirty="0"/>
          </a:p>
          <a:p>
            <a:endParaRPr lang="en-CA" dirty="0"/>
          </a:p>
          <a:p>
            <a:endParaRPr lang="en-CA" dirty="0"/>
          </a:p>
          <a:p>
            <a:pPr marL="0" indent="0">
              <a:buNone/>
            </a:pPr>
            <a:r>
              <a:rPr lang="en-CA" dirty="0"/>
              <a:t>	</a:t>
            </a:r>
            <a:r>
              <a:rPr lang="en-CA" sz="3600" dirty="0"/>
              <a:t>	</a:t>
            </a:r>
            <a:r>
              <a:rPr lang="en-CA" sz="4000" kern="1200" dirty="0" err="1">
                <a:solidFill>
                  <a:srgbClr val="025BBC"/>
                </a:solidFill>
                <a:latin typeface="+mj-lt"/>
                <a:ea typeface="+mj-ea"/>
                <a:cs typeface="+mj-cs"/>
              </a:rPr>
              <a:t>Chapitre</a:t>
            </a:r>
            <a:r>
              <a:rPr lang="en-CA" sz="4000" kern="1200" dirty="0">
                <a:solidFill>
                  <a:srgbClr val="025BBC"/>
                </a:solidFill>
                <a:latin typeface="+mj-lt"/>
                <a:ea typeface="+mj-ea"/>
                <a:cs typeface="+mj-cs"/>
              </a:rPr>
              <a:t> 1 : Introduction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fr-CA" sz="4000" kern="1200" dirty="0">
                <a:solidFill>
                  <a:srgbClr val="025BBC"/>
                </a:solidFill>
              </a:rPr>
              <a:t>Objectifs d’apprentissage</a:t>
            </a:r>
          </a:p>
        </p:txBody>
      </p:sp>
      <p:sp>
        <p:nvSpPr>
          <p:cNvPr id="32770" name="Rectangle 3"/>
          <p:cNvSpPr>
            <a:spLocks noGrp="1"/>
          </p:cNvSpPr>
          <p:nvPr>
            <p:ph type="body" idx="1"/>
          </p:nvPr>
        </p:nvSpPr>
        <p:spPr>
          <a:xfrm>
            <a:off x="1055440" y="1844824"/>
            <a:ext cx="10081120" cy="4281340"/>
          </a:xfrm>
        </p:spPr>
        <p:txBody>
          <a:bodyPr/>
          <a:lstStyle/>
          <a:p>
            <a:pPr eaLnBrk="1" hangingPunct="1"/>
            <a:r>
              <a:rPr lang="fr-CA" dirty="0"/>
              <a:t>Définition et survol des systèmes embarqués</a:t>
            </a:r>
          </a:p>
          <a:p>
            <a:pPr eaLnBrk="1" hangingPunct="1"/>
            <a:r>
              <a:rPr lang="fr-CA" dirty="0"/>
              <a:t>Les métriques de design</a:t>
            </a:r>
          </a:p>
          <a:p>
            <a:pPr eaLnBrk="1" hangingPunct="1"/>
            <a:r>
              <a:rPr lang="fr-CA" dirty="0"/>
              <a:t>Les technologies de conception et de réalisation</a:t>
            </a:r>
          </a:p>
          <a:p>
            <a:pPr lvl="1" eaLnBrk="1" hangingPunct="1"/>
            <a:r>
              <a:rPr lang="fr-CA" dirty="0"/>
              <a:t>Processeurs/Circuit intégrés personnalisés</a:t>
            </a:r>
          </a:p>
          <a:p>
            <a:pPr lvl="1" eaLnBrk="1" hangingPunct="1"/>
            <a:r>
              <a:rPr lang="fr-CA" dirty="0"/>
              <a:t>Technologies de fabrication</a:t>
            </a:r>
          </a:p>
          <a:p>
            <a:pPr lvl="1" eaLnBrk="1" hangingPunct="1"/>
            <a:r>
              <a:rPr lang="fr-CA" dirty="0"/>
              <a:t>Outils d’aide à la conception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Rectangle 2"/>
          <p:cNvSpPr>
            <a:spLocks noGrp="1"/>
          </p:cNvSpPr>
          <p:nvPr>
            <p:ph type="title"/>
          </p:nvPr>
        </p:nvSpPr>
        <p:spPr>
          <a:xfrm>
            <a:off x="479376" y="243595"/>
            <a:ext cx="11377264" cy="1143000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fr-CA" sz="4000" kern="1200" dirty="0">
                <a:solidFill>
                  <a:srgbClr val="025BBC"/>
                </a:solidFill>
              </a:rPr>
              <a:t>Le règne des ordinateurs n’est pas celui que l’on croit !</a:t>
            </a:r>
          </a:p>
        </p:txBody>
      </p:sp>
      <p:sp>
        <p:nvSpPr>
          <p:cNvPr id="33794" name="Rectangle 3"/>
          <p:cNvSpPr>
            <a:spLocks noGrp="1"/>
          </p:cNvSpPr>
          <p:nvPr>
            <p:ph type="body" idx="1"/>
          </p:nvPr>
        </p:nvSpPr>
        <p:spPr>
          <a:xfrm>
            <a:off x="1055440" y="1711326"/>
            <a:ext cx="10081119" cy="4525963"/>
          </a:xfrm>
        </p:spPr>
        <p:txBody>
          <a:bodyPr/>
          <a:lstStyle/>
          <a:p>
            <a:pPr eaLnBrk="1" hangingPunct="1"/>
            <a:r>
              <a:rPr lang="fr-CA" sz="2800" noProof="0" dirty="0"/>
              <a:t>Nous pensons surtout aux ordinateurs de bureautique</a:t>
            </a:r>
          </a:p>
          <a:p>
            <a:pPr lvl="1" eaLnBrk="1" hangingPunct="1"/>
            <a:r>
              <a:rPr lang="fr-CA" sz="2600" noProof="0" dirty="0"/>
              <a:t>PC</a:t>
            </a:r>
          </a:p>
          <a:p>
            <a:pPr lvl="1" eaLnBrk="1" hangingPunct="1"/>
            <a:r>
              <a:rPr lang="fr-CA" sz="2600" noProof="0" dirty="0"/>
              <a:t>Portables/tablettes</a:t>
            </a:r>
          </a:p>
          <a:p>
            <a:pPr lvl="1" eaLnBrk="1" hangingPunct="1"/>
            <a:r>
              <a:rPr lang="fr-CA" sz="2600" noProof="0" dirty="0"/>
              <a:t>Serveur</a:t>
            </a:r>
            <a:r>
              <a:rPr lang="fr-CA" noProof="0" dirty="0"/>
              <a:t>s</a:t>
            </a:r>
          </a:p>
          <a:p>
            <a:pPr eaLnBrk="1" hangingPunct="1"/>
            <a:r>
              <a:rPr lang="fr-CA" sz="2800" noProof="0" dirty="0"/>
              <a:t>Un type beaucoup plus répandu existe!</a:t>
            </a:r>
          </a:p>
          <a:p>
            <a:pPr lvl="1" eaLnBrk="1" hangingPunct="1"/>
            <a:r>
              <a:rPr lang="fr-CA" sz="2400" noProof="0" dirty="0"/>
              <a:t>Quelques exemples : téléphones portables, caméras numériques, imprimantes, modems, routeurs, décodeurs de TV, régulateurs industriels, capteurs “intelligents”, robots, drones… </a:t>
            </a:r>
          </a:p>
          <a:p>
            <a:pPr eaLnBrk="1" hangingPunct="1"/>
            <a:endParaRPr lang="fr-CA" noProof="0" dirty="0"/>
          </a:p>
        </p:txBody>
      </p:sp>
      <p:pic>
        <p:nvPicPr>
          <p:cNvPr id="33797" name="Picture 5" descr="MacPB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35960" y="2564904"/>
            <a:ext cx="498231" cy="514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798" name="Picture 6" descr="pc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871864" y="2204864"/>
            <a:ext cx="498231" cy="514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796" name="Picture 12" descr="http://t2.gstatic.com/images?q=tbn:ANd9GcTI5tFT5cImi8S_9k6s_QR5xxlF-gEiF8q5XGBqpy73krX2efX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600056" y="2719214"/>
            <a:ext cx="719138" cy="962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6" name="Rectangle 2"/>
          <p:cNvSpPr>
            <a:spLocks noGrp="1"/>
          </p:cNvSpPr>
          <p:nvPr>
            <p:ph type="title"/>
          </p:nvPr>
        </p:nvSpPr>
        <p:spPr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fr-CA" sz="4000" kern="1200" dirty="0">
                <a:solidFill>
                  <a:srgbClr val="025BBC"/>
                </a:solidFill>
              </a:rPr>
              <a:t>La liste est longue </a:t>
            </a:r>
          </a:p>
        </p:txBody>
      </p:sp>
      <p:sp>
        <p:nvSpPr>
          <p:cNvPr id="2207" name="Rectangle 3"/>
          <p:cNvSpPr>
            <a:spLocks noGrp="1"/>
          </p:cNvSpPr>
          <p:nvPr>
            <p:ph type="body" idx="1"/>
          </p:nvPr>
        </p:nvSpPr>
        <p:spPr>
          <a:xfrm>
            <a:off x="5361749" y="5514525"/>
            <a:ext cx="5832325" cy="585788"/>
          </a:xfrm>
        </p:spPr>
        <p:txBody>
          <a:bodyPr/>
          <a:lstStyle/>
          <a:p>
            <a:pPr eaLnBrk="1" hangingPunct="1">
              <a:buClr>
                <a:schemeClr val="tx1"/>
              </a:buClr>
              <a:buFont typeface="Arial" charset="0"/>
              <a:buNone/>
            </a:pPr>
            <a:r>
              <a:rPr lang="fr-CA" dirty="0"/>
              <a:t>et beaucoup plus !</a:t>
            </a:r>
          </a:p>
        </p:txBody>
      </p:sp>
      <p:sp>
        <p:nvSpPr>
          <p:cNvPr id="2208" name="Text Box 37"/>
          <p:cNvSpPr txBox="1">
            <a:spLocks noChangeArrowheads="1"/>
          </p:cNvSpPr>
          <p:nvPr/>
        </p:nvSpPr>
        <p:spPr bwMode="auto">
          <a:xfrm>
            <a:off x="876648" y="1544252"/>
            <a:ext cx="2733794" cy="407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eaLnBrk="0" hangingPunct="0"/>
            <a:r>
              <a:rPr lang="fr-CA" sz="1400" dirty="0">
                <a:latin typeface="+mn-lt"/>
              </a:rPr>
              <a:t>Anti-lock </a:t>
            </a:r>
            <a:r>
              <a:rPr lang="fr-CA" sz="1400" dirty="0" err="1">
                <a:latin typeface="+mn-lt"/>
              </a:rPr>
              <a:t>brakes</a:t>
            </a:r>
            <a:endParaRPr lang="fr-CA" sz="1400" dirty="0">
              <a:latin typeface="+mn-lt"/>
            </a:endParaRPr>
          </a:p>
          <a:p>
            <a:pPr eaLnBrk="0" hangingPunct="0"/>
            <a:r>
              <a:rPr lang="fr-CA" sz="1400" dirty="0" err="1">
                <a:latin typeface="+mn-lt"/>
              </a:rPr>
              <a:t>Auto-focus</a:t>
            </a:r>
            <a:r>
              <a:rPr lang="fr-CA" sz="1400" dirty="0">
                <a:latin typeface="+mn-lt"/>
              </a:rPr>
              <a:t> cameras</a:t>
            </a:r>
          </a:p>
          <a:p>
            <a:pPr eaLnBrk="0" hangingPunct="0"/>
            <a:r>
              <a:rPr lang="fr-CA" sz="1400" dirty="0" err="1">
                <a:latin typeface="+mn-lt"/>
              </a:rPr>
              <a:t>Automatic</a:t>
            </a:r>
            <a:r>
              <a:rPr lang="fr-CA" sz="1400" dirty="0">
                <a:latin typeface="+mn-lt"/>
              </a:rPr>
              <a:t> </a:t>
            </a:r>
            <a:r>
              <a:rPr lang="fr-CA" sz="1400" dirty="0" err="1">
                <a:latin typeface="+mn-lt"/>
              </a:rPr>
              <a:t>teller</a:t>
            </a:r>
            <a:r>
              <a:rPr lang="fr-CA" sz="1400" dirty="0">
                <a:latin typeface="+mn-lt"/>
              </a:rPr>
              <a:t> machines</a:t>
            </a:r>
          </a:p>
          <a:p>
            <a:pPr eaLnBrk="0" hangingPunct="0"/>
            <a:r>
              <a:rPr lang="fr-CA" sz="1400" dirty="0" err="1">
                <a:latin typeface="+mn-lt"/>
              </a:rPr>
              <a:t>Automatic</a:t>
            </a:r>
            <a:r>
              <a:rPr lang="fr-CA" sz="1400" dirty="0">
                <a:latin typeface="+mn-lt"/>
              </a:rPr>
              <a:t> </a:t>
            </a:r>
            <a:r>
              <a:rPr lang="fr-CA" sz="1400" dirty="0" err="1">
                <a:latin typeface="+mn-lt"/>
              </a:rPr>
              <a:t>toll</a:t>
            </a:r>
            <a:r>
              <a:rPr lang="fr-CA" sz="1400" dirty="0">
                <a:latin typeface="+mn-lt"/>
              </a:rPr>
              <a:t> </a:t>
            </a:r>
            <a:r>
              <a:rPr lang="fr-CA" sz="1400" dirty="0" err="1">
                <a:latin typeface="+mn-lt"/>
              </a:rPr>
              <a:t>systems</a:t>
            </a:r>
            <a:endParaRPr lang="fr-CA" sz="1400" dirty="0">
              <a:latin typeface="+mn-lt"/>
            </a:endParaRPr>
          </a:p>
          <a:p>
            <a:pPr eaLnBrk="0" hangingPunct="0"/>
            <a:r>
              <a:rPr lang="fr-CA" sz="1400" dirty="0" err="1">
                <a:latin typeface="+mn-lt"/>
              </a:rPr>
              <a:t>Automatic</a:t>
            </a:r>
            <a:r>
              <a:rPr lang="fr-CA" sz="1400" dirty="0">
                <a:latin typeface="+mn-lt"/>
              </a:rPr>
              <a:t> transmission</a:t>
            </a:r>
          </a:p>
          <a:p>
            <a:pPr eaLnBrk="0" hangingPunct="0"/>
            <a:r>
              <a:rPr lang="fr-CA" sz="1400" dirty="0" err="1">
                <a:latin typeface="+mn-lt"/>
              </a:rPr>
              <a:t>Avionic</a:t>
            </a:r>
            <a:r>
              <a:rPr lang="fr-CA" sz="1400" dirty="0">
                <a:latin typeface="+mn-lt"/>
              </a:rPr>
              <a:t> </a:t>
            </a:r>
            <a:r>
              <a:rPr lang="fr-CA" sz="1400" dirty="0" err="1">
                <a:latin typeface="+mn-lt"/>
              </a:rPr>
              <a:t>systems</a:t>
            </a:r>
            <a:endParaRPr lang="fr-CA" sz="1400" dirty="0">
              <a:latin typeface="+mn-lt"/>
            </a:endParaRPr>
          </a:p>
          <a:p>
            <a:pPr eaLnBrk="0" hangingPunct="0"/>
            <a:r>
              <a:rPr lang="fr-CA" sz="1400" dirty="0" err="1">
                <a:latin typeface="+mn-lt"/>
              </a:rPr>
              <a:t>Battery</a:t>
            </a:r>
            <a:r>
              <a:rPr lang="fr-CA" sz="1400" dirty="0">
                <a:latin typeface="+mn-lt"/>
              </a:rPr>
              <a:t> </a:t>
            </a:r>
            <a:r>
              <a:rPr lang="fr-CA" sz="1400" dirty="0" err="1">
                <a:latin typeface="+mn-lt"/>
              </a:rPr>
              <a:t>chargers</a:t>
            </a:r>
            <a:endParaRPr lang="fr-CA" sz="1400" dirty="0">
              <a:latin typeface="+mn-lt"/>
            </a:endParaRPr>
          </a:p>
          <a:p>
            <a:pPr eaLnBrk="0" hangingPunct="0"/>
            <a:r>
              <a:rPr lang="fr-CA" sz="1400" dirty="0" err="1">
                <a:latin typeface="+mn-lt"/>
              </a:rPr>
              <a:t>Camcorders</a:t>
            </a:r>
            <a:endParaRPr lang="fr-CA" sz="1400" dirty="0">
              <a:latin typeface="+mn-lt"/>
            </a:endParaRPr>
          </a:p>
          <a:p>
            <a:pPr eaLnBrk="0" hangingPunct="0"/>
            <a:r>
              <a:rPr lang="fr-CA" sz="1400" dirty="0" err="1">
                <a:latin typeface="+mn-lt"/>
              </a:rPr>
              <a:t>Cell</a:t>
            </a:r>
            <a:r>
              <a:rPr lang="fr-CA" sz="1400" dirty="0">
                <a:latin typeface="+mn-lt"/>
              </a:rPr>
              <a:t> phones</a:t>
            </a:r>
          </a:p>
          <a:p>
            <a:pPr eaLnBrk="0" hangingPunct="0"/>
            <a:r>
              <a:rPr lang="fr-CA" sz="1400" dirty="0" err="1">
                <a:latin typeface="+mn-lt"/>
              </a:rPr>
              <a:t>Cell</a:t>
            </a:r>
            <a:r>
              <a:rPr lang="fr-CA" sz="1400" dirty="0">
                <a:latin typeface="+mn-lt"/>
              </a:rPr>
              <a:t>-phone base stations</a:t>
            </a:r>
          </a:p>
          <a:p>
            <a:pPr eaLnBrk="0" hangingPunct="0"/>
            <a:r>
              <a:rPr lang="fr-CA" sz="1400" dirty="0">
                <a:latin typeface="+mn-lt"/>
              </a:rPr>
              <a:t>Cordless phones</a:t>
            </a:r>
          </a:p>
          <a:p>
            <a:pPr eaLnBrk="0" hangingPunct="0"/>
            <a:r>
              <a:rPr lang="fr-CA" sz="1400" dirty="0">
                <a:latin typeface="+mn-lt"/>
              </a:rPr>
              <a:t>Cruise control</a:t>
            </a:r>
          </a:p>
          <a:p>
            <a:pPr eaLnBrk="0" hangingPunct="0"/>
            <a:r>
              <a:rPr lang="fr-CA" sz="1400" dirty="0" err="1">
                <a:latin typeface="+mn-lt"/>
              </a:rPr>
              <a:t>Curbside</a:t>
            </a:r>
            <a:r>
              <a:rPr lang="fr-CA" sz="1400" dirty="0">
                <a:latin typeface="+mn-lt"/>
              </a:rPr>
              <a:t> check-in </a:t>
            </a:r>
            <a:r>
              <a:rPr lang="fr-CA" sz="1400" dirty="0" err="1">
                <a:latin typeface="+mn-lt"/>
              </a:rPr>
              <a:t>systems</a:t>
            </a:r>
            <a:endParaRPr lang="fr-CA" sz="1400" dirty="0">
              <a:latin typeface="+mn-lt"/>
            </a:endParaRPr>
          </a:p>
          <a:p>
            <a:pPr eaLnBrk="0" hangingPunct="0"/>
            <a:r>
              <a:rPr lang="fr-CA" sz="1400" dirty="0">
                <a:latin typeface="+mn-lt"/>
              </a:rPr>
              <a:t>Digital cameras</a:t>
            </a:r>
          </a:p>
          <a:p>
            <a:pPr eaLnBrk="0" hangingPunct="0"/>
            <a:r>
              <a:rPr lang="fr-CA" sz="1400" dirty="0">
                <a:latin typeface="+mn-lt"/>
              </a:rPr>
              <a:t>Disk drives</a:t>
            </a:r>
          </a:p>
          <a:p>
            <a:pPr eaLnBrk="0" hangingPunct="0"/>
            <a:r>
              <a:rPr lang="fr-CA" sz="1400" dirty="0" err="1">
                <a:latin typeface="+mn-lt"/>
              </a:rPr>
              <a:t>Electronic</a:t>
            </a:r>
            <a:r>
              <a:rPr lang="fr-CA" sz="1400" dirty="0">
                <a:latin typeface="+mn-lt"/>
              </a:rPr>
              <a:t> </a:t>
            </a:r>
            <a:r>
              <a:rPr lang="fr-CA" sz="1400" dirty="0" err="1">
                <a:latin typeface="+mn-lt"/>
              </a:rPr>
              <a:t>card</a:t>
            </a:r>
            <a:r>
              <a:rPr lang="fr-CA" sz="1400" dirty="0">
                <a:latin typeface="+mn-lt"/>
              </a:rPr>
              <a:t> </a:t>
            </a:r>
            <a:r>
              <a:rPr lang="fr-CA" sz="1400" dirty="0" err="1">
                <a:latin typeface="+mn-lt"/>
              </a:rPr>
              <a:t>readers</a:t>
            </a:r>
            <a:endParaRPr lang="fr-CA" sz="1400" dirty="0">
              <a:latin typeface="+mn-lt"/>
            </a:endParaRPr>
          </a:p>
          <a:p>
            <a:pPr eaLnBrk="0" hangingPunct="0"/>
            <a:r>
              <a:rPr lang="fr-CA" sz="1400" dirty="0" err="1">
                <a:latin typeface="+mn-lt"/>
              </a:rPr>
              <a:t>Electronic</a:t>
            </a:r>
            <a:r>
              <a:rPr lang="fr-CA" sz="1400" dirty="0">
                <a:latin typeface="+mn-lt"/>
              </a:rPr>
              <a:t> instruments</a:t>
            </a:r>
          </a:p>
          <a:p>
            <a:pPr eaLnBrk="0" hangingPunct="0"/>
            <a:r>
              <a:rPr lang="fr-CA" sz="1400" dirty="0" err="1">
                <a:latin typeface="+mn-lt"/>
              </a:rPr>
              <a:t>Electronic</a:t>
            </a:r>
            <a:r>
              <a:rPr lang="fr-CA" sz="1400" dirty="0">
                <a:latin typeface="+mn-lt"/>
              </a:rPr>
              <a:t> </a:t>
            </a:r>
            <a:r>
              <a:rPr lang="fr-CA" sz="1400" dirty="0" err="1">
                <a:latin typeface="+mn-lt"/>
              </a:rPr>
              <a:t>toys</a:t>
            </a:r>
            <a:r>
              <a:rPr lang="fr-CA" sz="1400" dirty="0">
                <a:latin typeface="+mn-lt"/>
              </a:rPr>
              <a:t>/</a:t>
            </a:r>
            <a:r>
              <a:rPr lang="fr-CA" sz="1400" dirty="0" err="1">
                <a:latin typeface="+mn-lt"/>
              </a:rPr>
              <a:t>games</a:t>
            </a:r>
            <a:endParaRPr lang="fr-CA" sz="1400" dirty="0">
              <a:latin typeface="+mn-lt"/>
            </a:endParaRPr>
          </a:p>
          <a:p>
            <a:pPr eaLnBrk="0" hangingPunct="0"/>
            <a:r>
              <a:rPr lang="fr-CA" sz="1400" dirty="0" err="1">
                <a:latin typeface="+mn-lt"/>
              </a:rPr>
              <a:t>Factory</a:t>
            </a:r>
            <a:r>
              <a:rPr lang="fr-CA" sz="1400" dirty="0">
                <a:latin typeface="+mn-lt"/>
              </a:rPr>
              <a:t> control</a:t>
            </a:r>
          </a:p>
        </p:txBody>
      </p:sp>
      <p:sp>
        <p:nvSpPr>
          <p:cNvPr id="2209" name="Text Box 38"/>
          <p:cNvSpPr txBox="1">
            <a:spLocks noChangeArrowheads="1"/>
          </p:cNvSpPr>
          <p:nvPr/>
        </p:nvSpPr>
        <p:spPr bwMode="auto">
          <a:xfrm>
            <a:off x="3053252" y="1544251"/>
            <a:ext cx="2027457" cy="42493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eaLnBrk="0" hangingPunct="0"/>
            <a:r>
              <a:rPr lang="fr-CA" sz="1400" dirty="0">
                <a:latin typeface="+mn-lt"/>
              </a:rPr>
              <a:t>Fax machines</a:t>
            </a:r>
          </a:p>
          <a:p>
            <a:pPr eaLnBrk="0" hangingPunct="0"/>
            <a:r>
              <a:rPr lang="fr-CA" sz="1400" dirty="0" err="1">
                <a:latin typeface="+mn-lt"/>
              </a:rPr>
              <a:t>Fingerprint</a:t>
            </a:r>
            <a:r>
              <a:rPr lang="fr-CA" sz="1400" dirty="0">
                <a:latin typeface="+mn-lt"/>
              </a:rPr>
              <a:t> </a:t>
            </a:r>
            <a:r>
              <a:rPr lang="fr-CA" sz="1400" dirty="0" err="1">
                <a:latin typeface="+mn-lt"/>
              </a:rPr>
              <a:t>identifiers</a:t>
            </a:r>
            <a:endParaRPr lang="fr-CA" sz="1400" dirty="0">
              <a:latin typeface="+mn-lt"/>
            </a:endParaRPr>
          </a:p>
          <a:p>
            <a:pPr eaLnBrk="0" hangingPunct="0"/>
            <a:r>
              <a:rPr lang="fr-CA" sz="1400" dirty="0">
                <a:latin typeface="+mn-lt"/>
              </a:rPr>
              <a:t>Home </a:t>
            </a:r>
            <a:r>
              <a:rPr lang="fr-CA" sz="1400" dirty="0" err="1">
                <a:latin typeface="+mn-lt"/>
              </a:rPr>
              <a:t>security</a:t>
            </a:r>
            <a:r>
              <a:rPr lang="fr-CA" sz="1400" dirty="0">
                <a:latin typeface="+mn-lt"/>
              </a:rPr>
              <a:t> </a:t>
            </a:r>
            <a:r>
              <a:rPr lang="fr-CA" sz="1400" dirty="0" err="1">
                <a:latin typeface="+mn-lt"/>
              </a:rPr>
              <a:t>systems</a:t>
            </a:r>
            <a:endParaRPr lang="fr-CA" sz="1400" dirty="0">
              <a:latin typeface="+mn-lt"/>
            </a:endParaRPr>
          </a:p>
          <a:p>
            <a:pPr eaLnBrk="0" hangingPunct="0"/>
            <a:r>
              <a:rPr lang="fr-CA" sz="1400" dirty="0">
                <a:latin typeface="+mn-lt"/>
              </a:rPr>
              <a:t>Life-support </a:t>
            </a:r>
            <a:r>
              <a:rPr lang="fr-CA" sz="1400" dirty="0" err="1">
                <a:latin typeface="+mn-lt"/>
              </a:rPr>
              <a:t>systems</a:t>
            </a:r>
            <a:endParaRPr lang="fr-CA" sz="1400" dirty="0">
              <a:latin typeface="+mn-lt"/>
            </a:endParaRPr>
          </a:p>
          <a:p>
            <a:pPr eaLnBrk="0" hangingPunct="0"/>
            <a:r>
              <a:rPr lang="fr-CA" sz="1400" dirty="0" err="1">
                <a:latin typeface="+mn-lt"/>
              </a:rPr>
              <a:t>Medical</a:t>
            </a:r>
            <a:r>
              <a:rPr lang="fr-CA" sz="1400" dirty="0">
                <a:latin typeface="+mn-lt"/>
              </a:rPr>
              <a:t> </a:t>
            </a:r>
            <a:r>
              <a:rPr lang="fr-CA" sz="1400" dirty="0" err="1">
                <a:latin typeface="+mn-lt"/>
              </a:rPr>
              <a:t>testing</a:t>
            </a:r>
            <a:r>
              <a:rPr lang="fr-CA" sz="1400" dirty="0">
                <a:latin typeface="+mn-lt"/>
              </a:rPr>
              <a:t> </a:t>
            </a:r>
            <a:r>
              <a:rPr lang="fr-CA" sz="1400" dirty="0" err="1">
                <a:latin typeface="+mn-lt"/>
              </a:rPr>
              <a:t>systems</a:t>
            </a:r>
            <a:endParaRPr lang="fr-CA" sz="1200" dirty="0">
              <a:latin typeface="+mn-lt"/>
            </a:endParaRPr>
          </a:p>
          <a:p>
            <a:pPr eaLnBrk="0" hangingPunct="0"/>
            <a:r>
              <a:rPr lang="fr-CA" sz="1400" dirty="0">
                <a:latin typeface="+mn-lt"/>
              </a:rPr>
              <a:t>Modems</a:t>
            </a:r>
          </a:p>
          <a:p>
            <a:pPr eaLnBrk="0" hangingPunct="0"/>
            <a:r>
              <a:rPr lang="fr-CA" sz="1400" dirty="0">
                <a:latin typeface="+mn-lt"/>
              </a:rPr>
              <a:t>MPEG </a:t>
            </a:r>
            <a:r>
              <a:rPr lang="fr-CA" sz="1400" dirty="0" err="1">
                <a:latin typeface="+mn-lt"/>
              </a:rPr>
              <a:t>decoders</a:t>
            </a:r>
            <a:endParaRPr lang="fr-CA" sz="1400" dirty="0">
              <a:latin typeface="+mn-lt"/>
            </a:endParaRPr>
          </a:p>
          <a:p>
            <a:pPr eaLnBrk="0" hangingPunct="0"/>
            <a:r>
              <a:rPr lang="fr-CA" sz="1400" dirty="0">
                <a:latin typeface="+mn-lt"/>
              </a:rPr>
              <a:t>Network </a:t>
            </a:r>
            <a:r>
              <a:rPr lang="fr-CA" sz="1400" dirty="0" err="1">
                <a:latin typeface="+mn-lt"/>
              </a:rPr>
              <a:t>cards</a:t>
            </a:r>
            <a:endParaRPr lang="fr-CA" sz="1400" dirty="0">
              <a:latin typeface="+mn-lt"/>
            </a:endParaRPr>
          </a:p>
          <a:p>
            <a:pPr eaLnBrk="0" hangingPunct="0"/>
            <a:r>
              <a:rPr lang="fr-CA" sz="1400" dirty="0">
                <a:latin typeface="+mn-lt"/>
              </a:rPr>
              <a:t>Network switches/</a:t>
            </a:r>
            <a:r>
              <a:rPr lang="fr-CA" sz="1400" dirty="0" err="1">
                <a:latin typeface="+mn-lt"/>
              </a:rPr>
              <a:t>routers</a:t>
            </a:r>
            <a:endParaRPr lang="fr-CA" sz="1400" dirty="0">
              <a:latin typeface="+mn-lt"/>
            </a:endParaRPr>
          </a:p>
          <a:p>
            <a:pPr eaLnBrk="0" hangingPunct="0"/>
            <a:r>
              <a:rPr lang="fr-CA" sz="1400" dirty="0">
                <a:latin typeface="+mn-lt"/>
              </a:rPr>
              <a:t>On-</a:t>
            </a:r>
            <a:r>
              <a:rPr lang="fr-CA" sz="1400" dirty="0" err="1">
                <a:latin typeface="+mn-lt"/>
              </a:rPr>
              <a:t>board</a:t>
            </a:r>
            <a:r>
              <a:rPr lang="fr-CA" sz="1400" dirty="0">
                <a:latin typeface="+mn-lt"/>
              </a:rPr>
              <a:t> navigation</a:t>
            </a:r>
          </a:p>
          <a:p>
            <a:pPr eaLnBrk="0" hangingPunct="0"/>
            <a:r>
              <a:rPr lang="fr-CA" sz="1400" dirty="0">
                <a:latin typeface="+mn-lt"/>
              </a:rPr>
              <a:t>Pagers</a:t>
            </a:r>
          </a:p>
          <a:p>
            <a:pPr eaLnBrk="0" hangingPunct="0"/>
            <a:r>
              <a:rPr lang="fr-CA" sz="1400" dirty="0" err="1">
                <a:latin typeface="+mn-lt"/>
              </a:rPr>
              <a:t>Photocopiers</a:t>
            </a:r>
            <a:endParaRPr lang="fr-CA" sz="1400" dirty="0">
              <a:latin typeface="+mn-lt"/>
            </a:endParaRPr>
          </a:p>
          <a:p>
            <a:pPr eaLnBrk="0" hangingPunct="0"/>
            <a:r>
              <a:rPr lang="fr-CA" sz="1400" dirty="0">
                <a:latin typeface="+mn-lt"/>
              </a:rPr>
              <a:t>Point-of-sale </a:t>
            </a:r>
            <a:r>
              <a:rPr lang="fr-CA" sz="1400" dirty="0" err="1">
                <a:latin typeface="+mn-lt"/>
              </a:rPr>
              <a:t>systems</a:t>
            </a:r>
            <a:endParaRPr lang="fr-CA" sz="1400" dirty="0">
              <a:latin typeface="+mn-lt"/>
            </a:endParaRPr>
          </a:p>
          <a:p>
            <a:pPr eaLnBrk="0" hangingPunct="0"/>
            <a:r>
              <a:rPr lang="fr-CA" sz="1400" dirty="0">
                <a:latin typeface="+mn-lt"/>
              </a:rPr>
              <a:t>Portable </a:t>
            </a:r>
            <a:r>
              <a:rPr lang="fr-CA" sz="1400" dirty="0" err="1">
                <a:latin typeface="+mn-lt"/>
              </a:rPr>
              <a:t>video</a:t>
            </a:r>
            <a:r>
              <a:rPr lang="fr-CA" sz="1400" dirty="0">
                <a:latin typeface="+mn-lt"/>
              </a:rPr>
              <a:t> </a:t>
            </a:r>
            <a:r>
              <a:rPr lang="fr-CA" sz="1400" dirty="0" err="1">
                <a:latin typeface="+mn-lt"/>
              </a:rPr>
              <a:t>games</a:t>
            </a:r>
            <a:endParaRPr lang="fr-CA" sz="1400" dirty="0">
              <a:latin typeface="+mn-lt"/>
            </a:endParaRPr>
          </a:p>
          <a:p>
            <a:pPr eaLnBrk="0" hangingPunct="0"/>
            <a:r>
              <a:rPr lang="fr-CA" sz="1400" dirty="0">
                <a:latin typeface="+mn-lt"/>
              </a:rPr>
              <a:t>Printers</a:t>
            </a:r>
          </a:p>
          <a:p>
            <a:pPr eaLnBrk="0" hangingPunct="0"/>
            <a:r>
              <a:rPr lang="fr-CA" sz="1400" dirty="0">
                <a:latin typeface="+mn-lt"/>
              </a:rPr>
              <a:t>Satellite phones</a:t>
            </a:r>
          </a:p>
          <a:p>
            <a:pPr eaLnBrk="0" hangingPunct="0"/>
            <a:r>
              <a:rPr lang="fr-CA" sz="1400" dirty="0">
                <a:latin typeface="+mn-lt"/>
              </a:rPr>
              <a:t>Scanners</a:t>
            </a:r>
          </a:p>
          <a:p>
            <a:pPr eaLnBrk="0" hangingPunct="0"/>
            <a:r>
              <a:rPr lang="fr-CA" sz="1400" dirty="0">
                <a:latin typeface="+mn-lt"/>
              </a:rPr>
              <a:t>Smart </a:t>
            </a:r>
            <a:r>
              <a:rPr lang="fr-CA" sz="1400" dirty="0" err="1">
                <a:latin typeface="+mn-lt"/>
              </a:rPr>
              <a:t>ovens</a:t>
            </a:r>
            <a:r>
              <a:rPr lang="fr-CA" sz="1400" dirty="0">
                <a:latin typeface="+mn-lt"/>
              </a:rPr>
              <a:t>/</a:t>
            </a:r>
            <a:r>
              <a:rPr lang="fr-CA" sz="1400" dirty="0" err="1">
                <a:latin typeface="+mn-lt"/>
              </a:rPr>
              <a:t>dishwashers</a:t>
            </a:r>
            <a:endParaRPr lang="fr-CA" sz="1400" dirty="0">
              <a:latin typeface="+mn-lt"/>
            </a:endParaRPr>
          </a:p>
          <a:p>
            <a:pPr eaLnBrk="0" hangingPunct="0"/>
            <a:r>
              <a:rPr lang="fr-CA" sz="1400" dirty="0">
                <a:latin typeface="+mn-lt"/>
              </a:rPr>
              <a:t>Speech </a:t>
            </a:r>
            <a:r>
              <a:rPr lang="fr-CA" sz="1400" dirty="0" err="1">
                <a:latin typeface="+mn-lt"/>
              </a:rPr>
              <a:t>recognizers</a:t>
            </a:r>
            <a:endParaRPr lang="fr-CA" sz="1400" dirty="0">
              <a:latin typeface="+mn-lt"/>
            </a:endParaRPr>
          </a:p>
          <a:p>
            <a:pPr eaLnBrk="0" hangingPunct="0"/>
            <a:endParaRPr lang="fr-CA" sz="1100" dirty="0">
              <a:latin typeface="+mn-lt"/>
            </a:endParaRPr>
          </a:p>
        </p:txBody>
      </p:sp>
      <p:sp>
        <p:nvSpPr>
          <p:cNvPr id="2" name="Text Box 38">
            <a:extLst>
              <a:ext uri="{FF2B5EF4-FFF2-40B4-BE49-F238E27FC236}">
                <a16:creationId xmlns:a16="http://schemas.microsoft.com/office/drawing/2014/main" id="{CE658041-D49D-60A3-8A4F-5C6321B5E0E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51399" y="1544251"/>
            <a:ext cx="2027457" cy="42493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eaLnBrk="0" hangingPunct="0"/>
            <a:r>
              <a:rPr lang="fr-CA" sz="1400" dirty="0" err="1">
                <a:latin typeface="+mn-lt"/>
              </a:rPr>
              <a:t>Stereo</a:t>
            </a:r>
            <a:r>
              <a:rPr lang="fr-CA" sz="1400" dirty="0">
                <a:latin typeface="+mn-lt"/>
              </a:rPr>
              <a:t> </a:t>
            </a:r>
            <a:r>
              <a:rPr lang="fr-CA" sz="1400" dirty="0" err="1">
                <a:latin typeface="+mn-lt"/>
              </a:rPr>
              <a:t>systems</a:t>
            </a:r>
            <a:endParaRPr lang="fr-CA" sz="1400" dirty="0">
              <a:latin typeface="+mn-lt"/>
            </a:endParaRPr>
          </a:p>
          <a:p>
            <a:pPr eaLnBrk="0" hangingPunct="0"/>
            <a:r>
              <a:rPr lang="fr-CA" sz="1400" dirty="0" err="1">
                <a:latin typeface="+mn-lt"/>
              </a:rPr>
              <a:t>Teleconferencing</a:t>
            </a:r>
            <a:r>
              <a:rPr lang="fr-CA" sz="1400" dirty="0">
                <a:latin typeface="+mn-lt"/>
              </a:rPr>
              <a:t> </a:t>
            </a:r>
            <a:r>
              <a:rPr lang="fr-CA" sz="1400" dirty="0" err="1">
                <a:latin typeface="+mn-lt"/>
              </a:rPr>
              <a:t>systems</a:t>
            </a:r>
            <a:endParaRPr lang="fr-CA" sz="1400" dirty="0">
              <a:latin typeface="+mn-lt"/>
            </a:endParaRPr>
          </a:p>
          <a:p>
            <a:pPr eaLnBrk="0" hangingPunct="0"/>
            <a:r>
              <a:rPr lang="fr-CA" sz="1400" dirty="0" err="1">
                <a:latin typeface="+mn-lt"/>
              </a:rPr>
              <a:t>Televisions</a:t>
            </a:r>
            <a:endParaRPr lang="fr-CA" sz="1400" dirty="0">
              <a:latin typeface="+mn-lt"/>
            </a:endParaRPr>
          </a:p>
          <a:p>
            <a:pPr eaLnBrk="0" hangingPunct="0"/>
            <a:r>
              <a:rPr lang="fr-CA" sz="1400" dirty="0" err="1">
                <a:latin typeface="+mn-lt"/>
              </a:rPr>
              <a:t>Temperature</a:t>
            </a:r>
            <a:r>
              <a:rPr lang="fr-CA" sz="1400" dirty="0">
                <a:latin typeface="+mn-lt"/>
              </a:rPr>
              <a:t> </a:t>
            </a:r>
            <a:r>
              <a:rPr lang="fr-CA" sz="1400" dirty="0" err="1">
                <a:latin typeface="+mn-lt"/>
              </a:rPr>
              <a:t>controllers</a:t>
            </a:r>
            <a:endParaRPr lang="fr-CA" sz="1400" dirty="0">
              <a:latin typeface="+mn-lt"/>
            </a:endParaRPr>
          </a:p>
          <a:p>
            <a:pPr eaLnBrk="0" hangingPunct="0"/>
            <a:r>
              <a:rPr lang="fr-CA" sz="1400" dirty="0">
                <a:latin typeface="+mn-lt"/>
              </a:rPr>
              <a:t>Theft </a:t>
            </a:r>
            <a:r>
              <a:rPr lang="fr-CA" sz="1400" dirty="0" err="1">
                <a:latin typeface="+mn-lt"/>
              </a:rPr>
              <a:t>tracking</a:t>
            </a:r>
            <a:r>
              <a:rPr lang="fr-CA" sz="1400" dirty="0">
                <a:latin typeface="+mn-lt"/>
              </a:rPr>
              <a:t> </a:t>
            </a:r>
            <a:r>
              <a:rPr lang="fr-CA" sz="1400" dirty="0" err="1">
                <a:latin typeface="+mn-lt"/>
              </a:rPr>
              <a:t>systems</a:t>
            </a:r>
            <a:endParaRPr lang="fr-CA" sz="1400" dirty="0">
              <a:latin typeface="+mn-lt"/>
            </a:endParaRPr>
          </a:p>
          <a:p>
            <a:pPr eaLnBrk="0" hangingPunct="0"/>
            <a:r>
              <a:rPr lang="fr-CA" sz="1400" dirty="0">
                <a:latin typeface="+mn-lt"/>
              </a:rPr>
              <a:t>TV set-top boxes</a:t>
            </a:r>
          </a:p>
          <a:p>
            <a:pPr eaLnBrk="0" hangingPunct="0"/>
            <a:r>
              <a:rPr lang="fr-CA" sz="1400" dirty="0" err="1">
                <a:latin typeface="+mn-lt"/>
              </a:rPr>
              <a:t>VCR’s</a:t>
            </a:r>
            <a:r>
              <a:rPr lang="fr-CA" sz="1400" dirty="0">
                <a:latin typeface="+mn-lt"/>
              </a:rPr>
              <a:t>, DVD </a:t>
            </a:r>
            <a:r>
              <a:rPr lang="fr-CA" sz="1400" dirty="0" err="1">
                <a:latin typeface="+mn-lt"/>
              </a:rPr>
              <a:t>players</a:t>
            </a:r>
            <a:endParaRPr lang="fr-CA" sz="1400" dirty="0">
              <a:latin typeface="+mn-lt"/>
            </a:endParaRPr>
          </a:p>
          <a:p>
            <a:pPr eaLnBrk="0" hangingPunct="0"/>
            <a:r>
              <a:rPr lang="fr-CA" sz="1400" dirty="0" err="1">
                <a:latin typeface="+mn-lt"/>
              </a:rPr>
              <a:t>Video</a:t>
            </a:r>
            <a:r>
              <a:rPr lang="fr-CA" sz="1400" dirty="0">
                <a:latin typeface="+mn-lt"/>
              </a:rPr>
              <a:t> </a:t>
            </a:r>
            <a:r>
              <a:rPr lang="fr-CA" sz="1400" dirty="0" err="1">
                <a:latin typeface="+mn-lt"/>
              </a:rPr>
              <a:t>game</a:t>
            </a:r>
            <a:r>
              <a:rPr lang="fr-CA" sz="1400" dirty="0">
                <a:latin typeface="+mn-lt"/>
              </a:rPr>
              <a:t> consoles</a:t>
            </a:r>
          </a:p>
          <a:p>
            <a:pPr eaLnBrk="0" hangingPunct="0"/>
            <a:r>
              <a:rPr lang="fr-CA" sz="1400" dirty="0" err="1">
                <a:latin typeface="+mn-lt"/>
              </a:rPr>
              <a:t>Video</a:t>
            </a:r>
            <a:r>
              <a:rPr lang="fr-CA" sz="1400" dirty="0">
                <a:latin typeface="+mn-lt"/>
              </a:rPr>
              <a:t> phones</a:t>
            </a:r>
          </a:p>
          <a:p>
            <a:pPr eaLnBrk="0" hangingPunct="0"/>
            <a:r>
              <a:rPr lang="fr-CA" sz="1400" dirty="0" err="1">
                <a:latin typeface="+mn-lt"/>
              </a:rPr>
              <a:t>Washers</a:t>
            </a:r>
            <a:r>
              <a:rPr lang="fr-CA" sz="1400" dirty="0">
                <a:latin typeface="+mn-lt"/>
              </a:rPr>
              <a:t> and </a:t>
            </a:r>
            <a:r>
              <a:rPr lang="fr-CA" sz="1400" dirty="0" err="1">
                <a:latin typeface="+mn-lt"/>
              </a:rPr>
              <a:t>dryers</a:t>
            </a:r>
            <a:endParaRPr lang="fr-CA" sz="1400" dirty="0">
              <a:latin typeface="+mn-lt"/>
            </a:endParaRPr>
          </a:p>
          <a:p>
            <a:pPr eaLnBrk="0" hangingPunct="0"/>
            <a:r>
              <a:rPr lang="fr-CA" sz="1400" dirty="0" err="1">
                <a:latin typeface="+mn-lt"/>
              </a:rPr>
              <a:t>VCR’s</a:t>
            </a:r>
            <a:r>
              <a:rPr lang="fr-CA" sz="1400" dirty="0">
                <a:latin typeface="+mn-lt"/>
              </a:rPr>
              <a:t>, DVD </a:t>
            </a:r>
            <a:r>
              <a:rPr lang="fr-CA" sz="1400" dirty="0" err="1">
                <a:latin typeface="+mn-lt"/>
              </a:rPr>
              <a:t>players</a:t>
            </a:r>
            <a:endParaRPr lang="fr-CA" sz="1400" dirty="0">
              <a:latin typeface="+mn-lt"/>
            </a:endParaRPr>
          </a:p>
          <a:p>
            <a:pPr eaLnBrk="0" hangingPunct="0"/>
            <a:r>
              <a:rPr lang="fr-CA" sz="1400" dirty="0" err="1">
                <a:latin typeface="+mn-lt"/>
              </a:rPr>
              <a:t>Video</a:t>
            </a:r>
            <a:r>
              <a:rPr lang="fr-CA" sz="1400" dirty="0">
                <a:latin typeface="+mn-lt"/>
              </a:rPr>
              <a:t> </a:t>
            </a:r>
            <a:r>
              <a:rPr lang="fr-CA" sz="1400" dirty="0" err="1">
                <a:latin typeface="+mn-lt"/>
              </a:rPr>
              <a:t>game</a:t>
            </a:r>
            <a:r>
              <a:rPr lang="fr-CA" sz="1400" dirty="0">
                <a:latin typeface="+mn-lt"/>
              </a:rPr>
              <a:t> consoles</a:t>
            </a:r>
          </a:p>
          <a:p>
            <a:pPr eaLnBrk="0" hangingPunct="0"/>
            <a:r>
              <a:rPr lang="fr-CA" sz="1400" dirty="0" err="1">
                <a:latin typeface="+mn-lt"/>
              </a:rPr>
              <a:t>Video</a:t>
            </a:r>
            <a:r>
              <a:rPr lang="fr-CA" sz="1400" dirty="0">
                <a:latin typeface="+mn-lt"/>
              </a:rPr>
              <a:t> phones</a:t>
            </a:r>
          </a:p>
          <a:p>
            <a:pPr eaLnBrk="0" hangingPunct="0"/>
            <a:r>
              <a:rPr lang="fr-CA" sz="1400" dirty="0" err="1">
                <a:latin typeface="+mn-lt"/>
              </a:rPr>
              <a:t>Washers</a:t>
            </a:r>
            <a:r>
              <a:rPr lang="fr-CA" sz="1400" dirty="0">
                <a:latin typeface="+mn-lt"/>
              </a:rPr>
              <a:t> and </a:t>
            </a:r>
            <a:r>
              <a:rPr lang="fr-CA" sz="1400" dirty="0" err="1">
                <a:latin typeface="+mn-lt"/>
              </a:rPr>
              <a:t>dryers</a:t>
            </a:r>
            <a:endParaRPr lang="fr-CA" sz="1400" dirty="0">
              <a:latin typeface="+mn-lt"/>
            </a:endParaRPr>
          </a:p>
          <a:p>
            <a:pPr eaLnBrk="0" hangingPunct="0"/>
            <a:endParaRPr lang="fr-CA" sz="1100" dirty="0">
              <a:latin typeface="Times New Roman" pitchFamily="18" charset="0"/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83EA7AEA-3953-F2B0-5556-163F235284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36160" y="1929931"/>
            <a:ext cx="4225154" cy="29981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D34DD908-8141-AC90-EFAF-11B551B8237B}"/>
              </a:ext>
            </a:extLst>
          </p:cNvPr>
          <p:cNvSpPr txBox="1"/>
          <p:nvPr/>
        </p:nvSpPr>
        <p:spPr>
          <a:xfrm>
            <a:off x="7464152" y="4862641"/>
            <a:ext cx="4536504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CA" sz="1100" dirty="0">
                <a:solidFill>
                  <a:schemeClr val="bg1">
                    <a:lumMod val="65000"/>
                  </a:schemeClr>
                </a:solidFill>
              </a:rPr>
              <a:t>www.perceptive-ic.com/news-detailed/What-is-an-embedded-system</a:t>
            </a:r>
          </a:p>
        </p:txBody>
      </p:sp>
      <p:pic>
        <p:nvPicPr>
          <p:cNvPr id="3" name="Picture 13">
            <a:extLst>
              <a:ext uri="{FF2B5EF4-FFF2-40B4-BE49-F238E27FC236}">
                <a16:creationId xmlns:a16="http://schemas.microsoft.com/office/drawing/2014/main" id="{A816C6AE-D22C-F98A-918C-46E59E22CD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 r="46693" b="15243"/>
          <a:stretch>
            <a:fillRect/>
          </a:stretch>
        </p:blipFill>
        <p:spPr bwMode="auto">
          <a:xfrm>
            <a:off x="9912424" y="1238092"/>
            <a:ext cx="635402" cy="7577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6" name="Rectangle 2"/>
          <p:cNvSpPr>
            <a:spLocks noGrp="1"/>
          </p:cNvSpPr>
          <p:nvPr>
            <p:ph type="title"/>
          </p:nvPr>
        </p:nvSpPr>
        <p:spPr>
          <a:xfrm>
            <a:off x="1055440" y="274638"/>
            <a:ext cx="10081120" cy="1143000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fr-CA" sz="4000" kern="1200" dirty="0">
                <a:solidFill>
                  <a:srgbClr val="025BBC"/>
                </a:solidFill>
              </a:rPr>
              <a:t>Définition </a:t>
            </a:r>
          </a:p>
        </p:txBody>
      </p:sp>
      <p:sp>
        <p:nvSpPr>
          <p:cNvPr id="1030" name="Rectangle 3"/>
          <p:cNvSpPr>
            <a:spLocks noGrp="1"/>
          </p:cNvSpPr>
          <p:nvPr>
            <p:ph type="body" idx="1"/>
          </p:nvPr>
        </p:nvSpPr>
        <p:spPr>
          <a:xfrm>
            <a:off x="1034656" y="1417638"/>
            <a:ext cx="10081120" cy="4391025"/>
          </a:xfrm>
        </p:spPr>
        <p:txBody>
          <a:bodyPr/>
          <a:lstStyle/>
          <a:p>
            <a:pPr eaLnBrk="1" hangingPunct="1">
              <a:spcBef>
                <a:spcPts val="600"/>
              </a:spcBef>
              <a:buFont typeface="Arial" pitchFamily="34" charset="0"/>
              <a:buChar char="•"/>
              <a:defRPr/>
            </a:pPr>
            <a:r>
              <a:rPr lang="fr-CA" sz="2800" dirty="0"/>
              <a:t>Absence de consensus, seulement une définition pragmatique : tout système ayant les attributs suivants :</a:t>
            </a:r>
          </a:p>
          <a:p>
            <a:pPr marL="717550" lvl="1" indent="-271463" eaLnBrk="1" hangingPunct="1">
              <a:spcBef>
                <a:spcPts val="600"/>
              </a:spcBef>
              <a:buFont typeface="Arial" pitchFamily="34" charset="0"/>
              <a:buChar char="–"/>
              <a:defRPr/>
            </a:pPr>
            <a:r>
              <a:rPr lang="fr-CA" sz="2400" dirty="0"/>
              <a:t>Un ou plusieurs microordinateurs aux ressources limitées, peu ou pas visibles (d’où le nom alternatif systèmes enfouis) </a:t>
            </a:r>
          </a:p>
          <a:p>
            <a:pPr marL="717550" lvl="1" indent="-271463" eaLnBrk="1" hangingPunct="1">
              <a:spcBef>
                <a:spcPts val="600"/>
              </a:spcBef>
              <a:buFont typeface="Arial" pitchFamily="34" charset="0"/>
              <a:buChar char="–"/>
              <a:defRPr/>
            </a:pPr>
            <a:r>
              <a:rPr lang="fr-CA" sz="2400" dirty="0"/>
              <a:t>Système d’exploitation invisible, réduit ou non existant</a:t>
            </a:r>
          </a:p>
          <a:p>
            <a:pPr marL="717550" lvl="1" indent="-271463" eaLnBrk="1" hangingPunct="1">
              <a:spcBef>
                <a:spcPts val="600"/>
              </a:spcBef>
              <a:buFont typeface="Arial" pitchFamily="34" charset="0"/>
              <a:buChar char="–"/>
              <a:defRPr/>
            </a:pPr>
            <a:r>
              <a:rPr lang="fr-CA" sz="2400" dirty="0"/>
              <a:t>Faibles dimensions physiques et consommation d’énergie réduite</a:t>
            </a:r>
          </a:p>
          <a:p>
            <a:pPr marL="717550" lvl="1" indent="-271463" eaLnBrk="1" hangingPunct="1">
              <a:spcBef>
                <a:spcPts val="600"/>
              </a:spcBef>
              <a:buFont typeface="Arial" pitchFamily="34" charset="0"/>
              <a:buChar char="–"/>
              <a:defRPr/>
            </a:pPr>
            <a:r>
              <a:rPr lang="fr-CA" sz="2400" dirty="0"/>
              <a:t>Fonctionnalité prédéfinie faisant un usage optimal des ressources</a:t>
            </a:r>
          </a:p>
          <a:p>
            <a:pPr eaLnBrk="1" hangingPunct="1">
              <a:spcBef>
                <a:spcPts val="600"/>
              </a:spcBef>
              <a:buFont typeface="Arial" pitchFamily="34" charset="0"/>
              <a:buChar char="•"/>
              <a:defRPr/>
            </a:pPr>
            <a:r>
              <a:rPr lang="fr-CA" sz="2800" dirty="0"/>
              <a:t>Beaucoup plus nombreux que les systèmes de bureautique</a:t>
            </a:r>
            <a:endParaRPr lang="fr-CA" sz="2400" dirty="0"/>
          </a:p>
          <a:p>
            <a:pPr lvl="1" eaLnBrk="1" hangingPunct="1">
              <a:spcBef>
                <a:spcPts val="600"/>
              </a:spcBef>
              <a:buFont typeface="Arial" pitchFamily="34" charset="0"/>
              <a:buChar char="–"/>
              <a:defRPr/>
            </a:pPr>
            <a:r>
              <a:rPr lang="fr-CA" sz="2400" dirty="0"/>
              <a:t>Jusqu’à 200+ par maison ou automobile !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B183EBEE-507A-0942-FC8F-B6F54EDDABE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600201"/>
            <a:ext cx="11391056" cy="4349079"/>
          </a:xfrm>
        </p:spPr>
        <p:txBody>
          <a:bodyPr/>
          <a:lstStyle/>
          <a:p>
            <a:r>
              <a:rPr lang="fr-CA" dirty="0"/>
              <a:t>Chacun autosuffisant et optimisé pour une fonction donnée</a:t>
            </a:r>
          </a:p>
          <a:p>
            <a:endParaRPr lang="fr-CA" dirty="0"/>
          </a:p>
          <a:p>
            <a:endParaRPr lang="fr-CA" dirty="0"/>
          </a:p>
          <a:p>
            <a:endParaRPr lang="fr-CA" dirty="0"/>
          </a:p>
          <a:p>
            <a:endParaRPr lang="fr-CA" dirty="0"/>
          </a:p>
          <a:p>
            <a:endParaRPr lang="fr-CA" sz="1400" dirty="0"/>
          </a:p>
          <a:p>
            <a:r>
              <a:rPr lang="fr-CA" dirty="0"/>
              <a:t>Plusieurs peuvent co-exis</a:t>
            </a:r>
            <a:r>
              <a:rPr lang="fr-CA" sz="2800" dirty="0"/>
              <a:t>t</a:t>
            </a:r>
            <a:r>
              <a:rPr lang="fr-CA" dirty="0"/>
              <a:t>er pour atteindre                                        un objectif global commun 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092DC324-C84B-AB43-4CD1-8BC932865D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sz="4000" kern="1200" dirty="0">
                <a:solidFill>
                  <a:srgbClr val="025BBC"/>
                </a:solidFill>
              </a:rPr>
              <a:t>Essentiellement des microordinateurs intégrés</a:t>
            </a: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DDCD7EC8-0948-4377-FAD2-957008F8F88E}"/>
              </a:ext>
            </a:extLst>
          </p:cNvPr>
          <p:cNvGrpSpPr/>
          <p:nvPr/>
        </p:nvGrpSpPr>
        <p:grpSpPr>
          <a:xfrm>
            <a:off x="1055440" y="2489607"/>
            <a:ext cx="7114994" cy="2047468"/>
            <a:chOff x="1047148" y="2397194"/>
            <a:chExt cx="7114994" cy="2047468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FED8E878-271B-D9F8-2830-2288C4DE599D}"/>
                </a:ext>
              </a:extLst>
            </p:cNvPr>
            <p:cNvSpPr txBox="1"/>
            <p:nvPr/>
          </p:nvSpPr>
          <p:spPr>
            <a:xfrm>
              <a:off x="1047148" y="2537899"/>
              <a:ext cx="2088231" cy="646331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fr-CA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Périphériques d’entrée (clavier)</a:t>
              </a: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5C04E7DD-1C8C-889E-7441-A8A834B0E792}"/>
                </a:ext>
              </a:extLst>
            </p:cNvPr>
            <p:cNvSpPr txBox="1"/>
            <p:nvPr/>
          </p:nvSpPr>
          <p:spPr>
            <a:xfrm>
              <a:off x="1047148" y="3493459"/>
              <a:ext cx="2088231" cy="92333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fr-CA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Capteurs environnementaux et interfaces </a:t>
              </a: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980E4A97-13D9-E151-6BCB-613FB86381D6}"/>
                </a:ext>
              </a:extLst>
            </p:cNvPr>
            <p:cNvSpPr txBox="1"/>
            <p:nvPr/>
          </p:nvSpPr>
          <p:spPr>
            <a:xfrm>
              <a:off x="6189772" y="2397194"/>
              <a:ext cx="1972370" cy="646331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fr-CA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Périphériques de sortie (affichage) </a:t>
              </a: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EFD709C2-2679-6FD0-C8ED-6D69185A41B5}"/>
                </a:ext>
              </a:extLst>
            </p:cNvPr>
            <p:cNvSpPr txBox="1"/>
            <p:nvPr/>
          </p:nvSpPr>
          <p:spPr>
            <a:xfrm>
              <a:off x="6189772" y="3485271"/>
              <a:ext cx="1402948" cy="369332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fr-CA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Actionneurs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EEAE757D-4056-07BC-86F7-047C39719FF4}"/>
                </a:ext>
              </a:extLst>
            </p:cNvPr>
            <p:cNvSpPr txBox="1"/>
            <p:nvPr/>
          </p:nvSpPr>
          <p:spPr>
            <a:xfrm>
              <a:off x="3431704" y="2413337"/>
              <a:ext cx="2425913" cy="2031325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fr-CA" dirty="0"/>
                <a:t>Horloge</a:t>
              </a:r>
            </a:p>
            <a:p>
              <a:pPr algn="ctr"/>
              <a:r>
                <a:rPr lang="fr-CA" dirty="0"/>
                <a:t>CPU</a:t>
              </a:r>
            </a:p>
            <a:p>
              <a:pPr algn="ctr"/>
              <a:r>
                <a:rPr lang="fr-CA" dirty="0"/>
                <a:t>Mémoire de données et programme</a:t>
              </a:r>
            </a:p>
            <a:p>
              <a:pPr algn="ctr"/>
              <a:r>
                <a:rPr lang="fr-CA" dirty="0"/>
                <a:t>Périphériques internes</a:t>
              </a:r>
            </a:p>
            <a:p>
              <a:pPr algn="ctr"/>
              <a:r>
                <a:rPr lang="fr-CA" dirty="0"/>
                <a:t>Port d’e/s</a:t>
              </a:r>
            </a:p>
          </p:txBody>
        </p:sp>
        <p:cxnSp>
          <p:nvCxnSpPr>
            <p:cNvPr id="11" name="Straight Arrow Connector 10">
              <a:extLst>
                <a:ext uri="{FF2B5EF4-FFF2-40B4-BE49-F238E27FC236}">
                  <a16:creationId xmlns:a16="http://schemas.microsoft.com/office/drawing/2014/main" id="{D66A80A9-969B-CEDE-867B-E6876FFF8F7D}"/>
                </a:ext>
              </a:extLst>
            </p:cNvPr>
            <p:cNvCxnSpPr>
              <a:cxnSpLocks/>
              <a:stCxn id="4" idx="3"/>
            </p:cNvCxnSpPr>
            <p:nvPr/>
          </p:nvCxnSpPr>
          <p:spPr bwMode="auto">
            <a:xfrm flipV="1">
              <a:off x="3135379" y="2861064"/>
              <a:ext cx="287014" cy="1"/>
            </a:xfrm>
            <a:prstGeom prst="straightConnector1">
              <a:avLst/>
            </a:prstGeom>
            <a:solidFill>
              <a:schemeClr val="accent1"/>
            </a:solidFill>
            <a:ln w="12700" cap="sq" cmpd="sng" algn="ctr">
              <a:solidFill>
                <a:schemeClr val="tx1"/>
              </a:solidFill>
              <a:prstDash val="solid"/>
              <a:round/>
              <a:headEnd type="none" w="sm" len="sm"/>
              <a:tailEnd type="triangle"/>
            </a:ln>
            <a:effectLst/>
          </p:spPr>
        </p:cxnSp>
        <p:cxnSp>
          <p:nvCxnSpPr>
            <p:cNvPr id="13" name="Straight Arrow Connector 12">
              <a:extLst>
                <a:ext uri="{FF2B5EF4-FFF2-40B4-BE49-F238E27FC236}">
                  <a16:creationId xmlns:a16="http://schemas.microsoft.com/office/drawing/2014/main" id="{0B88A43D-4EC5-5148-DB61-EE9319480E28}"/>
                </a:ext>
              </a:extLst>
            </p:cNvPr>
            <p:cNvCxnSpPr>
              <a:cxnSpLocks/>
              <a:stCxn id="5" idx="3"/>
            </p:cNvCxnSpPr>
            <p:nvPr/>
          </p:nvCxnSpPr>
          <p:spPr bwMode="auto">
            <a:xfrm>
              <a:off x="3135379" y="3955124"/>
              <a:ext cx="296325" cy="0"/>
            </a:xfrm>
            <a:prstGeom prst="straightConnector1">
              <a:avLst/>
            </a:prstGeom>
            <a:solidFill>
              <a:schemeClr val="accent1"/>
            </a:solidFill>
            <a:ln w="12700" cap="sq" cmpd="sng" algn="ctr">
              <a:solidFill>
                <a:schemeClr val="tx1"/>
              </a:solidFill>
              <a:prstDash val="solid"/>
              <a:round/>
              <a:headEnd type="none" w="sm" len="sm"/>
              <a:tailEnd type="triangle"/>
            </a:ln>
            <a:effectLst/>
          </p:spPr>
        </p:cxnSp>
        <p:cxnSp>
          <p:nvCxnSpPr>
            <p:cNvPr id="16" name="Straight Arrow Connector 15">
              <a:extLst>
                <a:ext uri="{FF2B5EF4-FFF2-40B4-BE49-F238E27FC236}">
                  <a16:creationId xmlns:a16="http://schemas.microsoft.com/office/drawing/2014/main" id="{2A4F2310-4EEE-FEA9-1701-A0DA92DB0B0D}"/>
                </a:ext>
              </a:extLst>
            </p:cNvPr>
            <p:cNvCxnSpPr>
              <a:cxnSpLocks/>
              <a:endCxn id="6" idx="1"/>
            </p:cNvCxnSpPr>
            <p:nvPr/>
          </p:nvCxnSpPr>
          <p:spPr bwMode="auto">
            <a:xfrm>
              <a:off x="5857617" y="2720360"/>
              <a:ext cx="332155" cy="0"/>
            </a:xfrm>
            <a:prstGeom prst="straightConnector1">
              <a:avLst/>
            </a:prstGeom>
            <a:solidFill>
              <a:schemeClr val="accent1"/>
            </a:solidFill>
            <a:ln w="12700" cap="sq" cmpd="sng" algn="ctr">
              <a:solidFill>
                <a:schemeClr val="tx1"/>
              </a:solidFill>
              <a:prstDash val="solid"/>
              <a:round/>
              <a:headEnd type="none" w="sm" len="sm"/>
              <a:tailEnd type="triangle"/>
            </a:ln>
            <a:effectLst/>
          </p:spPr>
        </p:cxnSp>
        <p:cxnSp>
          <p:nvCxnSpPr>
            <p:cNvPr id="20" name="Straight Arrow Connector 19">
              <a:extLst>
                <a:ext uri="{FF2B5EF4-FFF2-40B4-BE49-F238E27FC236}">
                  <a16:creationId xmlns:a16="http://schemas.microsoft.com/office/drawing/2014/main" id="{7322ABEC-B799-4550-ABA9-356BFA0FF584}"/>
                </a:ext>
              </a:extLst>
            </p:cNvPr>
            <p:cNvCxnSpPr>
              <a:cxnSpLocks/>
              <a:endCxn id="7" idx="1"/>
            </p:cNvCxnSpPr>
            <p:nvPr/>
          </p:nvCxnSpPr>
          <p:spPr bwMode="auto">
            <a:xfrm>
              <a:off x="5857617" y="3669937"/>
              <a:ext cx="332155" cy="0"/>
            </a:xfrm>
            <a:prstGeom prst="straightConnector1">
              <a:avLst/>
            </a:prstGeom>
            <a:solidFill>
              <a:schemeClr val="accent1"/>
            </a:solidFill>
            <a:ln w="12700" cap="sq" cmpd="sng" algn="ctr">
              <a:solidFill>
                <a:schemeClr val="tx1"/>
              </a:solidFill>
              <a:prstDash val="solid"/>
              <a:round/>
              <a:headEnd type="none" w="sm" len="sm"/>
              <a:tailEnd type="triangle"/>
            </a:ln>
            <a:effectLst/>
          </p:spPr>
        </p:cxnSp>
      </p:grpSp>
      <p:pic>
        <p:nvPicPr>
          <p:cNvPr id="31" name="Picture 30">
            <a:extLst>
              <a:ext uri="{FF2B5EF4-FFF2-40B4-BE49-F238E27FC236}">
                <a16:creationId xmlns:a16="http://schemas.microsoft.com/office/drawing/2014/main" id="{6973BE37-174B-0606-7CF3-E59E244812C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6718" r="3690"/>
          <a:stretch>
            <a:fillRect/>
          </a:stretch>
        </p:blipFill>
        <p:spPr>
          <a:xfrm>
            <a:off x="8845587" y="2132856"/>
            <a:ext cx="2880320" cy="1635697"/>
          </a:xfrm>
          <a:prstGeom prst="rect">
            <a:avLst/>
          </a:prstGeom>
        </p:spPr>
      </p:pic>
      <p:pic>
        <p:nvPicPr>
          <p:cNvPr id="41" name="Picture 40">
            <a:extLst>
              <a:ext uri="{FF2B5EF4-FFF2-40B4-BE49-F238E27FC236}">
                <a16:creationId xmlns:a16="http://schemas.microsoft.com/office/drawing/2014/main" id="{85DEFEEB-E43F-51E0-C30B-EF1A45B35B7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6843" b="19311"/>
          <a:stretch>
            <a:fillRect/>
          </a:stretch>
        </p:blipFill>
        <p:spPr>
          <a:xfrm>
            <a:off x="8447681" y="4221088"/>
            <a:ext cx="3310141" cy="18592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746799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3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rcRect l="484" r="973" b="2464"/>
          <a:stretch>
            <a:fillRect/>
          </a:stretch>
        </p:blipFill>
        <p:spPr bwMode="auto">
          <a:xfrm>
            <a:off x="1343472" y="260648"/>
            <a:ext cx="9631068" cy="60486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F5013F67-2AAF-1C3A-F3DC-DEE4A3D71833}"/>
              </a:ext>
            </a:extLst>
          </p:cNvPr>
          <p:cNvSpPr txBox="1"/>
          <p:nvPr/>
        </p:nvSpPr>
        <p:spPr>
          <a:xfrm>
            <a:off x="4727848" y="251898"/>
            <a:ext cx="6984776" cy="830997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eaLnBrk="0" hangingPunct="0">
              <a:defRPr sz="4000">
                <a:solidFill>
                  <a:srgbClr val="025BBC"/>
                </a:solidFill>
                <a:latin typeface="+mj-lt"/>
                <a:ea typeface="+mj-ea"/>
                <a:cs typeface="+mj-cs"/>
              </a:defRPr>
            </a:lvl1pPr>
            <a:lvl2pPr algn="ctr" eaLnBrk="0" hangingPunct="0">
              <a:defRPr sz="4400">
                <a:latin typeface="Calibri" pitchFamily="34" charset="0"/>
              </a:defRPr>
            </a:lvl2pPr>
            <a:lvl3pPr algn="ctr" eaLnBrk="0" hangingPunct="0">
              <a:defRPr sz="4400">
                <a:latin typeface="Calibri" pitchFamily="34" charset="0"/>
              </a:defRPr>
            </a:lvl3pPr>
            <a:lvl4pPr algn="ctr" eaLnBrk="0" hangingPunct="0">
              <a:defRPr sz="4400">
                <a:latin typeface="Calibri" pitchFamily="34" charset="0"/>
              </a:defRPr>
            </a:lvl4pPr>
            <a:lvl5pPr algn="ctr" eaLnBrk="0" hangingPunct="0">
              <a:defRPr sz="4400">
                <a:latin typeface="Calibri" pitchFamily="34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4400">
                <a:latin typeface="Calibri" pitchFamily="34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4400">
                <a:latin typeface="Calibri" pitchFamily="34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4400">
                <a:latin typeface="Calibri" pitchFamily="34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4400">
                <a:latin typeface="Calibri" pitchFamily="34" charset="0"/>
              </a:defRPr>
            </a:lvl9pPr>
          </a:lstStyle>
          <a:p>
            <a:r>
              <a:rPr lang="fr-CA" sz="4400" dirty="0"/>
              <a:t>Un meneur précoce</a:t>
            </a:r>
          </a:p>
        </p:txBody>
      </p:sp>
      <p:sp>
        <p:nvSpPr>
          <p:cNvPr id="4" name="Content Placeholder 1">
            <a:extLst>
              <a:ext uri="{FF2B5EF4-FFF2-40B4-BE49-F238E27FC236}">
                <a16:creationId xmlns:a16="http://schemas.microsoft.com/office/drawing/2014/main" id="{F08941A2-E7AF-72B2-456D-60EECAA5168B}"/>
              </a:ext>
            </a:extLst>
          </p:cNvPr>
          <p:cNvSpPr txBox="1">
            <a:spLocks/>
          </p:cNvSpPr>
          <p:nvPr/>
        </p:nvSpPr>
        <p:spPr bwMode="auto">
          <a:xfrm>
            <a:off x="4736369" y="5877272"/>
            <a:ext cx="6912768" cy="5326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lnSpc>
                <a:spcPct val="80000"/>
              </a:lnSpc>
              <a:spcBef>
                <a:spcPts val="600"/>
              </a:spcBef>
            </a:pPr>
            <a:r>
              <a:rPr lang="fr-CA" sz="2000" kern="0" dirty="0"/>
              <a:t>Chaque composant est un système embarqué </a:t>
            </a:r>
            <a:r>
              <a:rPr lang="fr-CA" sz="1400" kern="0" dirty="0"/>
              <a:t>(expertise répartie !)</a:t>
            </a:r>
            <a:endParaRPr lang="fr-CA" sz="2000" kern="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Rectangle 2"/>
          <p:cNvSpPr>
            <a:spLocks noGrp="1"/>
          </p:cNvSpPr>
          <p:nvPr>
            <p:ph type="title"/>
          </p:nvPr>
        </p:nvSpPr>
        <p:spPr>
          <a:xfrm>
            <a:off x="1055440" y="274638"/>
            <a:ext cx="10081119" cy="1143000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r>
              <a:rPr lang="fr-CA" sz="4000" kern="1200" dirty="0">
                <a:solidFill>
                  <a:srgbClr val="025BBC"/>
                </a:solidFill>
              </a:rPr>
              <a:t>Caractéristiques communes</a:t>
            </a:r>
          </a:p>
        </p:txBody>
      </p:sp>
      <p:sp>
        <p:nvSpPr>
          <p:cNvPr id="40962" name="Rectangle 3"/>
          <p:cNvSpPr>
            <a:spLocks noGrp="1"/>
          </p:cNvSpPr>
          <p:nvPr>
            <p:ph type="body" idx="1"/>
          </p:nvPr>
        </p:nvSpPr>
        <p:spPr>
          <a:xfrm>
            <a:off x="1055440" y="1412876"/>
            <a:ext cx="10081118" cy="4608513"/>
          </a:xfrm>
        </p:spPr>
        <p:txBody>
          <a:bodyPr/>
          <a:lstStyle/>
          <a:p>
            <a:pPr eaLnBrk="1" hangingPunct="1"/>
            <a:r>
              <a:rPr lang="fr-CA" sz="2800" dirty="0"/>
              <a:t>Composants intégrés avec des fonctions spécifiques</a:t>
            </a:r>
          </a:p>
          <a:p>
            <a:pPr eaLnBrk="1" hangingPunct="1"/>
            <a:r>
              <a:rPr lang="fr-CA" sz="2800" dirty="0"/>
              <a:t>Réactif et opérant en temps-réel ou proche</a:t>
            </a:r>
          </a:p>
          <a:p>
            <a:pPr lvl="1" eaLnBrk="1" hangingPunct="1"/>
            <a:r>
              <a:rPr lang="fr-CA" sz="2400" dirty="0"/>
              <a:t>Réagit continuellement aux conditions d’opération</a:t>
            </a:r>
          </a:p>
          <a:p>
            <a:pPr lvl="1" eaLnBrk="1" hangingPunct="1"/>
            <a:r>
              <a:rPr lang="fr-CA" sz="2400" dirty="0"/>
              <a:t>Répond en dedans de contraintes de temps</a:t>
            </a:r>
          </a:p>
          <a:p>
            <a:pPr eaLnBrk="1" hangingPunct="1"/>
            <a:r>
              <a:rPr lang="fr-CA" sz="2800" dirty="0"/>
              <a:t>Contraintes de design serrées et interreliées </a:t>
            </a:r>
          </a:p>
          <a:p>
            <a:pPr lvl="1" eaLnBrk="1" hangingPunct="1"/>
            <a:r>
              <a:rPr lang="fr-CA" sz="2400" dirty="0"/>
              <a:t>Composants aux capacités réduites</a:t>
            </a:r>
          </a:p>
          <a:p>
            <a:pPr lvl="1" eaLnBrk="1" hangingPunct="1"/>
            <a:r>
              <a:rPr lang="fr-CA" sz="2400" dirty="0"/>
              <a:t>Faible consommation d’énergie</a:t>
            </a:r>
          </a:p>
          <a:p>
            <a:pPr lvl="1" eaLnBrk="1" hangingPunct="1"/>
            <a:r>
              <a:rPr lang="fr-CA" sz="2400" dirty="0"/>
              <a:t>Petites dimensions physiques</a:t>
            </a:r>
          </a:p>
          <a:p>
            <a:pPr lvl="1" eaLnBrk="1" hangingPunct="1"/>
            <a:r>
              <a:rPr lang="fr-CA" sz="2400" dirty="0"/>
              <a:t>Coût acceptable à l’usage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7" name="Title 1"/>
          <p:cNvSpPr>
            <a:spLocks noGrp="1"/>
          </p:cNvSpPr>
          <p:nvPr>
            <p:ph type="title"/>
          </p:nvPr>
        </p:nvSpPr>
        <p:spPr>
          <a:xfrm>
            <a:off x="1055440" y="274638"/>
            <a:ext cx="10081120" cy="1143000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r>
              <a:rPr lang="fr-CA" sz="4000" kern="1200" dirty="0">
                <a:solidFill>
                  <a:srgbClr val="025BBC"/>
                </a:solidFill>
              </a:rPr>
              <a:t>Exemple d’un téléphone intelligent</a:t>
            </a:r>
            <a:endParaRPr lang="en-US" sz="4000" kern="1200" dirty="0">
              <a:solidFill>
                <a:srgbClr val="025BBC"/>
              </a:solidFill>
            </a:endParaRPr>
          </a:p>
        </p:txBody>
      </p:sp>
      <p:pic>
        <p:nvPicPr>
          <p:cNvPr id="2056" name="Picture 8">
            <a:extLst>
              <a:ext uri="{FF2B5EF4-FFF2-40B4-BE49-F238E27FC236}">
                <a16:creationId xmlns:a16="http://schemas.microsoft.com/office/drawing/2014/main" id="{7EA1975C-52EC-3179-C747-08EF4E483A2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5561" y="1292015"/>
            <a:ext cx="7105641" cy="4001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96AFECC0-262E-3843-B26C-BAD51C59CE23}"/>
              </a:ext>
            </a:extLst>
          </p:cNvPr>
          <p:cNvSpPr txBox="1"/>
          <p:nvPr/>
        </p:nvSpPr>
        <p:spPr>
          <a:xfrm>
            <a:off x="6479190" y="4855086"/>
            <a:ext cx="4657370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CA" sz="1100" dirty="0">
                <a:solidFill>
                  <a:schemeClr val="bg1">
                    <a:lumMod val="65000"/>
                  </a:schemeClr>
                </a:solidFill>
              </a:rPr>
              <a:t>https://commons.wikimedia.org/wiki/File:IPhone-Schema.jpg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E5228D0A-86C0-5E39-0B34-3A8A6BAC3C1A}"/>
              </a:ext>
            </a:extLst>
          </p:cNvPr>
          <p:cNvSpPr/>
          <p:nvPr/>
        </p:nvSpPr>
        <p:spPr bwMode="auto">
          <a:xfrm>
            <a:off x="9768408" y="1772816"/>
            <a:ext cx="288031" cy="144016"/>
          </a:xfrm>
          <a:prstGeom prst="rect">
            <a:avLst/>
          </a:prstGeom>
          <a:solidFill>
            <a:srgbClr val="948B54"/>
          </a:solidFill>
          <a:ln w="12700" cap="sq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CA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F98809D-41DC-5428-7724-DB9F5780A72A}"/>
              </a:ext>
            </a:extLst>
          </p:cNvPr>
          <p:cNvSpPr/>
          <p:nvPr/>
        </p:nvSpPr>
        <p:spPr bwMode="auto">
          <a:xfrm>
            <a:off x="9768408" y="2011307"/>
            <a:ext cx="288031" cy="144016"/>
          </a:xfrm>
          <a:prstGeom prst="rect">
            <a:avLst/>
          </a:prstGeom>
          <a:solidFill>
            <a:srgbClr val="8064A1"/>
          </a:solidFill>
          <a:ln w="12700" cap="sq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CA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237A51F-4FDC-082F-90E2-5219A2960563}"/>
              </a:ext>
            </a:extLst>
          </p:cNvPr>
          <p:cNvSpPr/>
          <p:nvPr/>
        </p:nvSpPr>
        <p:spPr bwMode="auto">
          <a:xfrm>
            <a:off x="9779228" y="2253664"/>
            <a:ext cx="288031" cy="144016"/>
          </a:xfrm>
          <a:prstGeom prst="rect">
            <a:avLst/>
          </a:prstGeom>
          <a:solidFill>
            <a:srgbClr val="DA9693"/>
          </a:solidFill>
          <a:ln w="12700" cap="sq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CA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8C0AFC1-5D95-98B2-632C-6D6076F57778}"/>
              </a:ext>
            </a:extLst>
          </p:cNvPr>
          <p:cNvSpPr/>
          <p:nvPr/>
        </p:nvSpPr>
        <p:spPr bwMode="auto">
          <a:xfrm>
            <a:off x="9779228" y="2485199"/>
            <a:ext cx="288031" cy="144016"/>
          </a:xfrm>
          <a:prstGeom prst="rect">
            <a:avLst/>
          </a:prstGeom>
          <a:solidFill>
            <a:srgbClr val="FED5B3"/>
          </a:solidFill>
          <a:ln w="12700" cap="sq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CA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180CEF2-7B0D-21DB-35D2-802E113AFC23}"/>
              </a:ext>
            </a:extLst>
          </p:cNvPr>
          <p:cNvSpPr/>
          <p:nvPr/>
        </p:nvSpPr>
        <p:spPr bwMode="auto">
          <a:xfrm>
            <a:off x="9779228" y="2716733"/>
            <a:ext cx="288031" cy="144016"/>
          </a:xfrm>
          <a:prstGeom prst="rect">
            <a:avLst/>
          </a:prstGeom>
          <a:solidFill>
            <a:srgbClr val="77933C"/>
          </a:solidFill>
          <a:ln w="12700" cap="sq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CA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CE58125-EECB-3F8B-4171-E77B7B5537B5}"/>
              </a:ext>
            </a:extLst>
          </p:cNvPr>
          <p:cNvSpPr/>
          <p:nvPr/>
        </p:nvSpPr>
        <p:spPr bwMode="auto">
          <a:xfrm>
            <a:off x="9779226" y="2932036"/>
            <a:ext cx="288031" cy="144016"/>
          </a:xfrm>
          <a:prstGeom prst="rect">
            <a:avLst/>
          </a:prstGeom>
          <a:solidFill>
            <a:srgbClr val="E46C0B"/>
          </a:solidFill>
          <a:ln w="12700" cap="sq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CA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4CEFA47-4D0A-DD99-0D86-F7FCFC42E479}"/>
              </a:ext>
            </a:extLst>
          </p:cNvPr>
          <p:cNvSpPr/>
          <p:nvPr/>
        </p:nvSpPr>
        <p:spPr bwMode="auto">
          <a:xfrm>
            <a:off x="9779226" y="3148962"/>
            <a:ext cx="288031" cy="144016"/>
          </a:xfrm>
          <a:prstGeom prst="rect">
            <a:avLst/>
          </a:prstGeom>
          <a:solidFill>
            <a:srgbClr val="000003"/>
          </a:solidFill>
          <a:ln w="12700" cap="sq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CA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AFE9FC9E-34AB-9C05-B4AE-A818538E64CD}"/>
              </a:ext>
            </a:extLst>
          </p:cNvPr>
          <p:cNvSpPr txBox="1"/>
          <p:nvPr/>
        </p:nvSpPr>
        <p:spPr>
          <a:xfrm>
            <a:off x="10159740" y="1732166"/>
            <a:ext cx="914033" cy="16312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spcBef>
                <a:spcPts val="600"/>
              </a:spcBef>
            </a:pPr>
            <a:r>
              <a:rPr lang="fr-CA" sz="1000" dirty="0"/>
              <a:t>Mémoire</a:t>
            </a:r>
          </a:p>
          <a:p>
            <a:pPr>
              <a:spcBef>
                <a:spcPts val="600"/>
              </a:spcBef>
            </a:pPr>
            <a:r>
              <a:rPr lang="fr-CA" sz="1000" dirty="0"/>
              <a:t>Radio</a:t>
            </a:r>
          </a:p>
          <a:p>
            <a:pPr>
              <a:spcBef>
                <a:spcPts val="600"/>
              </a:spcBef>
            </a:pPr>
            <a:r>
              <a:rPr lang="fr-CA" sz="1000" dirty="0"/>
              <a:t>Alimentation</a:t>
            </a:r>
          </a:p>
          <a:p>
            <a:pPr>
              <a:spcBef>
                <a:spcPts val="600"/>
              </a:spcBef>
            </a:pPr>
            <a:r>
              <a:rPr lang="fr-CA" sz="1000" dirty="0"/>
              <a:t>Audio</a:t>
            </a:r>
          </a:p>
          <a:p>
            <a:pPr>
              <a:spcBef>
                <a:spcPts val="600"/>
              </a:spcBef>
            </a:pPr>
            <a:r>
              <a:rPr lang="fr-CA" sz="1000" dirty="0" err="1"/>
              <a:t>I’face</a:t>
            </a:r>
            <a:r>
              <a:rPr lang="fr-CA" sz="1000" dirty="0"/>
              <a:t> usager</a:t>
            </a:r>
          </a:p>
          <a:p>
            <a:pPr>
              <a:spcBef>
                <a:spcPts val="600"/>
              </a:spcBef>
            </a:pPr>
            <a:r>
              <a:rPr lang="fr-CA" sz="1000" dirty="0"/>
              <a:t>Réseau</a:t>
            </a:r>
          </a:p>
          <a:p>
            <a:pPr>
              <a:spcBef>
                <a:spcPts val="600"/>
              </a:spcBef>
            </a:pPr>
            <a:r>
              <a:rPr lang="fr-CA" sz="1000" dirty="0"/>
              <a:t>Processeurs</a:t>
            </a:r>
          </a:p>
        </p:txBody>
      </p:sp>
      <p:sp>
        <p:nvSpPr>
          <p:cNvPr id="14" name="Rectangle 93">
            <a:extLst>
              <a:ext uri="{FF2B5EF4-FFF2-40B4-BE49-F238E27FC236}">
                <a16:creationId xmlns:a16="http://schemas.microsoft.com/office/drawing/2014/main" id="{3DAD3D75-58A9-437A-F5FE-932B6853D56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27448" y="5240631"/>
            <a:ext cx="10369152" cy="1142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75" tIns="46038" rIns="92075" bIns="46038"/>
          <a:lstStyle/>
          <a:p>
            <a:pPr marL="180975" indent="-180975">
              <a:spcBef>
                <a:spcPct val="20000"/>
              </a:spcBef>
              <a:buFont typeface="Arial" charset="0"/>
              <a:buChar char="•"/>
            </a:pPr>
            <a:r>
              <a:rPr lang="fr-CA" sz="2000" dirty="0">
                <a:latin typeface="Calibri" pitchFamily="34" charset="0"/>
              </a:rPr>
              <a:t>Fonction dédiée : assemblage d’applications distinctes avec un lien de communications commun</a:t>
            </a:r>
          </a:p>
          <a:p>
            <a:pPr marL="180975" indent="-180975">
              <a:spcBef>
                <a:spcPct val="20000"/>
              </a:spcBef>
              <a:buFont typeface="Arial" charset="0"/>
              <a:buChar char="•"/>
            </a:pPr>
            <a:r>
              <a:rPr lang="fr-CA" sz="2000" dirty="0">
                <a:latin typeface="Calibri" pitchFamily="34" charset="0"/>
              </a:rPr>
              <a:t>Contraintes : opération sur batterie, petites dimensions, réponse rapide</a:t>
            </a:r>
          </a:p>
          <a:p>
            <a:pPr marL="180975" indent="-180975">
              <a:spcBef>
                <a:spcPct val="20000"/>
              </a:spcBef>
              <a:buFont typeface="Arial" charset="0"/>
              <a:buChar char="•"/>
            </a:pPr>
            <a:r>
              <a:rPr lang="fr-CA" sz="2000" dirty="0">
                <a:latin typeface="Calibri" pitchFamily="34" charset="0"/>
              </a:rPr>
              <a:t>Réactif avec opération en temps réel : conforme au critère de </a:t>
            </a:r>
            <a:r>
              <a:rPr lang="fr-CA" sz="2000" dirty="0" err="1">
                <a:latin typeface="Calibri" pitchFamily="34" charset="0"/>
              </a:rPr>
              <a:t>nyquist</a:t>
            </a:r>
            <a:endParaRPr lang="fr-CA" sz="2000" dirty="0">
              <a:latin typeface="Calibri" pitchFamily="34" charset="0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7" name="Rectangle 2"/>
          <p:cNvSpPr>
            <a:spLocks noGrp="1"/>
          </p:cNvSpPr>
          <p:nvPr>
            <p:ph type="title"/>
          </p:nvPr>
        </p:nvSpPr>
        <p:spPr>
          <a:xfrm>
            <a:off x="1055440" y="274638"/>
            <a:ext cx="10081120" cy="1143000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r>
              <a:rPr lang="fr-CA" sz="4000" kern="1200" dirty="0">
                <a:solidFill>
                  <a:srgbClr val="025BBC"/>
                </a:solidFill>
              </a:rPr>
              <a:t>Exemple d’une caméra numérique</a:t>
            </a:r>
          </a:p>
        </p:txBody>
      </p:sp>
      <p:sp>
        <p:nvSpPr>
          <p:cNvPr id="3088" name="Rectangle 93"/>
          <p:cNvSpPr>
            <a:spLocks noChangeArrowheads="1"/>
          </p:cNvSpPr>
          <p:nvPr/>
        </p:nvSpPr>
        <p:spPr bwMode="auto">
          <a:xfrm>
            <a:off x="1055440" y="5094286"/>
            <a:ext cx="9577064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75" tIns="46038" rIns="92075" bIns="46038"/>
          <a:lstStyle/>
          <a:p>
            <a:pPr marL="180975" indent="-180975">
              <a:spcBef>
                <a:spcPct val="20000"/>
              </a:spcBef>
              <a:buFont typeface="Arial" charset="0"/>
              <a:buChar char="•"/>
            </a:pPr>
            <a:r>
              <a:rPr lang="fr-CA" sz="2000" dirty="0">
                <a:latin typeface="Calibri" pitchFamily="34" charset="0"/>
              </a:rPr>
              <a:t>Fonction dédiée : caméra</a:t>
            </a:r>
          </a:p>
          <a:p>
            <a:pPr marL="180975" indent="-180975">
              <a:spcBef>
                <a:spcPct val="20000"/>
              </a:spcBef>
              <a:buFont typeface="Arial" charset="0"/>
              <a:buChar char="•"/>
            </a:pPr>
            <a:r>
              <a:rPr lang="fr-CA" sz="2000" dirty="0">
                <a:latin typeface="Calibri" pitchFamily="34" charset="0"/>
              </a:rPr>
              <a:t>Contraintes serrées : abordable, opération à piles, petites dimensions, réponse rapide</a:t>
            </a:r>
          </a:p>
          <a:p>
            <a:pPr marL="180975" indent="-180975">
              <a:spcBef>
                <a:spcPct val="20000"/>
              </a:spcBef>
              <a:buFont typeface="Arial" charset="0"/>
              <a:buChar char="•"/>
            </a:pPr>
            <a:r>
              <a:rPr lang="fr-CA" sz="2000" dirty="0">
                <a:latin typeface="Calibri" pitchFamily="34" charset="0"/>
              </a:rPr>
              <a:t>Réactif avec opération en temps réel : jusqu’à un certain point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BEB93283-733B-3945-7A2F-35C16C469E5B}"/>
              </a:ext>
            </a:extLst>
          </p:cNvPr>
          <p:cNvGrpSpPr/>
          <p:nvPr/>
        </p:nvGrpSpPr>
        <p:grpSpPr>
          <a:xfrm>
            <a:off x="1731937" y="1268414"/>
            <a:ext cx="8685239" cy="3684586"/>
            <a:chOff x="1731937" y="1268414"/>
            <a:chExt cx="8685239" cy="3684586"/>
          </a:xfrm>
        </p:grpSpPr>
        <p:grpSp>
          <p:nvGrpSpPr>
            <p:cNvPr id="3090" name="Group 100"/>
            <p:cNvGrpSpPr>
              <a:grpSpLocks/>
            </p:cNvGrpSpPr>
            <p:nvPr/>
          </p:nvGrpSpPr>
          <p:grpSpPr bwMode="auto">
            <a:xfrm>
              <a:off x="9296401" y="1268414"/>
              <a:ext cx="1120775" cy="1512887"/>
              <a:chOff x="7772400" y="1752600"/>
              <a:chExt cx="746125" cy="971550"/>
            </a:xfrm>
          </p:grpSpPr>
          <p:graphicFrame>
            <p:nvGraphicFramePr>
              <p:cNvPr id="3086" name="Object 14"/>
              <p:cNvGraphicFramePr>
                <a:graphicFrameLocks noChangeAspect="1"/>
              </p:cNvGraphicFramePr>
              <p:nvPr/>
            </p:nvGraphicFramePr>
            <p:xfrm>
              <a:off x="7772400" y="1752600"/>
              <a:ext cx="746125" cy="417513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Clip" r:id="rId2" imgW="2130552" imgH="1362456" progId="">
                      <p:embed/>
                    </p:oleObj>
                  </mc:Choice>
                  <mc:Fallback>
                    <p:oleObj name="Clip" r:id="rId2" imgW="2130552" imgH="1362456" progId="">
                      <p:embed/>
                      <p:pic>
                        <p:nvPicPr>
                          <p:cNvPr id="3086" name="Object 14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3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7772400" y="1752600"/>
                            <a:ext cx="746125" cy="417513"/>
                          </a:xfrm>
                          <a:prstGeom prst="rect">
                            <a:avLst/>
                          </a:prstGeom>
                          <a:noFill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pic>
            <p:nvPicPr>
              <p:cNvPr id="3093" name="Picture 95" descr="ib_chip02"/>
              <p:cNvPicPr>
                <a:picLocks noChangeAspect="1" noChangeArrowheads="1"/>
              </p:cNvPicPr>
              <p:nvPr/>
            </p:nvPicPr>
            <p:blipFill>
              <a:blip r:embed="rId4" cstate="print"/>
              <a:srcRect/>
              <a:stretch>
                <a:fillRect/>
              </a:stretch>
            </p:blipFill>
            <p:spPr bwMode="auto">
              <a:xfrm>
                <a:off x="7924800" y="2438400"/>
                <a:ext cx="342900" cy="2857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3094" name="Line 96"/>
              <p:cNvSpPr>
                <a:spLocks noChangeShapeType="1"/>
              </p:cNvSpPr>
              <p:nvPr/>
            </p:nvSpPr>
            <p:spPr bwMode="auto">
              <a:xfrm flipH="1">
                <a:off x="7924800" y="2133600"/>
                <a:ext cx="152400" cy="381000"/>
              </a:xfrm>
              <a:prstGeom prst="line">
                <a:avLst/>
              </a:prstGeom>
              <a:noFill/>
              <a:ln w="12700" cap="sq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fr-FR"/>
              </a:p>
            </p:txBody>
          </p:sp>
          <p:sp>
            <p:nvSpPr>
              <p:cNvPr id="3095" name="Line 97"/>
              <p:cNvSpPr>
                <a:spLocks noChangeShapeType="1"/>
              </p:cNvSpPr>
              <p:nvPr/>
            </p:nvSpPr>
            <p:spPr bwMode="auto">
              <a:xfrm>
                <a:off x="8077200" y="2133600"/>
                <a:ext cx="228600" cy="381000"/>
              </a:xfrm>
              <a:prstGeom prst="line">
                <a:avLst/>
              </a:prstGeom>
              <a:noFill/>
              <a:ln w="12700" cap="sq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fr-FR"/>
              </a:p>
            </p:txBody>
          </p:sp>
        </p:grpSp>
        <p:sp>
          <p:nvSpPr>
            <p:cNvPr id="3091" name="Line 98"/>
            <p:cNvSpPr>
              <a:spLocks noChangeShapeType="1"/>
            </p:cNvSpPr>
            <p:nvPr/>
          </p:nvSpPr>
          <p:spPr bwMode="auto">
            <a:xfrm flipH="1" flipV="1">
              <a:off x="8763000" y="1828800"/>
              <a:ext cx="685800" cy="83820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3092" name="Line 99"/>
            <p:cNvSpPr>
              <a:spLocks noChangeShapeType="1"/>
            </p:cNvSpPr>
            <p:nvPr/>
          </p:nvSpPr>
          <p:spPr bwMode="auto">
            <a:xfrm flipH="1">
              <a:off x="8763000" y="2667000"/>
              <a:ext cx="685800" cy="228600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fr-FR"/>
            </a:p>
          </p:txBody>
        </p:sp>
        <p:pic>
          <p:nvPicPr>
            <p:cNvPr id="3074" name="Picture 2">
              <a:extLst>
                <a:ext uri="{FF2B5EF4-FFF2-40B4-BE49-F238E27FC236}">
                  <a16:creationId xmlns:a16="http://schemas.microsoft.com/office/drawing/2014/main" id="{798B5100-F567-FFBF-EF53-3E9BD262792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31937" y="1556792"/>
              <a:ext cx="6725613" cy="334951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68" name="Rectangle 2"/>
          <p:cNvSpPr>
            <a:spLocks noGrp="1" noChangeArrowheads="1"/>
          </p:cNvSpPr>
          <p:nvPr>
            <p:ph type="title"/>
          </p:nvPr>
        </p:nvSpPr>
        <p:spPr>
          <a:xfrm>
            <a:off x="1722438" y="111522"/>
            <a:ext cx="8861425" cy="1143000"/>
          </a:xfrm>
        </p:spPr>
        <p:txBody>
          <a:bodyPr/>
          <a:lstStyle/>
          <a:p>
            <a:r>
              <a:rPr lang="fr-CA" sz="4000" kern="1200" dirty="0">
                <a:solidFill>
                  <a:srgbClr val="025BBC"/>
                </a:solidFill>
              </a:rPr>
              <a:t>Pourquoi c’est possible </a:t>
            </a:r>
          </a:p>
        </p:txBody>
      </p:sp>
      <p:sp>
        <p:nvSpPr>
          <p:cNvPr id="45085" name="Text Box 43"/>
          <p:cNvSpPr txBox="1">
            <a:spLocks noChangeArrowheads="1"/>
          </p:cNvSpPr>
          <p:nvPr/>
        </p:nvSpPr>
        <p:spPr bwMode="auto">
          <a:xfrm>
            <a:off x="8267268" y="1400914"/>
            <a:ext cx="3445356" cy="3785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§"/>
            </a:pPr>
            <a:r>
              <a:rPr lang="fr-CA" sz="2400" noProof="0" dirty="0">
                <a:latin typeface="+mn-lt"/>
                <a:ea typeface="MS PGothic"/>
                <a:cs typeface="MS PGothic"/>
              </a:rPr>
              <a:t>Loi de Bell : Nouvelle technologie de calcul aux 10 ans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fr-CA" sz="2400" noProof="0" dirty="0">
                <a:latin typeface="+mn-lt"/>
                <a:ea typeface="MS PGothic"/>
                <a:cs typeface="MS PGothic"/>
              </a:rPr>
              <a:t>Loi de Moore : intégration de semiconducteurs x2 aux 18 mois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fr-CA" sz="2400" dirty="0">
                <a:latin typeface="+mn-lt"/>
                <a:ea typeface="MS PGothic"/>
                <a:cs typeface="MS PGothic"/>
              </a:rPr>
              <a:t>Conséquences : </a:t>
            </a:r>
            <a:r>
              <a:rPr lang="fr-CA" sz="2400" noProof="0" dirty="0">
                <a:latin typeface="+mn-lt"/>
                <a:ea typeface="MS PGothic"/>
                <a:cs typeface="MS PGothic"/>
              </a:rPr>
              <a:t>baisse de coûts et nouvelles applications!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8ED3F4BD-A4D7-DF7E-22EB-09512D872C80}"/>
              </a:ext>
            </a:extLst>
          </p:cNvPr>
          <p:cNvGrpSpPr/>
          <p:nvPr/>
        </p:nvGrpSpPr>
        <p:grpSpPr>
          <a:xfrm>
            <a:off x="627163" y="1114759"/>
            <a:ext cx="7476715" cy="5720080"/>
            <a:chOff x="618619" y="1000635"/>
            <a:chExt cx="9189129" cy="5720080"/>
          </a:xfrm>
        </p:grpSpPr>
        <p:sp>
          <p:nvSpPr>
            <p:cNvPr id="27653" name="Line 3"/>
            <p:cNvSpPr>
              <a:spLocks noChangeShapeType="1"/>
            </p:cNvSpPr>
            <p:nvPr/>
          </p:nvSpPr>
          <p:spPr bwMode="auto">
            <a:xfrm>
              <a:off x="1199456" y="5039235"/>
              <a:ext cx="6172200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 type="none" w="sm" len="sm"/>
              <a:tailEnd type="triangle" w="med" len="med"/>
            </a:ln>
          </p:spPr>
          <p:txBody>
            <a:bodyPr/>
            <a:lstStyle/>
            <a:p>
              <a:pPr>
                <a:defRPr/>
              </a:pPr>
              <a:endParaRPr lang="fr-CA" noProof="0" dirty="0">
                <a:latin typeface="+mn-lt"/>
              </a:endParaRPr>
            </a:p>
          </p:txBody>
        </p:sp>
        <p:sp>
          <p:nvSpPr>
            <p:cNvPr id="27654" name="Text Box 4"/>
            <p:cNvSpPr txBox="1">
              <a:spLocks noChangeArrowheads="1"/>
            </p:cNvSpPr>
            <p:nvPr/>
          </p:nvSpPr>
          <p:spPr bwMode="auto">
            <a:xfrm>
              <a:off x="3546463" y="4987535"/>
              <a:ext cx="2575293" cy="451618"/>
            </a:xfrm>
            <a:prstGeom prst="rect">
              <a:avLst/>
            </a:prstGeom>
            <a:noFill/>
            <a:ln>
              <a:noFill/>
            </a:ln>
          </p:spPr>
          <p:txBody>
            <a:bodyPr wrap="none">
              <a:spAutoFit/>
            </a:bodyPr>
            <a:lstStyle>
              <a:lvl1pPr>
                <a:defRPr sz="36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37931725" indent="-37474525">
                <a:defRPr sz="36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>
                <a:defRPr sz="36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>
                <a:defRPr sz="36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>
                <a:defRPr sz="36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>
                <a:defRPr/>
              </a:pPr>
              <a:r>
                <a:rPr lang="fr-CA" sz="2000" noProof="0" dirty="0">
                  <a:solidFill>
                    <a:srgbClr val="000066"/>
                  </a:solidFill>
                  <a:latin typeface="+mn-lt"/>
                </a:rPr>
                <a:t>Année d’invention</a:t>
              </a:r>
            </a:p>
          </p:txBody>
        </p:sp>
        <p:sp>
          <p:nvSpPr>
            <p:cNvPr id="27655" name="Line 5"/>
            <p:cNvSpPr>
              <a:spLocks noChangeShapeType="1"/>
            </p:cNvSpPr>
            <p:nvPr/>
          </p:nvSpPr>
          <p:spPr bwMode="auto">
            <a:xfrm flipV="1">
              <a:off x="1199456" y="1000635"/>
              <a:ext cx="0" cy="403860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 type="none" w="sm" len="sm"/>
              <a:tailEnd type="triangle" w="med" len="med"/>
            </a:ln>
          </p:spPr>
          <p:txBody>
            <a:bodyPr/>
            <a:lstStyle/>
            <a:p>
              <a:pPr>
                <a:defRPr/>
              </a:pPr>
              <a:endParaRPr lang="fr-CA" noProof="0" dirty="0">
                <a:latin typeface="+mn-lt"/>
              </a:endParaRPr>
            </a:p>
          </p:txBody>
        </p:sp>
        <p:sp>
          <p:nvSpPr>
            <p:cNvPr id="27656" name="Text Box 6"/>
            <p:cNvSpPr txBox="1">
              <a:spLocks noChangeArrowheads="1"/>
            </p:cNvSpPr>
            <p:nvPr/>
          </p:nvSpPr>
          <p:spPr bwMode="auto">
            <a:xfrm rot="16200000">
              <a:off x="-1042094" y="2966150"/>
              <a:ext cx="3813174" cy="491748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>
                <a:defRPr sz="36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37931725" indent="-37474525">
                <a:defRPr sz="36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>
                <a:defRPr sz="36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>
                <a:defRPr sz="36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>
                <a:defRPr sz="36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algn="ctr">
                <a:defRPr/>
              </a:pPr>
              <a:r>
                <a:rPr lang="fr-CA" sz="2000" noProof="0" dirty="0">
                  <a:latin typeface="+mn-lt"/>
                </a:rPr>
                <a:t>Personnes/ordinateur</a:t>
              </a:r>
            </a:p>
          </p:txBody>
        </p:sp>
        <p:pic>
          <p:nvPicPr>
            <p:cNvPr id="1370119" name="Picture 7" descr="whirlwind-computer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1275656" y="1153036"/>
              <a:ext cx="1600200" cy="9874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370120" name="Text Box 8"/>
            <p:cNvSpPr txBox="1">
              <a:spLocks noChangeArrowheads="1"/>
            </p:cNvSpPr>
            <p:nvPr/>
          </p:nvSpPr>
          <p:spPr bwMode="auto">
            <a:xfrm>
              <a:off x="7787644" y="4425607"/>
              <a:ext cx="2020104" cy="79901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>
              <a:lvl1pPr>
                <a:defRPr sz="36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37931725" indent="-37474525">
                <a:defRPr sz="36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>
                <a:defRPr sz="36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>
                <a:defRPr sz="36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>
                <a:defRPr sz="36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>
                <a:defRPr/>
              </a:pPr>
              <a:r>
                <a:rPr lang="fr-CA" sz="2000" noProof="0" dirty="0">
                  <a:solidFill>
                    <a:schemeClr val="accent2"/>
                  </a:solidFill>
                  <a:latin typeface="+mn-lt"/>
                </a:rPr>
                <a:t>Transfert de flux et IA</a:t>
              </a:r>
            </a:p>
          </p:txBody>
        </p:sp>
        <p:grpSp>
          <p:nvGrpSpPr>
            <p:cNvPr id="2" name="Group 9"/>
            <p:cNvGrpSpPr>
              <a:grpSpLocks/>
            </p:cNvGrpSpPr>
            <p:nvPr/>
          </p:nvGrpSpPr>
          <p:grpSpPr bwMode="auto">
            <a:xfrm>
              <a:off x="4171256" y="1492761"/>
              <a:ext cx="4354513" cy="1364098"/>
              <a:chOff x="2304" y="1211"/>
              <a:chExt cx="2743" cy="757"/>
            </a:xfrm>
          </p:grpSpPr>
          <p:graphicFrame>
            <p:nvGraphicFramePr>
              <p:cNvPr id="45066" name="Object 10"/>
              <p:cNvGraphicFramePr>
                <a:graphicFrameLocks noChangeAspect="1"/>
              </p:cNvGraphicFramePr>
              <p:nvPr/>
            </p:nvGraphicFramePr>
            <p:xfrm>
              <a:off x="2784" y="1296"/>
              <a:ext cx="1216" cy="342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Image" r:id="rId4" imgW="5384127" imgH="1332863" progId="">
                      <p:embed/>
                    </p:oleObj>
                  </mc:Choice>
                  <mc:Fallback>
                    <p:oleObj name="Image" r:id="rId4" imgW="5384127" imgH="1332863" progId="">
                      <p:embed/>
                      <p:pic>
                        <p:nvPicPr>
                          <p:cNvPr id="45066" name="Object 10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5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2784" y="1296"/>
                            <a:ext cx="1216" cy="342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bg1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12700">
                                <a:solidFill>
                                  <a:schemeClr val="tx1"/>
                                </a:solidFill>
                                <a:miter lim="800000"/>
                                <a:headEnd type="none" w="sm" len="sm"/>
                                <a:tailEnd type="none" w="sm" len="sm"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>
                                      <a:alpha val="74997"/>
                                    </a:schemeClr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pic>
            <p:nvPicPr>
              <p:cNvPr id="45105" name="Picture 11" descr="cray1"/>
              <p:cNvPicPr>
                <a:picLocks noChangeAspect="1" noChangeArrowheads="1"/>
              </p:cNvPicPr>
              <p:nvPr/>
            </p:nvPicPr>
            <p:blipFill>
              <a:blip r:embed="rId6" cstate="print"/>
              <a:srcRect/>
              <a:stretch>
                <a:fillRect/>
              </a:stretch>
            </p:blipFill>
            <p:spPr bwMode="auto">
              <a:xfrm>
                <a:off x="2304" y="1392"/>
                <a:ext cx="433" cy="57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27692" name="AutoShape 12"/>
              <p:cNvSpPr>
                <a:spLocks/>
              </p:cNvSpPr>
              <p:nvPr/>
            </p:nvSpPr>
            <p:spPr bwMode="auto">
              <a:xfrm>
                <a:off x="3936" y="1248"/>
                <a:ext cx="240" cy="677"/>
              </a:xfrm>
              <a:prstGeom prst="rightBrace">
                <a:avLst>
                  <a:gd name="adj1" fmla="val 28333"/>
                  <a:gd name="adj2" fmla="val 50000"/>
                </a:avLst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pPr>
                  <a:defRPr/>
                </a:pPr>
                <a:endParaRPr lang="fr-CA" noProof="0" dirty="0">
                  <a:latin typeface="+mn-lt"/>
                </a:endParaRPr>
              </a:p>
            </p:txBody>
          </p:sp>
          <p:sp>
            <p:nvSpPr>
              <p:cNvPr id="27693" name="Text Box 13"/>
              <p:cNvSpPr txBox="1">
                <a:spLocks noChangeArrowheads="1"/>
              </p:cNvSpPr>
              <p:nvPr/>
            </p:nvSpPr>
            <p:spPr bwMode="auto">
              <a:xfrm>
                <a:off x="4159" y="1211"/>
                <a:ext cx="888" cy="73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>
                <a:spAutoFit/>
              </a:bodyPr>
              <a:lstStyle>
                <a:lvl1pPr>
                  <a:defRPr sz="36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1pPr>
                <a:lvl2pPr marL="37931725" indent="-37474525">
                  <a:defRPr sz="36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2pPr>
                <a:lvl3pPr>
                  <a:defRPr sz="36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3pPr>
                <a:lvl4pPr>
                  <a:defRPr sz="36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4pPr>
                <a:lvl5pPr>
                  <a:defRPr sz="36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9pPr>
              </a:lstStyle>
              <a:p>
                <a:pPr>
                  <a:defRPr/>
                </a:pPr>
                <a:r>
                  <a:rPr lang="fr-CA" sz="1800" noProof="0" dirty="0">
                    <a:solidFill>
                      <a:schemeClr val="hlink"/>
                    </a:solidFill>
                    <a:latin typeface="+mn-lt"/>
                  </a:rPr>
                  <a:t>Calcul et stockage de données</a:t>
                </a:r>
              </a:p>
            </p:txBody>
          </p:sp>
        </p:grpSp>
        <p:grpSp>
          <p:nvGrpSpPr>
            <p:cNvPr id="3" name="Group 14"/>
            <p:cNvGrpSpPr>
              <a:grpSpLocks/>
            </p:cNvGrpSpPr>
            <p:nvPr/>
          </p:nvGrpSpPr>
          <p:grpSpPr bwMode="auto">
            <a:xfrm>
              <a:off x="6228657" y="3159635"/>
              <a:ext cx="2259013" cy="1066800"/>
              <a:chOff x="3600" y="2256"/>
              <a:chExt cx="1423" cy="672"/>
            </a:xfrm>
          </p:grpSpPr>
          <p:sp>
            <p:nvSpPr>
              <p:cNvPr id="27688" name="AutoShape 15"/>
              <p:cNvSpPr>
                <a:spLocks/>
              </p:cNvSpPr>
              <p:nvPr/>
            </p:nvSpPr>
            <p:spPr bwMode="auto">
              <a:xfrm>
                <a:off x="3984" y="2256"/>
                <a:ext cx="240" cy="672"/>
              </a:xfrm>
              <a:prstGeom prst="rightBrace">
                <a:avLst>
                  <a:gd name="adj1" fmla="val 26667"/>
                  <a:gd name="adj2" fmla="val 50000"/>
                </a:avLst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pPr>
                  <a:defRPr/>
                </a:pPr>
                <a:endParaRPr lang="fr-CA" noProof="0" dirty="0">
                  <a:latin typeface="+mn-lt"/>
                </a:endParaRPr>
              </a:p>
            </p:txBody>
          </p:sp>
          <p:sp>
            <p:nvSpPr>
              <p:cNvPr id="27689" name="Text Box 16"/>
              <p:cNvSpPr txBox="1">
                <a:spLocks noChangeArrowheads="1"/>
              </p:cNvSpPr>
              <p:nvPr/>
            </p:nvSpPr>
            <p:spPr bwMode="auto">
              <a:xfrm>
                <a:off x="4163" y="2401"/>
                <a:ext cx="860" cy="40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>
                <a:spAutoFit/>
              </a:bodyPr>
              <a:lstStyle>
                <a:lvl1pPr>
                  <a:defRPr sz="36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1pPr>
                <a:lvl2pPr marL="37931725" indent="-37474525">
                  <a:defRPr sz="36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2pPr>
                <a:lvl3pPr>
                  <a:defRPr sz="36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3pPr>
                <a:lvl4pPr>
                  <a:defRPr sz="36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4pPr>
                <a:lvl5pPr>
                  <a:defRPr sz="36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9pPr>
              </a:lstStyle>
              <a:p>
                <a:pPr>
                  <a:defRPr/>
                </a:pPr>
                <a:r>
                  <a:rPr lang="fr-CA" sz="1800" noProof="0" dirty="0">
                    <a:solidFill>
                      <a:schemeClr val="hlink"/>
                    </a:solidFill>
                    <a:latin typeface="+mn-lt"/>
                  </a:rPr>
                  <a:t>Productivité</a:t>
                </a:r>
              </a:p>
              <a:p>
                <a:pPr>
                  <a:defRPr/>
                </a:pPr>
                <a:r>
                  <a:rPr lang="fr-CA" sz="1800" noProof="0" dirty="0">
                    <a:solidFill>
                      <a:schemeClr val="hlink"/>
                    </a:solidFill>
                    <a:latin typeface="+mn-lt"/>
                  </a:rPr>
                  <a:t>interactive</a:t>
                </a:r>
              </a:p>
            </p:txBody>
          </p:sp>
          <p:pic>
            <p:nvPicPr>
              <p:cNvPr id="45104" name="Picture 17" descr="ws530cycle"/>
              <p:cNvPicPr>
                <a:picLocks noChangeAspect="1" noChangeArrowheads="1"/>
              </p:cNvPicPr>
              <p:nvPr/>
            </p:nvPicPr>
            <p:blipFill>
              <a:blip r:embed="rId7" cstate="print"/>
              <a:srcRect/>
              <a:stretch>
                <a:fillRect/>
              </a:stretch>
            </p:blipFill>
            <p:spPr bwMode="auto">
              <a:xfrm>
                <a:off x="3600" y="2256"/>
                <a:ext cx="420" cy="30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4" name="Group 18"/>
            <p:cNvGrpSpPr>
              <a:grpSpLocks/>
            </p:cNvGrpSpPr>
            <p:nvPr/>
          </p:nvGrpSpPr>
          <p:grpSpPr bwMode="auto">
            <a:xfrm>
              <a:off x="6369944" y="4577267"/>
              <a:ext cx="1993900" cy="1922460"/>
              <a:chOff x="3614" y="3072"/>
              <a:chExt cx="1256" cy="1211"/>
            </a:xfrm>
          </p:grpSpPr>
          <p:pic>
            <p:nvPicPr>
              <p:cNvPr id="45097" name="Picture 19" descr="dots"/>
              <p:cNvPicPr>
                <a:picLocks noChangeAspect="1" noChangeArrowheads="1"/>
              </p:cNvPicPr>
              <p:nvPr/>
            </p:nvPicPr>
            <p:blipFill>
              <a:blip r:embed="rId8" cstate="print"/>
              <a:srcRect/>
              <a:stretch>
                <a:fillRect/>
              </a:stretch>
            </p:blipFill>
            <p:spPr bwMode="auto">
              <a:xfrm>
                <a:off x="3840" y="3072"/>
                <a:ext cx="240" cy="22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grpSp>
            <p:nvGrpSpPr>
              <p:cNvPr id="45098" name="Group 20"/>
              <p:cNvGrpSpPr>
                <a:grpSpLocks/>
              </p:cNvGrpSpPr>
              <p:nvPr/>
            </p:nvGrpSpPr>
            <p:grpSpPr bwMode="auto">
              <a:xfrm>
                <a:off x="3614" y="3091"/>
                <a:ext cx="1256" cy="1192"/>
                <a:chOff x="3614" y="3091"/>
                <a:chExt cx="1256" cy="1192"/>
              </a:xfrm>
            </p:grpSpPr>
            <p:pic>
              <p:nvPicPr>
                <p:cNvPr id="45099" name="Picture 21" descr="dot-close-up"/>
                <p:cNvPicPr>
                  <a:picLocks noChangeAspect="1" noChangeArrowheads="1"/>
                </p:cNvPicPr>
                <p:nvPr/>
              </p:nvPicPr>
              <p:blipFill>
                <a:blip r:embed="rId9" cstate="print"/>
                <a:srcRect/>
                <a:stretch>
                  <a:fillRect/>
                </a:stretch>
              </p:blipFill>
              <p:spPr bwMode="auto">
                <a:xfrm>
                  <a:off x="3614" y="3644"/>
                  <a:ext cx="1256" cy="639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45100" name="Line 22"/>
                <p:cNvSpPr>
                  <a:spLocks noChangeShapeType="1"/>
                </p:cNvSpPr>
                <p:nvPr/>
              </p:nvSpPr>
              <p:spPr bwMode="auto">
                <a:xfrm flipV="1">
                  <a:off x="3654" y="3314"/>
                  <a:ext cx="130" cy="313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</p:spPr>
              <p:txBody>
                <a:bodyPr/>
                <a:lstStyle/>
                <a:p>
                  <a:endParaRPr lang="fr-CA" noProof="0" dirty="0"/>
                </a:p>
              </p:txBody>
            </p:sp>
            <p:sp>
              <p:nvSpPr>
                <p:cNvPr id="45101" name="Line 23"/>
                <p:cNvSpPr>
                  <a:spLocks noChangeShapeType="1"/>
                </p:cNvSpPr>
                <p:nvPr/>
              </p:nvSpPr>
              <p:spPr bwMode="auto">
                <a:xfrm flipH="1" flipV="1">
                  <a:off x="4064" y="3091"/>
                  <a:ext cx="806" cy="536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</p:spPr>
              <p:txBody>
                <a:bodyPr/>
                <a:lstStyle/>
                <a:p>
                  <a:endParaRPr lang="fr-CA" noProof="0" dirty="0"/>
                </a:p>
              </p:txBody>
            </p:sp>
          </p:grpSp>
        </p:grpSp>
        <p:pic>
          <p:nvPicPr>
            <p:cNvPr id="1370136" name="Picture 24" descr="finger"/>
            <p:cNvPicPr>
              <a:picLocks noChangeAspect="1" noChangeArrowheads="1"/>
            </p:cNvPicPr>
            <p:nvPr/>
          </p:nvPicPr>
          <p:blipFill>
            <a:blip r:embed="rId10" cstate="print"/>
            <a:srcRect/>
            <a:stretch>
              <a:fillRect/>
            </a:stretch>
          </p:blipFill>
          <p:spPr bwMode="auto">
            <a:xfrm>
              <a:off x="8116226" y="6158423"/>
              <a:ext cx="816778" cy="5622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grpSp>
          <p:nvGrpSpPr>
            <p:cNvPr id="6" name="Group 25"/>
            <p:cNvGrpSpPr>
              <a:grpSpLocks/>
            </p:cNvGrpSpPr>
            <p:nvPr/>
          </p:nvGrpSpPr>
          <p:grpSpPr bwMode="auto">
            <a:xfrm>
              <a:off x="1120082" y="1991235"/>
              <a:ext cx="2593975" cy="1011238"/>
              <a:chOff x="286" y="1488"/>
              <a:chExt cx="1634" cy="637"/>
            </a:xfrm>
          </p:grpSpPr>
          <p:pic>
            <p:nvPicPr>
              <p:cNvPr id="45095" name="Picture 26" descr="360-67"/>
              <p:cNvPicPr>
                <a:picLocks noChangeAspect="1" noChangeArrowheads="1"/>
              </p:cNvPicPr>
              <p:nvPr/>
            </p:nvPicPr>
            <p:blipFill>
              <a:blip r:embed="rId11" cstate="print"/>
              <a:srcRect/>
              <a:stretch>
                <a:fillRect/>
              </a:stretch>
            </p:blipFill>
            <p:spPr bwMode="auto">
              <a:xfrm>
                <a:off x="1008" y="1488"/>
                <a:ext cx="912" cy="63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27682" name="Text Box 27"/>
              <p:cNvSpPr txBox="1">
                <a:spLocks noChangeArrowheads="1"/>
              </p:cNvSpPr>
              <p:nvPr/>
            </p:nvSpPr>
            <p:spPr bwMode="auto">
              <a:xfrm>
                <a:off x="286" y="1742"/>
                <a:ext cx="648" cy="19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>
                <a:spAutoFit/>
              </a:bodyPr>
              <a:lstStyle>
                <a:lvl1pPr>
                  <a:defRPr sz="36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1pPr>
                <a:lvl2pPr marL="37931725" indent="-37474525">
                  <a:defRPr sz="36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2pPr>
                <a:lvl3pPr>
                  <a:defRPr sz="36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3pPr>
                <a:lvl4pPr>
                  <a:defRPr sz="36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4pPr>
                <a:lvl5pPr>
                  <a:defRPr sz="36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9pPr>
              </a:lstStyle>
              <a:p>
                <a:pPr>
                  <a:defRPr/>
                </a:pPr>
                <a:r>
                  <a:rPr lang="fr-CA" sz="1400" noProof="0" dirty="0">
                    <a:latin typeface="+mn-lt"/>
                  </a:rPr>
                  <a:t>Mainframe</a:t>
                </a:r>
              </a:p>
            </p:txBody>
          </p:sp>
        </p:grpSp>
        <p:grpSp>
          <p:nvGrpSpPr>
            <p:cNvPr id="7" name="Group 28"/>
            <p:cNvGrpSpPr>
              <a:grpSpLocks/>
            </p:cNvGrpSpPr>
            <p:nvPr/>
          </p:nvGrpSpPr>
          <p:grpSpPr bwMode="auto">
            <a:xfrm>
              <a:off x="1845570" y="2600835"/>
              <a:ext cx="2381251" cy="914400"/>
              <a:chOff x="743" y="1872"/>
              <a:chExt cx="1500" cy="576"/>
            </a:xfrm>
          </p:grpSpPr>
          <p:pic>
            <p:nvPicPr>
              <p:cNvPr id="45093" name="Picture 29" descr="vax11-780"/>
              <p:cNvPicPr>
                <a:picLocks noChangeAspect="1" noChangeArrowheads="1"/>
              </p:cNvPicPr>
              <p:nvPr/>
            </p:nvPicPr>
            <p:blipFill>
              <a:blip r:embed="rId12" cstate="print"/>
              <a:srcRect/>
              <a:stretch>
                <a:fillRect/>
              </a:stretch>
            </p:blipFill>
            <p:spPr bwMode="auto">
              <a:xfrm flipH="1">
                <a:off x="1680" y="1872"/>
                <a:ext cx="563" cy="57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27680" name="Text Box 30"/>
              <p:cNvSpPr txBox="1">
                <a:spLocks noChangeArrowheads="1"/>
              </p:cNvSpPr>
              <p:nvPr/>
            </p:nvSpPr>
            <p:spPr bwMode="auto">
              <a:xfrm>
                <a:off x="743" y="2157"/>
                <a:ext cx="830" cy="19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>
                <a:spAutoFit/>
              </a:bodyPr>
              <a:lstStyle>
                <a:lvl1pPr>
                  <a:defRPr sz="36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1pPr>
                <a:lvl2pPr marL="37931725" indent="-37474525">
                  <a:defRPr sz="36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2pPr>
                <a:lvl3pPr>
                  <a:defRPr sz="36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3pPr>
                <a:lvl4pPr>
                  <a:defRPr sz="36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4pPr>
                <a:lvl5pPr>
                  <a:defRPr sz="36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9pPr>
              </a:lstStyle>
              <a:p>
                <a:pPr>
                  <a:defRPr/>
                </a:pPr>
                <a:r>
                  <a:rPr lang="fr-CA" sz="1400" noProof="0" dirty="0">
                    <a:latin typeface="+mn-lt"/>
                  </a:rPr>
                  <a:t>Miniordinateur</a:t>
                </a:r>
              </a:p>
            </p:txBody>
          </p:sp>
        </p:grpSp>
        <p:grpSp>
          <p:nvGrpSpPr>
            <p:cNvPr id="8" name="Group 31"/>
            <p:cNvGrpSpPr>
              <a:grpSpLocks/>
            </p:cNvGrpSpPr>
            <p:nvPr/>
          </p:nvGrpSpPr>
          <p:grpSpPr bwMode="auto">
            <a:xfrm>
              <a:off x="2952056" y="3210440"/>
              <a:ext cx="2133600" cy="895351"/>
              <a:chOff x="1440" y="2256"/>
              <a:chExt cx="1344" cy="564"/>
            </a:xfrm>
          </p:grpSpPr>
          <p:pic>
            <p:nvPicPr>
              <p:cNvPr id="45091" name="Picture 32" descr="sun3+3d"/>
              <p:cNvPicPr>
                <a:picLocks noChangeAspect="1" noChangeArrowheads="1"/>
              </p:cNvPicPr>
              <p:nvPr/>
            </p:nvPicPr>
            <p:blipFill>
              <a:blip r:embed="rId13" cstate="print"/>
              <a:srcRect/>
              <a:stretch>
                <a:fillRect/>
              </a:stretch>
            </p:blipFill>
            <p:spPr bwMode="auto">
              <a:xfrm>
                <a:off x="2160" y="2256"/>
                <a:ext cx="624" cy="39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27678" name="Text Box 33"/>
              <p:cNvSpPr txBox="1">
                <a:spLocks noChangeArrowheads="1"/>
              </p:cNvSpPr>
              <p:nvPr/>
            </p:nvSpPr>
            <p:spPr bwMode="auto">
              <a:xfrm>
                <a:off x="1440" y="2448"/>
                <a:ext cx="720" cy="37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>
                <a:spAutoFit/>
              </a:bodyPr>
              <a:lstStyle>
                <a:lvl1pPr>
                  <a:defRPr sz="36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1pPr>
                <a:lvl2pPr marL="37931725" indent="-37474525">
                  <a:defRPr sz="36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2pPr>
                <a:lvl3pPr>
                  <a:defRPr sz="36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3pPr>
                <a:lvl4pPr>
                  <a:defRPr sz="36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4pPr>
                <a:lvl5pPr>
                  <a:defRPr sz="36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9pPr>
              </a:lstStyle>
              <a:p>
                <a:pPr>
                  <a:defRPr/>
                </a:pPr>
                <a:r>
                  <a:rPr lang="fr-CA" sz="1400" noProof="0" dirty="0">
                    <a:latin typeface="+mn-lt"/>
                  </a:rPr>
                  <a:t>Station de travail</a:t>
                </a:r>
              </a:p>
            </p:txBody>
          </p:sp>
        </p:grpSp>
        <p:grpSp>
          <p:nvGrpSpPr>
            <p:cNvPr id="9" name="Group 34"/>
            <p:cNvGrpSpPr>
              <a:grpSpLocks/>
            </p:cNvGrpSpPr>
            <p:nvPr/>
          </p:nvGrpSpPr>
          <p:grpSpPr bwMode="auto">
            <a:xfrm>
              <a:off x="4628457" y="3515236"/>
              <a:ext cx="974725" cy="612775"/>
              <a:chOff x="2496" y="2448"/>
              <a:chExt cx="614" cy="386"/>
            </a:xfrm>
          </p:grpSpPr>
          <p:pic>
            <p:nvPicPr>
              <p:cNvPr id="45089" name="Picture 35" descr="pcsm"/>
              <p:cNvPicPr>
                <a:picLocks noChangeAspect="1" noChangeArrowheads="1"/>
              </p:cNvPicPr>
              <p:nvPr/>
            </p:nvPicPr>
            <p:blipFill>
              <a:blip r:embed="rId14" cstate="print"/>
              <a:srcRect/>
              <a:stretch>
                <a:fillRect/>
              </a:stretch>
            </p:blipFill>
            <p:spPr bwMode="auto">
              <a:xfrm>
                <a:off x="2784" y="2448"/>
                <a:ext cx="326" cy="33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27676" name="Text Box 36"/>
              <p:cNvSpPr txBox="1">
                <a:spLocks noChangeArrowheads="1"/>
              </p:cNvSpPr>
              <p:nvPr/>
            </p:nvSpPr>
            <p:spPr bwMode="auto">
              <a:xfrm>
                <a:off x="2496" y="2640"/>
                <a:ext cx="235" cy="19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>
                <a:spAutoFit/>
              </a:bodyPr>
              <a:lstStyle>
                <a:lvl1pPr>
                  <a:defRPr sz="36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1pPr>
                <a:lvl2pPr marL="37931725" indent="-37474525">
                  <a:defRPr sz="36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2pPr>
                <a:lvl3pPr>
                  <a:defRPr sz="36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3pPr>
                <a:lvl4pPr>
                  <a:defRPr sz="36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4pPr>
                <a:lvl5pPr>
                  <a:defRPr sz="36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9pPr>
              </a:lstStyle>
              <a:p>
                <a:pPr>
                  <a:defRPr/>
                </a:pPr>
                <a:r>
                  <a:rPr lang="fr-CA" sz="1400" noProof="0" dirty="0">
                    <a:latin typeface="+mn-lt"/>
                  </a:rPr>
                  <a:t>PC</a:t>
                </a:r>
              </a:p>
            </p:txBody>
          </p:sp>
        </p:grpSp>
        <p:grpSp>
          <p:nvGrpSpPr>
            <p:cNvPr id="10" name="Group 37"/>
            <p:cNvGrpSpPr>
              <a:grpSpLocks/>
            </p:cNvGrpSpPr>
            <p:nvPr/>
          </p:nvGrpSpPr>
          <p:grpSpPr bwMode="auto">
            <a:xfrm>
              <a:off x="5009456" y="3820035"/>
              <a:ext cx="1257300" cy="647700"/>
              <a:chOff x="2688" y="2640"/>
              <a:chExt cx="792" cy="408"/>
            </a:xfrm>
          </p:grpSpPr>
          <p:pic>
            <p:nvPicPr>
              <p:cNvPr id="45087" name="Picture 38" descr="IBM_ThinkPad@ThinkPad_A_Series"/>
              <p:cNvPicPr>
                <a:picLocks noChangeAspect="1" noChangeArrowheads="1"/>
              </p:cNvPicPr>
              <p:nvPr/>
            </p:nvPicPr>
            <p:blipFill>
              <a:blip r:embed="rId15" cstate="print"/>
              <a:srcRect/>
              <a:stretch>
                <a:fillRect/>
              </a:stretch>
            </p:blipFill>
            <p:spPr bwMode="auto">
              <a:xfrm>
                <a:off x="3072" y="2640"/>
                <a:ext cx="408" cy="40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27674" name="Text Box 39"/>
              <p:cNvSpPr txBox="1">
                <a:spLocks noChangeArrowheads="1"/>
              </p:cNvSpPr>
              <p:nvPr/>
            </p:nvSpPr>
            <p:spPr bwMode="auto">
              <a:xfrm>
                <a:off x="2688" y="2832"/>
                <a:ext cx="434" cy="19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>
                <a:spAutoFit/>
              </a:bodyPr>
              <a:lstStyle>
                <a:lvl1pPr>
                  <a:defRPr sz="36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1pPr>
                <a:lvl2pPr marL="37931725" indent="-37474525">
                  <a:defRPr sz="36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2pPr>
                <a:lvl3pPr>
                  <a:defRPr sz="36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3pPr>
                <a:lvl4pPr>
                  <a:defRPr sz="36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4pPr>
                <a:lvl5pPr>
                  <a:defRPr sz="36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9pPr>
              </a:lstStyle>
              <a:p>
                <a:pPr>
                  <a:defRPr/>
                </a:pPr>
                <a:r>
                  <a:rPr lang="fr-CA" sz="1400" noProof="0" dirty="0">
                    <a:latin typeface="+mn-lt"/>
                  </a:rPr>
                  <a:t>Laptop</a:t>
                </a:r>
              </a:p>
            </p:txBody>
          </p:sp>
        </p:grpSp>
        <p:sp>
          <p:nvSpPr>
            <p:cNvPr id="27672" name="Text Box 42"/>
            <p:cNvSpPr txBox="1">
              <a:spLocks noChangeArrowheads="1"/>
            </p:cNvSpPr>
            <p:nvPr/>
          </p:nvSpPr>
          <p:spPr bwMode="auto">
            <a:xfrm>
              <a:off x="5439669" y="4437574"/>
              <a:ext cx="887412" cy="307975"/>
            </a:xfrm>
            <a:prstGeom prst="rect">
              <a:avLst/>
            </a:prstGeom>
            <a:noFill/>
            <a:ln>
              <a:noFill/>
            </a:ln>
          </p:spPr>
          <p:txBody>
            <a:bodyPr wrap="none">
              <a:spAutoFit/>
            </a:bodyPr>
            <a:lstStyle>
              <a:lvl1pPr>
                <a:defRPr sz="36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37931725" indent="-37474525">
                <a:defRPr sz="36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>
                <a:defRPr sz="36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>
                <a:defRPr sz="36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>
                <a:defRPr sz="36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algn="r">
                <a:defRPr/>
              </a:pPr>
              <a:r>
                <a:rPr lang="fr-CA" sz="1400" noProof="0" dirty="0">
                  <a:latin typeface="+mn-lt"/>
                </a:rPr>
                <a:t>Tél. </a:t>
              </a:r>
              <a:r>
                <a:rPr lang="fr-CA" sz="1400" noProof="0" dirty="0" err="1">
                  <a:latin typeface="+mn-lt"/>
                </a:rPr>
                <a:t>Intell</a:t>
              </a:r>
              <a:r>
                <a:rPr lang="fr-CA" sz="1400" noProof="0" dirty="0">
                  <a:latin typeface="+mn-lt"/>
                </a:rPr>
                <a:t>.</a:t>
              </a:r>
            </a:p>
          </p:txBody>
        </p:sp>
        <p:pic>
          <p:nvPicPr>
            <p:cNvPr id="46" name="Picture 8"/>
            <p:cNvPicPr>
              <a:picLocks noChangeAspect="1" noChangeArrowheads="1"/>
            </p:cNvPicPr>
            <p:nvPr/>
          </p:nvPicPr>
          <p:blipFill>
            <a:blip r:embed="rId16" cstate="print"/>
            <a:srcRect/>
            <a:stretch>
              <a:fillRect/>
            </a:stretch>
          </p:blipFill>
          <p:spPr bwMode="auto">
            <a:xfrm>
              <a:off x="6287395" y="4281999"/>
              <a:ext cx="301625" cy="4968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5" name="Rectangle 2"/>
          <p:cNvSpPr>
            <a:spLocks noGrp="1"/>
          </p:cNvSpPr>
          <p:nvPr>
            <p:ph type="title"/>
          </p:nvPr>
        </p:nvSpPr>
        <p:spPr>
          <a:xfrm>
            <a:off x="1055440" y="274638"/>
            <a:ext cx="10081119" cy="1143000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r>
              <a:rPr lang="fr-CA" sz="4000" kern="1200" dirty="0">
                <a:solidFill>
                  <a:srgbClr val="025BBC"/>
                </a:solidFill>
              </a:rPr>
              <a:t>Les contraintes de design</a:t>
            </a:r>
          </a:p>
        </p:txBody>
      </p:sp>
      <p:sp>
        <p:nvSpPr>
          <p:cNvPr id="11267" name="Rectangle 3"/>
          <p:cNvSpPr>
            <a:spLocks noGrp="1"/>
          </p:cNvSpPr>
          <p:nvPr>
            <p:ph type="body" idx="1"/>
          </p:nvPr>
        </p:nvSpPr>
        <p:spPr>
          <a:xfrm>
            <a:off x="1055440" y="1844675"/>
            <a:ext cx="10153127" cy="3733800"/>
          </a:xfrm>
        </p:spPr>
        <p:txBody>
          <a:bodyPr/>
          <a:lstStyle/>
          <a:p>
            <a:pPr eaLnBrk="1" hangingPunct="1">
              <a:buFont typeface="Arial" pitchFamily="34" charset="0"/>
              <a:buChar char="•"/>
              <a:defRPr/>
            </a:pPr>
            <a:r>
              <a:rPr lang="fr-CA" noProof="0" dirty="0"/>
              <a:t>G</a:t>
            </a:r>
            <a:r>
              <a:rPr lang="fr-CA" sz="2800" noProof="0" dirty="0"/>
              <a:t>énéralement mutuellement exclusives !</a:t>
            </a:r>
          </a:p>
          <a:p>
            <a:pPr marL="895350" lvl="2" eaLnBrk="1" hangingPunct="1">
              <a:buFont typeface="Arial" pitchFamily="34" charset="0"/>
              <a:buChar char="•"/>
              <a:defRPr/>
            </a:pPr>
            <a:r>
              <a:rPr lang="fr-CA" noProof="0" dirty="0"/>
              <a:t>Petites dimensions physiques, grande puissance de calcul,  faible émission de chaleur et grande autonomie d’alimentation</a:t>
            </a:r>
          </a:p>
          <a:p>
            <a:pPr marL="895350" lvl="2" eaLnBrk="1" hangingPunct="1">
              <a:buFont typeface="Arial" pitchFamily="34" charset="0"/>
              <a:buChar char="•"/>
              <a:defRPr/>
            </a:pPr>
            <a:r>
              <a:rPr lang="fr-CA" dirty="0"/>
              <a:t>Le coût est aussi un facteur</a:t>
            </a:r>
          </a:p>
          <a:p>
            <a:pPr eaLnBrk="1" hangingPunct="1">
              <a:buFont typeface="Arial" panose="020B0604020202020204" pitchFamily="34" charset="0"/>
              <a:buChar char="•"/>
              <a:defRPr/>
            </a:pPr>
            <a:r>
              <a:rPr lang="fr-CA" sz="2800" noProof="0" dirty="0"/>
              <a:t>Mènent à un problème d’optimisation multi-objectif basé sur plusieurs métriques de conception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29" name="Rectangle 2"/>
          <p:cNvSpPr>
            <a:spLocks noGrp="1"/>
          </p:cNvSpPr>
          <p:nvPr>
            <p:ph type="title"/>
          </p:nvPr>
        </p:nvSpPr>
        <p:spPr>
          <a:xfrm>
            <a:off x="1055440" y="274638"/>
            <a:ext cx="10081120" cy="1143000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r>
              <a:rPr lang="fr-CA" sz="4000" kern="1200" dirty="0">
                <a:solidFill>
                  <a:srgbClr val="025BBC"/>
                </a:solidFill>
              </a:rPr>
              <a:t>Métriques de design communes</a:t>
            </a:r>
          </a:p>
        </p:txBody>
      </p:sp>
      <p:sp>
        <p:nvSpPr>
          <p:cNvPr id="48130" name="Rectangle 3"/>
          <p:cNvSpPr>
            <a:spLocks noGrp="1"/>
          </p:cNvSpPr>
          <p:nvPr>
            <p:ph type="body" idx="1"/>
          </p:nvPr>
        </p:nvSpPr>
        <p:spPr>
          <a:xfrm>
            <a:off x="1055440" y="1556792"/>
            <a:ext cx="10081120" cy="4525962"/>
          </a:xfrm>
        </p:spPr>
        <p:txBody>
          <a:bodyPr/>
          <a:lstStyle/>
          <a:p>
            <a:pPr eaLnBrk="1" hangingPunct="1"/>
            <a:r>
              <a:rPr lang="fr-CA" sz="2800" dirty="0"/>
              <a:t>Coût unitaire </a:t>
            </a:r>
            <a:r>
              <a:rPr lang="fr-CA" sz="2000" dirty="0"/>
              <a:t>: </a:t>
            </a:r>
            <a:r>
              <a:rPr lang="fr-CA" sz="2400" dirty="0"/>
              <a:t>coût de manufacture par unité en excluant les charges non récurrentes</a:t>
            </a:r>
            <a:endParaRPr lang="fr-CA" dirty="0"/>
          </a:p>
          <a:p>
            <a:pPr lvl="1" eaLnBrk="1" hangingPunct="1"/>
            <a:r>
              <a:rPr lang="fr-CA" sz="2400" dirty="0"/>
              <a:t>« Non-</a:t>
            </a:r>
            <a:r>
              <a:rPr lang="fr-CA" sz="2400" dirty="0" err="1"/>
              <a:t>Recurring</a:t>
            </a:r>
            <a:r>
              <a:rPr lang="fr-CA" sz="2400" dirty="0"/>
              <a:t> Engineering </a:t>
            </a:r>
            <a:r>
              <a:rPr lang="fr-CA" sz="2400" dirty="0" err="1"/>
              <a:t>cost</a:t>
            </a:r>
            <a:r>
              <a:rPr lang="fr-CA" sz="2400" dirty="0"/>
              <a:t> » (NRE) </a:t>
            </a:r>
            <a:r>
              <a:rPr lang="fr-CA" sz="1800" dirty="0"/>
              <a:t>: coût de l’environnement de conception </a:t>
            </a:r>
            <a:endParaRPr lang="fr-CA" sz="2400" dirty="0"/>
          </a:p>
          <a:p>
            <a:pPr eaLnBrk="1" hangingPunct="1"/>
            <a:r>
              <a:rPr lang="fr-CA" sz="2800" dirty="0"/>
              <a:t>Taille: </a:t>
            </a:r>
            <a:r>
              <a:rPr lang="fr-CA" sz="2400" dirty="0"/>
              <a:t>dimension physique du système</a:t>
            </a:r>
            <a:endParaRPr lang="fr-CA" sz="2000" dirty="0"/>
          </a:p>
          <a:p>
            <a:pPr eaLnBrk="1" hangingPunct="1"/>
            <a:r>
              <a:rPr lang="fr-CA" sz="2800" dirty="0"/>
              <a:t>Performance : </a:t>
            </a:r>
            <a:r>
              <a:rPr lang="fr-CA" sz="2400" dirty="0"/>
              <a:t>temps de réponse du système</a:t>
            </a:r>
            <a:endParaRPr lang="fr-CA" sz="2000" dirty="0"/>
          </a:p>
          <a:p>
            <a:pPr eaLnBrk="1" hangingPunct="1"/>
            <a:r>
              <a:rPr lang="fr-CA" sz="2800" dirty="0"/>
              <a:t>Énergie consommée : </a:t>
            </a:r>
            <a:r>
              <a:rPr lang="fr-CA" sz="2400" dirty="0"/>
              <a:t>alimentation du système</a:t>
            </a:r>
            <a:endParaRPr lang="fr-CA" sz="1800" dirty="0"/>
          </a:p>
          <a:p>
            <a:pPr eaLnBrk="1" hangingPunct="1"/>
            <a:r>
              <a:rPr lang="fr-CA" sz="2800" dirty="0"/>
              <a:t>Flexibilité: </a:t>
            </a:r>
            <a:r>
              <a:rPr lang="fr-CA" sz="2400" dirty="0"/>
              <a:t>capacité de modifier le système à coût raisonnable (NRE faible)</a:t>
            </a:r>
            <a:endParaRPr lang="fr-CA" sz="2000" dirty="0"/>
          </a:p>
          <a:p>
            <a:pPr eaLnBrk="1" hangingPunct="1"/>
            <a:r>
              <a:rPr lang="fr-CA" sz="2800" dirty="0"/>
              <a:t>Fiabilité et sécurité d’utilisation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3" name="Rectangle 2"/>
          <p:cNvSpPr>
            <a:spLocks noGrp="1"/>
          </p:cNvSpPr>
          <p:nvPr>
            <p:ph type="title"/>
          </p:nvPr>
        </p:nvSpPr>
        <p:spPr>
          <a:xfrm>
            <a:off x="1055440" y="274638"/>
            <a:ext cx="10081120" cy="1143000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r>
              <a:rPr lang="fr-CA" sz="4000" kern="1200" dirty="0">
                <a:solidFill>
                  <a:srgbClr val="025BBC"/>
                </a:solidFill>
              </a:rPr>
              <a:t>Il existe aussi des métriques de marché</a:t>
            </a:r>
          </a:p>
        </p:txBody>
      </p:sp>
      <p:sp>
        <p:nvSpPr>
          <p:cNvPr id="49154" name="Rectangle 3"/>
          <p:cNvSpPr>
            <a:spLocks noGrp="1"/>
          </p:cNvSpPr>
          <p:nvPr>
            <p:ph type="body" idx="1"/>
          </p:nvPr>
        </p:nvSpPr>
        <p:spPr>
          <a:xfrm>
            <a:off x="1055440" y="1711326"/>
            <a:ext cx="10153128" cy="4525963"/>
          </a:xfrm>
        </p:spPr>
        <p:txBody>
          <a:bodyPr/>
          <a:lstStyle/>
          <a:p>
            <a:pPr eaLnBrk="1" hangingPunct="1"/>
            <a:r>
              <a:rPr lang="fr-CA" sz="2800" dirty="0"/>
              <a:t>Temps de prototypage: </a:t>
            </a:r>
            <a:r>
              <a:rPr lang="fr-CA" sz="2400" dirty="0"/>
              <a:t>temps requis pour monter une version opérationnelle du système</a:t>
            </a:r>
            <a:endParaRPr lang="fr-CA" sz="2000" dirty="0"/>
          </a:p>
          <a:p>
            <a:pPr eaLnBrk="1" hangingPunct="1"/>
            <a:r>
              <a:rPr lang="fr-CA" sz="2800" dirty="0"/>
              <a:t>Temps de mise en marché : </a:t>
            </a:r>
            <a:r>
              <a:rPr lang="fr-CA" sz="2400" dirty="0"/>
              <a:t>temps de développement d’une version commerciale</a:t>
            </a:r>
          </a:p>
          <a:p>
            <a:pPr eaLnBrk="1" hangingPunct="1"/>
            <a:r>
              <a:rPr lang="fr-CA" sz="2800" dirty="0"/>
              <a:t>Maintenabilité: </a:t>
            </a:r>
            <a:r>
              <a:rPr lang="fr-CA" sz="2400" dirty="0"/>
              <a:t>capacité de modifier le système après la mise en marché</a:t>
            </a:r>
            <a:endParaRPr lang="fr-CA" sz="1800" dirty="0"/>
          </a:p>
          <a:p>
            <a:pPr eaLnBrk="1" hangingPunct="1"/>
            <a:r>
              <a:rPr lang="fr-CA" sz="2800" dirty="0"/>
              <a:t>Durabilité, évolutivité, sources d’approvisionnement, etc.</a:t>
            </a:r>
          </a:p>
          <a:p>
            <a:pPr lvl="1" eaLnBrk="1" hangingPunct="1"/>
            <a:endParaRPr lang="fr-CA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7" name="Rectangle 2"/>
          <p:cNvSpPr>
            <a:spLocks noGrp="1"/>
          </p:cNvSpPr>
          <p:nvPr>
            <p:ph type="title"/>
          </p:nvPr>
        </p:nvSpPr>
        <p:spPr>
          <a:xfrm>
            <a:off x="623396" y="274637"/>
            <a:ext cx="11089226" cy="1300557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r>
              <a:rPr lang="fr-CA" sz="4000" kern="1200" dirty="0">
                <a:solidFill>
                  <a:srgbClr val="025BBC"/>
                </a:solidFill>
              </a:rPr>
              <a:t>Améliorer une métrique peut détériorer une autre !</a:t>
            </a:r>
          </a:p>
        </p:txBody>
      </p:sp>
      <p:sp>
        <p:nvSpPr>
          <p:cNvPr id="50178" name="Rectangle 3"/>
          <p:cNvSpPr>
            <a:spLocks noGrp="1"/>
          </p:cNvSpPr>
          <p:nvPr>
            <p:ph type="body" sz="half" idx="1"/>
          </p:nvPr>
        </p:nvSpPr>
        <p:spPr>
          <a:xfrm>
            <a:off x="7355551" y="1916113"/>
            <a:ext cx="3781007" cy="3960812"/>
          </a:xfrm>
        </p:spPr>
        <p:txBody>
          <a:bodyPr/>
          <a:lstStyle/>
          <a:p>
            <a:pPr eaLnBrk="1" hangingPunct="1"/>
            <a:r>
              <a:rPr lang="fr-CA" dirty="0"/>
              <a:t>L’expertise en combinée en  logiciel et matériel est souvent requise</a:t>
            </a:r>
          </a:p>
          <a:p>
            <a:pPr lvl="1" eaLnBrk="1" hangingPunct="1"/>
            <a:r>
              <a:rPr lang="en-CA" dirty="0"/>
              <a:t>Codesign</a:t>
            </a:r>
            <a:endParaRPr lang="fr-CA" dirty="0"/>
          </a:p>
        </p:txBody>
      </p:sp>
      <p:grpSp>
        <p:nvGrpSpPr>
          <p:cNvPr id="50179" name="Group 119"/>
          <p:cNvGrpSpPr>
            <a:grpSpLocks/>
          </p:cNvGrpSpPr>
          <p:nvPr/>
        </p:nvGrpSpPr>
        <p:grpSpPr bwMode="auto">
          <a:xfrm>
            <a:off x="1506415" y="1412776"/>
            <a:ext cx="12322177" cy="4243389"/>
            <a:chOff x="340" y="1071"/>
            <a:chExt cx="7762" cy="2673"/>
          </a:xfrm>
        </p:grpSpPr>
        <p:sp>
          <p:nvSpPr>
            <p:cNvPr id="50180" name="Oval 6"/>
            <p:cNvSpPr>
              <a:spLocks noChangeArrowheads="1"/>
            </p:cNvSpPr>
            <p:nvPr/>
          </p:nvSpPr>
          <p:spPr bwMode="auto">
            <a:xfrm>
              <a:off x="1187" y="1407"/>
              <a:ext cx="754" cy="672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50181" name="Line 7"/>
            <p:cNvSpPr>
              <a:spLocks noChangeShapeType="1"/>
            </p:cNvSpPr>
            <p:nvPr/>
          </p:nvSpPr>
          <p:spPr bwMode="auto">
            <a:xfrm>
              <a:off x="2317" y="1659"/>
              <a:ext cx="0" cy="168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0182" name="Text Box 8"/>
            <p:cNvSpPr txBox="1">
              <a:spLocks noChangeArrowheads="1"/>
            </p:cNvSpPr>
            <p:nvPr/>
          </p:nvSpPr>
          <p:spPr bwMode="auto">
            <a:xfrm>
              <a:off x="2317" y="1575"/>
              <a:ext cx="608" cy="2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eaLnBrk="0" hangingPunct="0"/>
              <a:r>
                <a:rPr lang="fr-CA" sz="1400">
                  <a:latin typeface="Times New Roman" pitchFamily="18" charset="0"/>
                </a:rPr>
                <a:t>dimension</a:t>
              </a:r>
            </a:p>
          </p:txBody>
        </p:sp>
        <p:sp>
          <p:nvSpPr>
            <p:cNvPr id="50183" name="Line 9"/>
            <p:cNvSpPr>
              <a:spLocks noChangeShapeType="1"/>
            </p:cNvSpPr>
            <p:nvPr/>
          </p:nvSpPr>
          <p:spPr bwMode="auto">
            <a:xfrm>
              <a:off x="1941" y="1743"/>
              <a:ext cx="376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0184" name="Line 10"/>
            <p:cNvSpPr>
              <a:spLocks noChangeShapeType="1"/>
            </p:cNvSpPr>
            <p:nvPr/>
          </p:nvSpPr>
          <p:spPr bwMode="auto">
            <a:xfrm>
              <a:off x="1093" y="1659"/>
              <a:ext cx="0" cy="168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0185" name="Line 11"/>
            <p:cNvSpPr>
              <a:spLocks noChangeShapeType="1"/>
            </p:cNvSpPr>
            <p:nvPr/>
          </p:nvSpPr>
          <p:spPr bwMode="auto">
            <a:xfrm flipH="1">
              <a:off x="1093" y="1743"/>
              <a:ext cx="94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0186" name="Text Box 12"/>
            <p:cNvSpPr txBox="1">
              <a:spLocks noChangeArrowheads="1"/>
            </p:cNvSpPr>
            <p:nvPr/>
          </p:nvSpPr>
          <p:spPr bwMode="auto">
            <a:xfrm>
              <a:off x="340" y="1575"/>
              <a:ext cx="847" cy="2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eaLnBrk="0" hangingPunct="0"/>
              <a:r>
                <a:rPr lang="fr-CA" sz="1400">
                  <a:latin typeface="Times New Roman" pitchFamily="18" charset="0"/>
                </a:rPr>
                <a:t>Performance</a:t>
              </a:r>
              <a:endParaRPr lang="fr-CA" sz="900">
                <a:latin typeface="Times New Roman" pitchFamily="18" charset="0"/>
              </a:endParaRPr>
            </a:p>
          </p:txBody>
        </p:sp>
        <p:sp>
          <p:nvSpPr>
            <p:cNvPr id="50187" name="Line 13"/>
            <p:cNvSpPr>
              <a:spLocks noChangeShapeType="1"/>
            </p:cNvSpPr>
            <p:nvPr/>
          </p:nvSpPr>
          <p:spPr bwMode="auto">
            <a:xfrm flipV="1">
              <a:off x="1564" y="1323"/>
              <a:ext cx="0" cy="84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0188" name="Line 14"/>
            <p:cNvSpPr>
              <a:spLocks noChangeShapeType="1"/>
            </p:cNvSpPr>
            <p:nvPr/>
          </p:nvSpPr>
          <p:spPr bwMode="auto">
            <a:xfrm rot="5400000">
              <a:off x="1564" y="1229"/>
              <a:ext cx="0" cy="188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0189" name="Line 15"/>
            <p:cNvSpPr>
              <a:spLocks noChangeShapeType="1"/>
            </p:cNvSpPr>
            <p:nvPr/>
          </p:nvSpPr>
          <p:spPr bwMode="auto">
            <a:xfrm>
              <a:off x="1564" y="2079"/>
              <a:ext cx="0" cy="84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0190" name="Line 16"/>
            <p:cNvSpPr>
              <a:spLocks noChangeShapeType="1"/>
            </p:cNvSpPr>
            <p:nvPr/>
          </p:nvSpPr>
          <p:spPr bwMode="auto">
            <a:xfrm rot="5400000">
              <a:off x="1564" y="2069"/>
              <a:ext cx="0" cy="188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0191" name="Text Box 17"/>
            <p:cNvSpPr txBox="1">
              <a:spLocks noChangeArrowheads="1"/>
            </p:cNvSpPr>
            <p:nvPr/>
          </p:nvSpPr>
          <p:spPr bwMode="auto">
            <a:xfrm>
              <a:off x="1282" y="1071"/>
              <a:ext cx="564" cy="2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eaLnBrk="0" hangingPunct="0"/>
              <a:r>
                <a:rPr lang="fr-CA" sz="1400">
                  <a:latin typeface="Times New Roman" pitchFamily="18" charset="0"/>
                </a:rPr>
                <a:t>Énergie</a:t>
              </a:r>
              <a:endParaRPr lang="fr-CA" sz="900">
                <a:latin typeface="Times New Roman" pitchFamily="18" charset="0"/>
              </a:endParaRPr>
            </a:p>
          </p:txBody>
        </p:sp>
        <p:sp>
          <p:nvSpPr>
            <p:cNvPr id="50192" name="Text Box 18"/>
            <p:cNvSpPr txBox="1">
              <a:spLocks noChangeArrowheads="1"/>
            </p:cNvSpPr>
            <p:nvPr/>
          </p:nvSpPr>
          <p:spPr bwMode="auto">
            <a:xfrm>
              <a:off x="1376" y="2163"/>
              <a:ext cx="659" cy="19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eaLnBrk="0" hangingPunct="0"/>
              <a:r>
                <a:rPr lang="fr-CA" sz="1400" dirty="0">
                  <a:latin typeface="Times New Roman" pitchFamily="18" charset="0"/>
                </a:rPr>
                <a:t>Coût NRE</a:t>
              </a:r>
              <a:endParaRPr lang="fr-CA" sz="900" dirty="0">
                <a:latin typeface="Times New Roman" pitchFamily="18" charset="0"/>
              </a:endParaRPr>
            </a:p>
          </p:txBody>
        </p:sp>
        <p:sp>
          <p:nvSpPr>
            <p:cNvPr id="50193" name="Line 19"/>
            <p:cNvSpPr>
              <a:spLocks noChangeShapeType="1"/>
            </p:cNvSpPr>
            <p:nvPr/>
          </p:nvSpPr>
          <p:spPr bwMode="auto">
            <a:xfrm flipH="1">
              <a:off x="2035" y="1901"/>
              <a:ext cx="282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0194" name="Line 20"/>
            <p:cNvSpPr>
              <a:spLocks noChangeShapeType="1"/>
            </p:cNvSpPr>
            <p:nvPr/>
          </p:nvSpPr>
          <p:spPr bwMode="auto">
            <a:xfrm rot="16200000" flipH="1">
              <a:off x="1250" y="2289"/>
              <a:ext cx="252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0195" name="Line 21"/>
            <p:cNvSpPr>
              <a:spLocks noChangeShapeType="1"/>
            </p:cNvSpPr>
            <p:nvPr/>
          </p:nvSpPr>
          <p:spPr bwMode="auto">
            <a:xfrm flipH="1">
              <a:off x="811" y="1575"/>
              <a:ext cx="282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0196" name="Line 22"/>
            <p:cNvSpPr>
              <a:spLocks noChangeShapeType="1"/>
            </p:cNvSpPr>
            <p:nvPr/>
          </p:nvSpPr>
          <p:spPr bwMode="auto">
            <a:xfrm rot="5400000" flipH="1">
              <a:off x="1664" y="1197"/>
              <a:ext cx="252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fr-FR"/>
            </a:p>
          </p:txBody>
        </p:sp>
        <p:grpSp>
          <p:nvGrpSpPr>
            <p:cNvPr id="50197" name="Group 23"/>
            <p:cNvGrpSpPr>
              <a:grpSpLocks/>
            </p:cNvGrpSpPr>
            <p:nvPr/>
          </p:nvGrpSpPr>
          <p:grpSpPr bwMode="auto">
            <a:xfrm>
              <a:off x="887" y="2592"/>
              <a:ext cx="7215" cy="1152"/>
              <a:chOff x="1197" y="1849"/>
              <a:chExt cx="7215" cy="4052"/>
            </a:xfrm>
          </p:grpSpPr>
          <p:sp>
            <p:nvSpPr>
              <p:cNvPr id="50204" name="Rectangle 24"/>
              <p:cNvSpPr>
                <a:spLocks noChangeArrowheads="1"/>
              </p:cNvSpPr>
              <p:nvPr/>
            </p:nvSpPr>
            <p:spPr bwMode="auto">
              <a:xfrm>
                <a:off x="8412" y="3562"/>
                <a:ext cx="0" cy="34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eaLnBrk="0" hangingPunct="0"/>
                <a:endParaRPr lang="fr-CA" sz="1000">
                  <a:latin typeface="Times New Roman" pitchFamily="18" charset="0"/>
                </a:endParaRPr>
              </a:p>
            </p:txBody>
          </p:sp>
          <p:sp>
            <p:nvSpPr>
              <p:cNvPr id="50205" name="Rectangle 25"/>
              <p:cNvSpPr>
                <a:spLocks noChangeArrowheads="1"/>
              </p:cNvSpPr>
              <p:nvPr/>
            </p:nvSpPr>
            <p:spPr bwMode="auto">
              <a:xfrm>
                <a:off x="1835" y="1849"/>
                <a:ext cx="2170" cy="49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CA"/>
              </a:p>
            </p:txBody>
          </p:sp>
          <p:grpSp>
            <p:nvGrpSpPr>
              <p:cNvPr id="50206" name="Group 26"/>
              <p:cNvGrpSpPr>
                <a:grpSpLocks/>
              </p:cNvGrpSpPr>
              <p:nvPr/>
            </p:nvGrpSpPr>
            <p:grpSpPr bwMode="auto">
              <a:xfrm>
                <a:off x="1197" y="1862"/>
                <a:ext cx="6992" cy="4039"/>
                <a:chOff x="1248" y="2179"/>
                <a:chExt cx="6992" cy="4039"/>
              </a:xfrm>
            </p:grpSpPr>
            <p:sp>
              <p:nvSpPr>
                <p:cNvPr id="50207" name="Rectangle 27"/>
                <p:cNvSpPr>
                  <a:spLocks noChangeArrowheads="1"/>
                </p:cNvSpPr>
                <p:nvPr/>
              </p:nvSpPr>
              <p:spPr bwMode="auto">
                <a:xfrm>
                  <a:off x="2099" y="2275"/>
                  <a:ext cx="6126" cy="3865"/>
                </a:xfrm>
                <a:prstGeom prst="rect">
                  <a:avLst/>
                </a:prstGeom>
                <a:solidFill>
                  <a:srgbClr val="80808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CA"/>
                </a:p>
              </p:txBody>
            </p:sp>
            <p:sp>
              <p:nvSpPr>
                <p:cNvPr id="50208" name="Rectangle 28"/>
                <p:cNvSpPr>
                  <a:spLocks noChangeArrowheads="1"/>
                </p:cNvSpPr>
                <p:nvPr/>
              </p:nvSpPr>
              <p:spPr bwMode="auto">
                <a:xfrm>
                  <a:off x="1949" y="2179"/>
                  <a:ext cx="6176" cy="3893"/>
                </a:xfrm>
                <a:prstGeom prst="rect">
                  <a:avLst/>
                </a:prstGeom>
                <a:solidFill>
                  <a:srgbClr val="FFFFFF"/>
                </a:solidFill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CA"/>
                </a:p>
              </p:txBody>
            </p:sp>
            <p:sp>
              <p:nvSpPr>
                <p:cNvPr id="50209" name="Rectangle 29"/>
                <p:cNvSpPr>
                  <a:spLocks noChangeArrowheads="1"/>
                </p:cNvSpPr>
                <p:nvPr/>
              </p:nvSpPr>
              <p:spPr bwMode="auto">
                <a:xfrm>
                  <a:off x="4209" y="3787"/>
                  <a:ext cx="1576" cy="403"/>
                </a:xfrm>
                <a:prstGeom prst="rect">
                  <a:avLst/>
                </a:prstGeom>
                <a:noFill/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algn="ctr" eaLnBrk="0" hangingPunct="0"/>
                  <a:r>
                    <a:rPr lang="fr-CA" sz="1000">
                      <a:latin typeface="Times New Roman" pitchFamily="18" charset="0"/>
                    </a:rPr>
                    <a:t>Microcontroller</a:t>
                  </a:r>
                </a:p>
              </p:txBody>
            </p:sp>
            <p:sp>
              <p:nvSpPr>
                <p:cNvPr id="50210" name="Rectangle 30"/>
                <p:cNvSpPr>
                  <a:spLocks noChangeArrowheads="1"/>
                </p:cNvSpPr>
                <p:nvPr/>
              </p:nvSpPr>
              <p:spPr bwMode="auto">
                <a:xfrm>
                  <a:off x="3058" y="2733"/>
                  <a:ext cx="1809" cy="403"/>
                </a:xfrm>
                <a:prstGeom prst="rect">
                  <a:avLst/>
                </a:prstGeom>
                <a:noFill/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algn="ctr" eaLnBrk="0" hangingPunct="0"/>
                  <a:r>
                    <a:rPr lang="fr-CA" sz="1000">
                      <a:latin typeface="Times New Roman" pitchFamily="18" charset="0"/>
                    </a:rPr>
                    <a:t>CCD preprocessor</a:t>
                  </a:r>
                </a:p>
              </p:txBody>
            </p:sp>
            <p:sp>
              <p:nvSpPr>
                <p:cNvPr id="50211" name="Rectangle 31"/>
                <p:cNvSpPr>
                  <a:spLocks noChangeArrowheads="1"/>
                </p:cNvSpPr>
                <p:nvPr/>
              </p:nvSpPr>
              <p:spPr bwMode="auto">
                <a:xfrm>
                  <a:off x="5206" y="2733"/>
                  <a:ext cx="1724" cy="403"/>
                </a:xfrm>
                <a:prstGeom prst="rect">
                  <a:avLst/>
                </a:prstGeom>
                <a:noFill/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 lIns="0" rIns="0"/>
                <a:lstStyle/>
                <a:p>
                  <a:pPr algn="ctr" eaLnBrk="0" hangingPunct="0"/>
                  <a:r>
                    <a:rPr lang="fr-CA" sz="1000">
                      <a:latin typeface="Times New Roman" pitchFamily="18" charset="0"/>
                    </a:rPr>
                    <a:t>Pixel coprocessor</a:t>
                  </a:r>
                </a:p>
              </p:txBody>
            </p:sp>
            <p:sp>
              <p:nvSpPr>
                <p:cNvPr id="50212" name="Rectangle 32"/>
                <p:cNvSpPr>
                  <a:spLocks noChangeArrowheads="1"/>
                </p:cNvSpPr>
                <p:nvPr/>
              </p:nvSpPr>
              <p:spPr bwMode="auto">
                <a:xfrm>
                  <a:off x="2131" y="2899"/>
                  <a:ext cx="576" cy="403"/>
                </a:xfrm>
                <a:prstGeom prst="rect">
                  <a:avLst/>
                </a:prstGeom>
                <a:noFill/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 lIns="0" rIns="0"/>
                <a:lstStyle/>
                <a:p>
                  <a:pPr algn="ctr" eaLnBrk="0" hangingPunct="0"/>
                  <a:r>
                    <a:rPr lang="fr-CA" sz="1000">
                      <a:latin typeface="Times New Roman" pitchFamily="18" charset="0"/>
                    </a:rPr>
                    <a:t>A2D</a:t>
                  </a:r>
                </a:p>
              </p:txBody>
            </p:sp>
            <p:sp>
              <p:nvSpPr>
                <p:cNvPr id="50213" name="Rectangle 33"/>
                <p:cNvSpPr>
                  <a:spLocks noChangeArrowheads="1"/>
                </p:cNvSpPr>
                <p:nvPr/>
              </p:nvSpPr>
              <p:spPr bwMode="auto">
                <a:xfrm>
                  <a:off x="7334" y="2733"/>
                  <a:ext cx="563" cy="413"/>
                </a:xfrm>
                <a:prstGeom prst="rect">
                  <a:avLst/>
                </a:prstGeom>
                <a:noFill/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 lIns="0" rIns="0"/>
                <a:lstStyle/>
                <a:p>
                  <a:pPr algn="ctr" eaLnBrk="0" hangingPunct="0"/>
                  <a:r>
                    <a:rPr lang="fr-CA" sz="1000">
                      <a:latin typeface="Times New Roman" pitchFamily="18" charset="0"/>
                    </a:rPr>
                    <a:t>D2A</a:t>
                  </a:r>
                </a:p>
              </p:txBody>
            </p:sp>
            <p:sp>
              <p:nvSpPr>
                <p:cNvPr id="50214" name="Rectangle 34"/>
                <p:cNvSpPr>
                  <a:spLocks noChangeArrowheads="1"/>
                </p:cNvSpPr>
                <p:nvPr/>
              </p:nvSpPr>
              <p:spPr bwMode="auto">
                <a:xfrm>
                  <a:off x="2040" y="3787"/>
                  <a:ext cx="1428" cy="403"/>
                </a:xfrm>
                <a:prstGeom prst="rect">
                  <a:avLst/>
                </a:prstGeom>
                <a:noFill/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 lIns="0" rIns="0"/>
                <a:lstStyle/>
                <a:p>
                  <a:pPr algn="ctr" eaLnBrk="0" hangingPunct="0"/>
                  <a:r>
                    <a:rPr lang="fr-CA" sz="1000">
                      <a:latin typeface="Times New Roman" pitchFamily="18" charset="0"/>
                    </a:rPr>
                    <a:t>JPEG codec</a:t>
                  </a:r>
                </a:p>
              </p:txBody>
            </p:sp>
            <p:sp>
              <p:nvSpPr>
                <p:cNvPr id="50215" name="Rectangle 35"/>
                <p:cNvSpPr>
                  <a:spLocks noChangeArrowheads="1"/>
                </p:cNvSpPr>
                <p:nvPr/>
              </p:nvSpPr>
              <p:spPr bwMode="auto">
                <a:xfrm>
                  <a:off x="2060" y="4436"/>
                  <a:ext cx="1831" cy="402"/>
                </a:xfrm>
                <a:prstGeom prst="rect">
                  <a:avLst/>
                </a:prstGeom>
                <a:noFill/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 lIns="0" rIns="0"/>
                <a:lstStyle/>
                <a:p>
                  <a:pPr algn="ctr" eaLnBrk="0" hangingPunct="0"/>
                  <a:r>
                    <a:rPr lang="fr-CA" sz="1000">
                      <a:latin typeface="Times New Roman" pitchFamily="18" charset="0"/>
                    </a:rPr>
                    <a:t>DMA controller</a:t>
                  </a:r>
                </a:p>
              </p:txBody>
            </p:sp>
            <p:sp>
              <p:nvSpPr>
                <p:cNvPr id="50216" name="Rectangle 36"/>
                <p:cNvSpPr>
                  <a:spLocks noChangeArrowheads="1"/>
                </p:cNvSpPr>
                <p:nvPr/>
              </p:nvSpPr>
              <p:spPr bwMode="auto">
                <a:xfrm>
                  <a:off x="2060" y="5490"/>
                  <a:ext cx="1818" cy="403"/>
                </a:xfrm>
                <a:prstGeom prst="rect">
                  <a:avLst/>
                </a:prstGeom>
                <a:noFill/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 lIns="0" rIns="0"/>
                <a:lstStyle/>
                <a:p>
                  <a:pPr algn="ctr" eaLnBrk="0" hangingPunct="0"/>
                  <a:r>
                    <a:rPr lang="fr-CA" sz="1000">
                      <a:latin typeface="Times New Roman" pitchFamily="18" charset="0"/>
                    </a:rPr>
                    <a:t>Memory controller</a:t>
                  </a:r>
                </a:p>
              </p:txBody>
            </p:sp>
            <p:sp>
              <p:nvSpPr>
                <p:cNvPr id="50217" name="Rectangle 37"/>
                <p:cNvSpPr>
                  <a:spLocks noChangeArrowheads="1"/>
                </p:cNvSpPr>
                <p:nvPr/>
              </p:nvSpPr>
              <p:spPr bwMode="auto">
                <a:xfrm>
                  <a:off x="3989" y="5490"/>
                  <a:ext cx="1702" cy="403"/>
                </a:xfrm>
                <a:prstGeom prst="rect">
                  <a:avLst/>
                </a:prstGeom>
                <a:noFill/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 lIns="0" rIns="0"/>
                <a:lstStyle/>
                <a:p>
                  <a:pPr algn="ctr" eaLnBrk="0" hangingPunct="0"/>
                  <a:r>
                    <a:rPr lang="fr-CA" sz="1000">
                      <a:latin typeface="Times New Roman" pitchFamily="18" charset="0"/>
                    </a:rPr>
                    <a:t>ISA bus interface</a:t>
                  </a:r>
                </a:p>
              </p:txBody>
            </p:sp>
            <p:sp>
              <p:nvSpPr>
                <p:cNvPr id="50218" name="Rectangle 38"/>
                <p:cNvSpPr>
                  <a:spLocks noChangeArrowheads="1"/>
                </p:cNvSpPr>
                <p:nvPr/>
              </p:nvSpPr>
              <p:spPr bwMode="auto">
                <a:xfrm>
                  <a:off x="5834" y="5490"/>
                  <a:ext cx="894" cy="403"/>
                </a:xfrm>
                <a:prstGeom prst="rect">
                  <a:avLst/>
                </a:prstGeom>
                <a:noFill/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 lIns="0" rIns="0"/>
                <a:lstStyle/>
                <a:p>
                  <a:pPr algn="ctr" eaLnBrk="0" hangingPunct="0"/>
                  <a:r>
                    <a:rPr lang="fr-CA" sz="1000">
                      <a:latin typeface="Times New Roman" pitchFamily="18" charset="0"/>
                    </a:rPr>
                    <a:t>UART</a:t>
                  </a:r>
                </a:p>
              </p:txBody>
            </p:sp>
            <p:sp>
              <p:nvSpPr>
                <p:cNvPr id="50219" name="Rectangle 39"/>
                <p:cNvSpPr>
                  <a:spLocks noChangeArrowheads="1"/>
                </p:cNvSpPr>
                <p:nvPr/>
              </p:nvSpPr>
              <p:spPr bwMode="auto">
                <a:xfrm>
                  <a:off x="6900" y="5490"/>
                  <a:ext cx="997" cy="403"/>
                </a:xfrm>
                <a:prstGeom prst="rect">
                  <a:avLst/>
                </a:prstGeom>
                <a:noFill/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 lIns="0" rIns="0"/>
                <a:lstStyle/>
                <a:p>
                  <a:pPr algn="ctr" eaLnBrk="0" hangingPunct="0"/>
                  <a:r>
                    <a:rPr lang="fr-CA" sz="1000">
                      <a:latin typeface="Times New Roman" pitchFamily="18" charset="0"/>
                    </a:rPr>
                    <a:t>LCD ctrl</a:t>
                  </a:r>
                </a:p>
              </p:txBody>
            </p:sp>
            <p:sp>
              <p:nvSpPr>
                <p:cNvPr id="50220" name="Rectangle 40"/>
                <p:cNvSpPr>
                  <a:spLocks noChangeArrowheads="1"/>
                </p:cNvSpPr>
                <p:nvPr/>
              </p:nvSpPr>
              <p:spPr bwMode="auto">
                <a:xfrm>
                  <a:off x="6650" y="4436"/>
                  <a:ext cx="1247" cy="402"/>
                </a:xfrm>
                <a:prstGeom prst="rect">
                  <a:avLst/>
                </a:prstGeom>
                <a:noFill/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eaLnBrk="0" hangingPunct="0"/>
                  <a:r>
                    <a:rPr lang="fr-CA" sz="1000">
                      <a:latin typeface="Times New Roman" pitchFamily="18" charset="0"/>
                    </a:rPr>
                    <a:t>Display ctrl</a:t>
                  </a:r>
                </a:p>
              </p:txBody>
            </p:sp>
            <p:sp>
              <p:nvSpPr>
                <p:cNvPr id="50221" name="Rectangle 41"/>
                <p:cNvSpPr>
                  <a:spLocks noChangeArrowheads="1"/>
                </p:cNvSpPr>
                <p:nvPr/>
              </p:nvSpPr>
              <p:spPr bwMode="auto">
                <a:xfrm>
                  <a:off x="6183" y="3787"/>
                  <a:ext cx="1714" cy="403"/>
                </a:xfrm>
                <a:prstGeom prst="rect">
                  <a:avLst/>
                </a:prstGeom>
                <a:noFill/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 lIns="0" rIns="0"/>
                <a:lstStyle/>
                <a:p>
                  <a:pPr algn="ctr" eaLnBrk="0" hangingPunct="0"/>
                  <a:r>
                    <a:rPr lang="fr-CA" sz="1000">
                      <a:latin typeface="Times New Roman" pitchFamily="18" charset="0"/>
                    </a:rPr>
                    <a:t>Multiplier/Accum</a:t>
                  </a:r>
                </a:p>
              </p:txBody>
            </p:sp>
            <p:sp>
              <p:nvSpPr>
                <p:cNvPr id="50222" name="Freeform 42"/>
                <p:cNvSpPr>
                  <a:spLocks noChangeArrowheads="1"/>
                </p:cNvSpPr>
                <p:nvPr/>
              </p:nvSpPr>
              <p:spPr bwMode="auto">
                <a:xfrm>
                  <a:off x="2810" y="3470"/>
                  <a:ext cx="4810" cy="1"/>
                </a:xfrm>
                <a:custGeom>
                  <a:avLst/>
                  <a:gdLst>
                    <a:gd name="T0" fmla="*/ 0 w 4810"/>
                    <a:gd name="T1" fmla="*/ 0 h 1"/>
                    <a:gd name="T2" fmla="*/ 4810 w 4810"/>
                    <a:gd name="T3" fmla="*/ 0 h 1"/>
                    <a:gd name="T4" fmla="*/ 0 60000 65536"/>
                    <a:gd name="T5" fmla="*/ 0 60000 65536"/>
                    <a:gd name="T6" fmla="*/ 0 w 4810"/>
                    <a:gd name="T7" fmla="*/ 0 h 1"/>
                    <a:gd name="T8" fmla="*/ 4810 w 4810"/>
                    <a:gd name="T9" fmla="*/ 1 h 1"/>
                  </a:gdLst>
                  <a:ahLst/>
                  <a:cxnLst>
                    <a:cxn ang="T4">
                      <a:pos x="T0" y="T1"/>
                    </a:cxn>
                    <a:cxn ang="T5">
                      <a:pos x="T2" y="T3"/>
                    </a:cxn>
                  </a:cxnLst>
                  <a:rect l="T6" t="T7" r="T8" b="T9"/>
                  <a:pathLst>
                    <a:path w="4810" h="1">
                      <a:moveTo>
                        <a:pt x="0" y="0"/>
                      </a:moveTo>
                      <a:lnTo>
                        <a:pt x="4810" y="0"/>
                      </a:lnTo>
                    </a:path>
                  </a:pathLst>
                </a:custGeom>
                <a:solidFill>
                  <a:srgbClr val="FFFFFF"/>
                </a:solidFill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50223" name="Freeform 43"/>
                <p:cNvSpPr>
                  <a:spLocks noChangeArrowheads="1"/>
                </p:cNvSpPr>
                <p:nvPr/>
              </p:nvSpPr>
              <p:spPr bwMode="auto">
                <a:xfrm>
                  <a:off x="2809" y="5160"/>
                  <a:ext cx="4411" cy="4"/>
                </a:xfrm>
                <a:custGeom>
                  <a:avLst/>
                  <a:gdLst>
                    <a:gd name="T0" fmla="*/ 0 w 4411"/>
                    <a:gd name="T1" fmla="*/ 4 h 4"/>
                    <a:gd name="T2" fmla="*/ 4411 w 4411"/>
                    <a:gd name="T3" fmla="*/ 0 h 4"/>
                    <a:gd name="T4" fmla="*/ 0 60000 65536"/>
                    <a:gd name="T5" fmla="*/ 0 60000 65536"/>
                    <a:gd name="T6" fmla="*/ 0 w 4411"/>
                    <a:gd name="T7" fmla="*/ 0 h 4"/>
                    <a:gd name="T8" fmla="*/ 4411 w 4411"/>
                    <a:gd name="T9" fmla="*/ 4 h 4"/>
                  </a:gdLst>
                  <a:ahLst/>
                  <a:cxnLst>
                    <a:cxn ang="T4">
                      <a:pos x="T0" y="T1"/>
                    </a:cxn>
                    <a:cxn ang="T5">
                      <a:pos x="T2" y="T3"/>
                    </a:cxn>
                  </a:cxnLst>
                  <a:rect l="T6" t="T7" r="T8" b="T9"/>
                  <a:pathLst>
                    <a:path w="4411" h="4">
                      <a:moveTo>
                        <a:pt x="0" y="4"/>
                      </a:moveTo>
                      <a:lnTo>
                        <a:pt x="4411" y="0"/>
                      </a:lnTo>
                    </a:path>
                  </a:pathLst>
                </a:custGeom>
                <a:solidFill>
                  <a:srgbClr val="FFFFFF"/>
                </a:solidFill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grpSp>
              <p:nvGrpSpPr>
                <p:cNvPr id="50224" name="Group 44"/>
                <p:cNvGrpSpPr>
                  <a:grpSpLocks/>
                </p:cNvGrpSpPr>
                <p:nvPr/>
              </p:nvGrpSpPr>
              <p:grpSpPr bwMode="auto">
                <a:xfrm>
                  <a:off x="4838" y="5895"/>
                  <a:ext cx="158" cy="323"/>
                  <a:chOff x="9915" y="11780"/>
                  <a:chExt cx="158" cy="323"/>
                </a:xfrm>
              </p:grpSpPr>
              <p:sp>
                <p:nvSpPr>
                  <p:cNvPr id="50290" name="Line 45"/>
                  <p:cNvSpPr>
                    <a:spLocks noChangeShapeType="1"/>
                  </p:cNvSpPr>
                  <p:nvPr/>
                </p:nvSpPr>
                <p:spPr bwMode="auto">
                  <a:xfrm>
                    <a:off x="9994" y="11925"/>
                    <a:ext cx="1" cy="33"/>
                  </a:xfrm>
                  <a:prstGeom prst="line">
                    <a:avLst/>
                  </a:prstGeom>
                  <a:no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50291" name="Freeform 46"/>
                  <p:cNvSpPr>
                    <a:spLocks/>
                  </p:cNvSpPr>
                  <p:nvPr/>
                </p:nvSpPr>
                <p:spPr bwMode="auto">
                  <a:xfrm>
                    <a:off x="9918" y="11780"/>
                    <a:ext cx="155" cy="149"/>
                  </a:xfrm>
                  <a:custGeom>
                    <a:avLst/>
                    <a:gdLst>
                      <a:gd name="T0" fmla="*/ 155 w 155"/>
                      <a:gd name="T1" fmla="*/ 149 h 149"/>
                      <a:gd name="T2" fmla="*/ 76 w 155"/>
                      <a:gd name="T3" fmla="*/ 0 h 149"/>
                      <a:gd name="T4" fmla="*/ 0 w 155"/>
                      <a:gd name="T5" fmla="*/ 149 h 149"/>
                      <a:gd name="T6" fmla="*/ 155 w 155"/>
                      <a:gd name="T7" fmla="*/ 149 h 149"/>
                      <a:gd name="T8" fmla="*/ 0 60000 65536"/>
                      <a:gd name="T9" fmla="*/ 0 60000 65536"/>
                      <a:gd name="T10" fmla="*/ 0 60000 65536"/>
                      <a:gd name="T11" fmla="*/ 0 60000 65536"/>
                      <a:gd name="T12" fmla="*/ 0 w 155"/>
                      <a:gd name="T13" fmla="*/ 0 h 149"/>
                      <a:gd name="T14" fmla="*/ 155 w 155"/>
                      <a:gd name="T15" fmla="*/ 149 h 149"/>
                    </a:gdLst>
                    <a:ahLst/>
                    <a:cxnLst>
                      <a:cxn ang="T8">
                        <a:pos x="T0" y="T1"/>
                      </a:cxn>
                      <a:cxn ang="T9">
                        <a:pos x="T2" y="T3"/>
                      </a:cxn>
                      <a:cxn ang="T10">
                        <a:pos x="T4" y="T5"/>
                      </a:cxn>
                      <a:cxn ang="T11">
                        <a:pos x="T6" y="T7"/>
                      </a:cxn>
                    </a:cxnLst>
                    <a:rect l="T12" t="T13" r="T14" b="T15"/>
                    <a:pathLst>
                      <a:path w="155" h="149">
                        <a:moveTo>
                          <a:pt x="155" y="149"/>
                        </a:moveTo>
                        <a:lnTo>
                          <a:pt x="76" y="0"/>
                        </a:lnTo>
                        <a:lnTo>
                          <a:pt x="0" y="149"/>
                        </a:lnTo>
                        <a:lnTo>
                          <a:pt x="155" y="149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50292" name="Freeform 47"/>
                  <p:cNvSpPr>
                    <a:spLocks/>
                  </p:cNvSpPr>
                  <p:nvPr/>
                </p:nvSpPr>
                <p:spPr bwMode="auto">
                  <a:xfrm>
                    <a:off x="9915" y="11954"/>
                    <a:ext cx="156" cy="149"/>
                  </a:xfrm>
                  <a:custGeom>
                    <a:avLst/>
                    <a:gdLst>
                      <a:gd name="T0" fmla="*/ 0 w 156"/>
                      <a:gd name="T1" fmla="*/ 0 h 149"/>
                      <a:gd name="T2" fmla="*/ 79 w 156"/>
                      <a:gd name="T3" fmla="*/ 149 h 149"/>
                      <a:gd name="T4" fmla="*/ 156 w 156"/>
                      <a:gd name="T5" fmla="*/ 0 h 149"/>
                      <a:gd name="T6" fmla="*/ 0 w 156"/>
                      <a:gd name="T7" fmla="*/ 0 h 149"/>
                      <a:gd name="T8" fmla="*/ 0 60000 65536"/>
                      <a:gd name="T9" fmla="*/ 0 60000 65536"/>
                      <a:gd name="T10" fmla="*/ 0 60000 65536"/>
                      <a:gd name="T11" fmla="*/ 0 60000 65536"/>
                      <a:gd name="T12" fmla="*/ 0 w 156"/>
                      <a:gd name="T13" fmla="*/ 0 h 149"/>
                      <a:gd name="T14" fmla="*/ 156 w 156"/>
                      <a:gd name="T15" fmla="*/ 149 h 149"/>
                    </a:gdLst>
                    <a:ahLst/>
                    <a:cxnLst>
                      <a:cxn ang="T8">
                        <a:pos x="T0" y="T1"/>
                      </a:cxn>
                      <a:cxn ang="T9">
                        <a:pos x="T2" y="T3"/>
                      </a:cxn>
                      <a:cxn ang="T10">
                        <a:pos x="T4" y="T5"/>
                      </a:cxn>
                      <a:cxn ang="T11">
                        <a:pos x="T6" y="T7"/>
                      </a:cxn>
                    </a:cxnLst>
                    <a:rect l="T12" t="T13" r="T14" b="T15"/>
                    <a:pathLst>
                      <a:path w="156" h="149">
                        <a:moveTo>
                          <a:pt x="0" y="0"/>
                        </a:moveTo>
                        <a:lnTo>
                          <a:pt x="79" y="149"/>
                        </a:lnTo>
                        <a:lnTo>
                          <a:pt x="156" y="0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50225" name="Group 48"/>
                <p:cNvGrpSpPr>
                  <a:grpSpLocks/>
                </p:cNvGrpSpPr>
                <p:nvPr/>
              </p:nvGrpSpPr>
              <p:grpSpPr bwMode="auto">
                <a:xfrm>
                  <a:off x="6212" y="5895"/>
                  <a:ext cx="158" cy="323"/>
                  <a:chOff x="11499" y="11780"/>
                  <a:chExt cx="158" cy="323"/>
                </a:xfrm>
              </p:grpSpPr>
              <p:sp>
                <p:nvSpPr>
                  <p:cNvPr id="50287" name="Line 49"/>
                  <p:cNvSpPr>
                    <a:spLocks noChangeShapeType="1"/>
                  </p:cNvSpPr>
                  <p:nvPr/>
                </p:nvSpPr>
                <p:spPr bwMode="auto">
                  <a:xfrm>
                    <a:off x="11578" y="11925"/>
                    <a:ext cx="1" cy="33"/>
                  </a:xfrm>
                  <a:prstGeom prst="line">
                    <a:avLst/>
                  </a:prstGeom>
                  <a:no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50288" name="Freeform 50"/>
                  <p:cNvSpPr>
                    <a:spLocks/>
                  </p:cNvSpPr>
                  <p:nvPr/>
                </p:nvSpPr>
                <p:spPr bwMode="auto">
                  <a:xfrm>
                    <a:off x="11502" y="11780"/>
                    <a:ext cx="155" cy="149"/>
                  </a:xfrm>
                  <a:custGeom>
                    <a:avLst/>
                    <a:gdLst>
                      <a:gd name="T0" fmla="*/ 155 w 155"/>
                      <a:gd name="T1" fmla="*/ 149 h 149"/>
                      <a:gd name="T2" fmla="*/ 76 w 155"/>
                      <a:gd name="T3" fmla="*/ 0 h 149"/>
                      <a:gd name="T4" fmla="*/ 0 w 155"/>
                      <a:gd name="T5" fmla="*/ 149 h 149"/>
                      <a:gd name="T6" fmla="*/ 155 w 155"/>
                      <a:gd name="T7" fmla="*/ 149 h 149"/>
                      <a:gd name="T8" fmla="*/ 0 60000 65536"/>
                      <a:gd name="T9" fmla="*/ 0 60000 65536"/>
                      <a:gd name="T10" fmla="*/ 0 60000 65536"/>
                      <a:gd name="T11" fmla="*/ 0 60000 65536"/>
                      <a:gd name="T12" fmla="*/ 0 w 155"/>
                      <a:gd name="T13" fmla="*/ 0 h 149"/>
                      <a:gd name="T14" fmla="*/ 155 w 155"/>
                      <a:gd name="T15" fmla="*/ 149 h 149"/>
                    </a:gdLst>
                    <a:ahLst/>
                    <a:cxnLst>
                      <a:cxn ang="T8">
                        <a:pos x="T0" y="T1"/>
                      </a:cxn>
                      <a:cxn ang="T9">
                        <a:pos x="T2" y="T3"/>
                      </a:cxn>
                      <a:cxn ang="T10">
                        <a:pos x="T4" y="T5"/>
                      </a:cxn>
                      <a:cxn ang="T11">
                        <a:pos x="T6" y="T7"/>
                      </a:cxn>
                    </a:cxnLst>
                    <a:rect l="T12" t="T13" r="T14" b="T15"/>
                    <a:pathLst>
                      <a:path w="155" h="149">
                        <a:moveTo>
                          <a:pt x="155" y="149"/>
                        </a:moveTo>
                        <a:lnTo>
                          <a:pt x="76" y="0"/>
                        </a:lnTo>
                        <a:lnTo>
                          <a:pt x="0" y="149"/>
                        </a:lnTo>
                        <a:lnTo>
                          <a:pt x="155" y="149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50289" name="Freeform 51"/>
                  <p:cNvSpPr>
                    <a:spLocks/>
                  </p:cNvSpPr>
                  <p:nvPr/>
                </p:nvSpPr>
                <p:spPr bwMode="auto">
                  <a:xfrm>
                    <a:off x="11499" y="11954"/>
                    <a:ext cx="156" cy="149"/>
                  </a:xfrm>
                  <a:custGeom>
                    <a:avLst/>
                    <a:gdLst>
                      <a:gd name="T0" fmla="*/ 0 w 156"/>
                      <a:gd name="T1" fmla="*/ 0 h 149"/>
                      <a:gd name="T2" fmla="*/ 79 w 156"/>
                      <a:gd name="T3" fmla="*/ 149 h 149"/>
                      <a:gd name="T4" fmla="*/ 156 w 156"/>
                      <a:gd name="T5" fmla="*/ 0 h 149"/>
                      <a:gd name="T6" fmla="*/ 0 w 156"/>
                      <a:gd name="T7" fmla="*/ 0 h 149"/>
                      <a:gd name="T8" fmla="*/ 0 60000 65536"/>
                      <a:gd name="T9" fmla="*/ 0 60000 65536"/>
                      <a:gd name="T10" fmla="*/ 0 60000 65536"/>
                      <a:gd name="T11" fmla="*/ 0 60000 65536"/>
                      <a:gd name="T12" fmla="*/ 0 w 156"/>
                      <a:gd name="T13" fmla="*/ 0 h 149"/>
                      <a:gd name="T14" fmla="*/ 156 w 156"/>
                      <a:gd name="T15" fmla="*/ 149 h 149"/>
                    </a:gdLst>
                    <a:ahLst/>
                    <a:cxnLst>
                      <a:cxn ang="T8">
                        <a:pos x="T0" y="T1"/>
                      </a:cxn>
                      <a:cxn ang="T9">
                        <a:pos x="T2" y="T3"/>
                      </a:cxn>
                      <a:cxn ang="T10">
                        <a:pos x="T4" y="T5"/>
                      </a:cxn>
                      <a:cxn ang="T11">
                        <a:pos x="T6" y="T7"/>
                      </a:cxn>
                    </a:cxnLst>
                    <a:rect l="T12" t="T13" r="T14" b="T15"/>
                    <a:pathLst>
                      <a:path w="156" h="149">
                        <a:moveTo>
                          <a:pt x="0" y="0"/>
                        </a:moveTo>
                        <a:lnTo>
                          <a:pt x="79" y="149"/>
                        </a:lnTo>
                        <a:lnTo>
                          <a:pt x="156" y="0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50226" name="Group 52"/>
                <p:cNvGrpSpPr>
                  <a:grpSpLocks/>
                </p:cNvGrpSpPr>
                <p:nvPr/>
              </p:nvGrpSpPr>
              <p:grpSpPr bwMode="auto">
                <a:xfrm>
                  <a:off x="2999" y="5895"/>
                  <a:ext cx="158" cy="323"/>
                  <a:chOff x="7666" y="11780"/>
                  <a:chExt cx="158" cy="323"/>
                </a:xfrm>
              </p:grpSpPr>
              <p:sp>
                <p:nvSpPr>
                  <p:cNvPr id="50284" name="Line 53"/>
                  <p:cNvSpPr>
                    <a:spLocks noChangeShapeType="1"/>
                  </p:cNvSpPr>
                  <p:nvPr/>
                </p:nvSpPr>
                <p:spPr bwMode="auto">
                  <a:xfrm>
                    <a:off x="7745" y="11925"/>
                    <a:ext cx="1" cy="33"/>
                  </a:xfrm>
                  <a:prstGeom prst="line">
                    <a:avLst/>
                  </a:prstGeom>
                  <a:no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50285" name="Freeform 54"/>
                  <p:cNvSpPr>
                    <a:spLocks/>
                  </p:cNvSpPr>
                  <p:nvPr/>
                </p:nvSpPr>
                <p:spPr bwMode="auto">
                  <a:xfrm>
                    <a:off x="7669" y="11780"/>
                    <a:ext cx="155" cy="149"/>
                  </a:xfrm>
                  <a:custGeom>
                    <a:avLst/>
                    <a:gdLst>
                      <a:gd name="T0" fmla="*/ 155 w 155"/>
                      <a:gd name="T1" fmla="*/ 149 h 149"/>
                      <a:gd name="T2" fmla="*/ 76 w 155"/>
                      <a:gd name="T3" fmla="*/ 0 h 149"/>
                      <a:gd name="T4" fmla="*/ 0 w 155"/>
                      <a:gd name="T5" fmla="*/ 149 h 149"/>
                      <a:gd name="T6" fmla="*/ 155 w 155"/>
                      <a:gd name="T7" fmla="*/ 149 h 149"/>
                      <a:gd name="T8" fmla="*/ 0 60000 65536"/>
                      <a:gd name="T9" fmla="*/ 0 60000 65536"/>
                      <a:gd name="T10" fmla="*/ 0 60000 65536"/>
                      <a:gd name="T11" fmla="*/ 0 60000 65536"/>
                      <a:gd name="T12" fmla="*/ 0 w 155"/>
                      <a:gd name="T13" fmla="*/ 0 h 149"/>
                      <a:gd name="T14" fmla="*/ 155 w 155"/>
                      <a:gd name="T15" fmla="*/ 149 h 149"/>
                    </a:gdLst>
                    <a:ahLst/>
                    <a:cxnLst>
                      <a:cxn ang="T8">
                        <a:pos x="T0" y="T1"/>
                      </a:cxn>
                      <a:cxn ang="T9">
                        <a:pos x="T2" y="T3"/>
                      </a:cxn>
                      <a:cxn ang="T10">
                        <a:pos x="T4" y="T5"/>
                      </a:cxn>
                      <a:cxn ang="T11">
                        <a:pos x="T6" y="T7"/>
                      </a:cxn>
                    </a:cxnLst>
                    <a:rect l="T12" t="T13" r="T14" b="T15"/>
                    <a:pathLst>
                      <a:path w="155" h="149">
                        <a:moveTo>
                          <a:pt x="155" y="149"/>
                        </a:moveTo>
                        <a:lnTo>
                          <a:pt x="76" y="0"/>
                        </a:lnTo>
                        <a:lnTo>
                          <a:pt x="0" y="149"/>
                        </a:lnTo>
                        <a:lnTo>
                          <a:pt x="155" y="149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50286" name="Freeform 55"/>
                  <p:cNvSpPr>
                    <a:spLocks/>
                  </p:cNvSpPr>
                  <p:nvPr/>
                </p:nvSpPr>
                <p:spPr bwMode="auto">
                  <a:xfrm>
                    <a:off x="7666" y="11954"/>
                    <a:ext cx="156" cy="149"/>
                  </a:xfrm>
                  <a:custGeom>
                    <a:avLst/>
                    <a:gdLst>
                      <a:gd name="T0" fmla="*/ 0 w 156"/>
                      <a:gd name="T1" fmla="*/ 0 h 149"/>
                      <a:gd name="T2" fmla="*/ 79 w 156"/>
                      <a:gd name="T3" fmla="*/ 149 h 149"/>
                      <a:gd name="T4" fmla="*/ 156 w 156"/>
                      <a:gd name="T5" fmla="*/ 0 h 149"/>
                      <a:gd name="T6" fmla="*/ 0 w 156"/>
                      <a:gd name="T7" fmla="*/ 0 h 149"/>
                      <a:gd name="T8" fmla="*/ 0 60000 65536"/>
                      <a:gd name="T9" fmla="*/ 0 60000 65536"/>
                      <a:gd name="T10" fmla="*/ 0 60000 65536"/>
                      <a:gd name="T11" fmla="*/ 0 60000 65536"/>
                      <a:gd name="T12" fmla="*/ 0 w 156"/>
                      <a:gd name="T13" fmla="*/ 0 h 149"/>
                      <a:gd name="T14" fmla="*/ 156 w 156"/>
                      <a:gd name="T15" fmla="*/ 149 h 149"/>
                    </a:gdLst>
                    <a:ahLst/>
                    <a:cxnLst>
                      <a:cxn ang="T8">
                        <a:pos x="T0" y="T1"/>
                      </a:cxn>
                      <a:cxn ang="T9">
                        <a:pos x="T2" y="T3"/>
                      </a:cxn>
                      <a:cxn ang="T10">
                        <a:pos x="T4" y="T5"/>
                      </a:cxn>
                      <a:cxn ang="T11">
                        <a:pos x="T6" y="T7"/>
                      </a:cxn>
                    </a:cxnLst>
                    <a:rect l="T12" t="T13" r="T14" b="T15"/>
                    <a:pathLst>
                      <a:path w="156" h="149">
                        <a:moveTo>
                          <a:pt x="0" y="0"/>
                        </a:moveTo>
                        <a:lnTo>
                          <a:pt x="79" y="149"/>
                        </a:lnTo>
                        <a:lnTo>
                          <a:pt x="156" y="0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50227" name="Group 56"/>
                <p:cNvGrpSpPr>
                  <a:grpSpLocks/>
                </p:cNvGrpSpPr>
                <p:nvPr/>
              </p:nvGrpSpPr>
              <p:grpSpPr bwMode="auto">
                <a:xfrm>
                  <a:off x="2730" y="5164"/>
                  <a:ext cx="158" cy="326"/>
                  <a:chOff x="7417" y="11049"/>
                  <a:chExt cx="158" cy="326"/>
                </a:xfrm>
              </p:grpSpPr>
              <p:sp>
                <p:nvSpPr>
                  <p:cNvPr id="50281" name="Line 57"/>
                  <p:cNvSpPr>
                    <a:spLocks noChangeShapeType="1"/>
                  </p:cNvSpPr>
                  <p:nvPr/>
                </p:nvSpPr>
                <p:spPr bwMode="auto">
                  <a:xfrm>
                    <a:off x="7496" y="11194"/>
                    <a:ext cx="1" cy="36"/>
                  </a:xfrm>
                  <a:prstGeom prst="line">
                    <a:avLst/>
                  </a:prstGeom>
                  <a:no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50282" name="Freeform 58"/>
                  <p:cNvSpPr>
                    <a:spLocks/>
                  </p:cNvSpPr>
                  <p:nvPr/>
                </p:nvSpPr>
                <p:spPr bwMode="auto">
                  <a:xfrm>
                    <a:off x="7419" y="11049"/>
                    <a:ext cx="156" cy="150"/>
                  </a:xfrm>
                  <a:custGeom>
                    <a:avLst/>
                    <a:gdLst>
                      <a:gd name="T0" fmla="*/ 156 w 156"/>
                      <a:gd name="T1" fmla="*/ 150 h 150"/>
                      <a:gd name="T2" fmla="*/ 77 w 156"/>
                      <a:gd name="T3" fmla="*/ 0 h 150"/>
                      <a:gd name="T4" fmla="*/ 0 w 156"/>
                      <a:gd name="T5" fmla="*/ 150 h 150"/>
                      <a:gd name="T6" fmla="*/ 156 w 156"/>
                      <a:gd name="T7" fmla="*/ 150 h 150"/>
                      <a:gd name="T8" fmla="*/ 0 60000 65536"/>
                      <a:gd name="T9" fmla="*/ 0 60000 65536"/>
                      <a:gd name="T10" fmla="*/ 0 60000 65536"/>
                      <a:gd name="T11" fmla="*/ 0 60000 65536"/>
                      <a:gd name="T12" fmla="*/ 0 w 156"/>
                      <a:gd name="T13" fmla="*/ 0 h 150"/>
                      <a:gd name="T14" fmla="*/ 156 w 156"/>
                      <a:gd name="T15" fmla="*/ 150 h 150"/>
                    </a:gdLst>
                    <a:ahLst/>
                    <a:cxnLst>
                      <a:cxn ang="T8">
                        <a:pos x="T0" y="T1"/>
                      </a:cxn>
                      <a:cxn ang="T9">
                        <a:pos x="T2" y="T3"/>
                      </a:cxn>
                      <a:cxn ang="T10">
                        <a:pos x="T4" y="T5"/>
                      </a:cxn>
                      <a:cxn ang="T11">
                        <a:pos x="T6" y="T7"/>
                      </a:cxn>
                    </a:cxnLst>
                    <a:rect l="T12" t="T13" r="T14" b="T15"/>
                    <a:pathLst>
                      <a:path w="156" h="150">
                        <a:moveTo>
                          <a:pt x="156" y="150"/>
                        </a:moveTo>
                        <a:lnTo>
                          <a:pt x="77" y="0"/>
                        </a:lnTo>
                        <a:lnTo>
                          <a:pt x="0" y="150"/>
                        </a:lnTo>
                        <a:lnTo>
                          <a:pt x="156" y="150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50283" name="Freeform 59"/>
                  <p:cNvSpPr>
                    <a:spLocks/>
                  </p:cNvSpPr>
                  <p:nvPr/>
                </p:nvSpPr>
                <p:spPr bwMode="auto">
                  <a:xfrm>
                    <a:off x="7417" y="11225"/>
                    <a:ext cx="155" cy="150"/>
                  </a:xfrm>
                  <a:custGeom>
                    <a:avLst/>
                    <a:gdLst>
                      <a:gd name="T0" fmla="*/ 0 w 155"/>
                      <a:gd name="T1" fmla="*/ 0 h 150"/>
                      <a:gd name="T2" fmla="*/ 79 w 155"/>
                      <a:gd name="T3" fmla="*/ 150 h 150"/>
                      <a:gd name="T4" fmla="*/ 155 w 155"/>
                      <a:gd name="T5" fmla="*/ 0 h 150"/>
                      <a:gd name="T6" fmla="*/ 0 w 155"/>
                      <a:gd name="T7" fmla="*/ 0 h 150"/>
                      <a:gd name="T8" fmla="*/ 0 60000 65536"/>
                      <a:gd name="T9" fmla="*/ 0 60000 65536"/>
                      <a:gd name="T10" fmla="*/ 0 60000 65536"/>
                      <a:gd name="T11" fmla="*/ 0 60000 65536"/>
                      <a:gd name="T12" fmla="*/ 0 w 155"/>
                      <a:gd name="T13" fmla="*/ 0 h 150"/>
                      <a:gd name="T14" fmla="*/ 155 w 155"/>
                      <a:gd name="T15" fmla="*/ 150 h 150"/>
                    </a:gdLst>
                    <a:ahLst/>
                    <a:cxnLst>
                      <a:cxn ang="T8">
                        <a:pos x="T0" y="T1"/>
                      </a:cxn>
                      <a:cxn ang="T9">
                        <a:pos x="T2" y="T3"/>
                      </a:cxn>
                      <a:cxn ang="T10">
                        <a:pos x="T4" y="T5"/>
                      </a:cxn>
                      <a:cxn ang="T11">
                        <a:pos x="T6" y="T7"/>
                      </a:cxn>
                    </a:cxnLst>
                    <a:rect l="T12" t="T13" r="T14" b="T15"/>
                    <a:pathLst>
                      <a:path w="155" h="150">
                        <a:moveTo>
                          <a:pt x="0" y="0"/>
                        </a:moveTo>
                        <a:lnTo>
                          <a:pt x="79" y="150"/>
                        </a:lnTo>
                        <a:lnTo>
                          <a:pt x="155" y="0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50228" name="Group 60"/>
                <p:cNvGrpSpPr>
                  <a:grpSpLocks/>
                </p:cNvGrpSpPr>
                <p:nvPr/>
              </p:nvGrpSpPr>
              <p:grpSpPr bwMode="auto">
                <a:xfrm>
                  <a:off x="7147" y="4841"/>
                  <a:ext cx="158" cy="323"/>
                  <a:chOff x="12414" y="10726"/>
                  <a:chExt cx="158" cy="323"/>
                </a:xfrm>
              </p:grpSpPr>
              <p:sp>
                <p:nvSpPr>
                  <p:cNvPr id="50278" name="Line 61"/>
                  <p:cNvSpPr>
                    <a:spLocks noChangeShapeType="1"/>
                  </p:cNvSpPr>
                  <p:nvPr/>
                </p:nvSpPr>
                <p:spPr bwMode="auto">
                  <a:xfrm>
                    <a:off x="12493" y="10871"/>
                    <a:ext cx="1" cy="33"/>
                  </a:xfrm>
                  <a:prstGeom prst="line">
                    <a:avLst/>
                  </a:prstGeom>
                  <a:no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50279" name="Freeform 62"/>
                  <p:cNvSpPr>
                    <a:spLocks/>
                  </p:cNvSpPr>
                  <p:nvPr/>
                </p:nvSpPr>
                <p:spPr bwMode="auto">
                  <a:xfrm>
                    <a:off x="12416" y="10726"/>
                    <a:ext cx="156" cy="149"/>
                  </a:xfrm>
                  <a:custGeom>
                    <a:avLst/>
                    <a:gdLst>
                      <a:gd name="T0" fmla="*/ 156 w 156"/>
                      <a:gd name="T1" fmla="*/ 149 h 149"/>
                      <a:gd name="T2" fmla="*/ 77 w 156"/>
                      <a:gd name="T3" fmla="*/ 0 h 149"/>
                      <a:gd name="T4" fmla="*/ 0 w 156"/>
                      <a:gd name="T5" fmla="*/ 149 h 149"/>
                      <a:gd name="T6" fmla="*/ 156 w 156"/>
                      <a:gd name="T7" fmla="*/ 149 h 149"/>
                      <a:gd name="T8" fmla="*/ 0 60000 65536"/>
                      <a:gd name="T9" fmla="*/ 0 60000 65536"/>
                      <a:gd name="T10" fmla="*/ 0 60000 65536"/>
                      <a:gd name="T11" fmla="*/ 0 60000 65536"/>
                      <a:gd name="T12" fmla="*/ 0 w 156"/>
                      <a:gd name="T13" fmla="*/ 0 h 149"/>
                      <a:gd name="T14" fmla="*/ 156 w 156"/>
                      <a:gd name="T15" fmla="*/ 149 h 149"/>
                    </a:gdLst>
                    <a:ahLst/>
                    <a:cxnLst>
                      <a:cxn ang="T8">
                        <a:pos x="T0" y="T1"/>
                      </a:cxn>
                      <a:cxn ang="T9">
                        <a:pos x="T2" y="T3"/>
                      </a:cxn>
                      <a:cxn ang="T10">
                        <a:pos x="T4" y="T5"/>
                      </a:cxn>
                      <a:cxn ang="T11">
                        <a:pos x="T6" y="T7"/>
                      </a:cxn>
                    </a:cxnLst>
                    <a:rect l="T12" t="T13" r="T14" b="T15"/>
                    <a:pathLst>
                      <a:path w="156" h="149">
                        <a:moveTo>
                          <a:pt x="156" y="149"/>
                        </a:moveTo>
                        <a:lnTo>
                          <a:pt x="77" y="0"/>
                        </a:lnTo>
                        <a:lnTo>
                          <a:pt x="0" y="149"/>
                        </a:lnTo>
                        <a:lnTo>
                          <a:pt x="156" y="149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50280" name="Freeform 63"/>
                  <p:cNvSpPr>
                    <a:spLocks/>
                  </p:cNvSpPr>
                  <p:nvPr/>
                </p:nvSpPr>
                <p:spPr bwMode="auto">
                  <a:xfrm>
                    <a:off x="12414" y="10900"/>
                    <a:ext cx="155" cy="149"/>
                  </a:xfrm>
                  <a:custGeom>
                    <a:avLst/>
                    <a:gdLst>
                      <a:gd name="T0" fmla="*/ 0 w 155"/>
                      <a:gd name="T1" fmla="*/ 0 h 149"/>
                      <a:gd name="T2" fmla="*/ 79 w 155"/>
                      <a:gd name="T3" fmla="*/ 149 h 149"/>
                      <a:gd name="T4" fmla="*/ 155 w 155"/>
                      <a:gd name="T5" fmla="*/ 0 h 149"/>
                      <a:gd name="T6" fmla="*/ 0 w 155"/>
                      <a:gd name="T7" fmla="*/ 0 h 149"/>
                      <a:gd name="T8" fmla="*/ 0 60000 65536"/>
                      <a:gd name="T9" fmla="*/ 0 60000 65536"/>
                      <a:gd name="T10" fmla="*/ 0 60000 65536"/>
                      <a:gd name="T11" fmla="*/ 0 60000 65536"/>
                      <a:gd name="T12" fmla="*/ 0 w 155"/>
                      <a:gd name="T13" fmla="*/ 0 h 149"/>
                      <a:gd name="T14" fmla="*/ 155 w 155"/>
                      <a:gd name="T15" fmla="*/ 149 h 149"/>
                    </a:gdLst>
                    <a:ahLst/>
                    <a:cxnLst>
                      <a:cxn ang="T8">
                        <a:pos x="T0" y="T1"/>
                      </a:cxn>
                      <a:cxn ang="T9">
                        <a:pos x="T2" y="T3"/>
                      </a:cxn>
                      <a:cxn ang="T10">
                        <a:pos x="T4" y="T5"/>
                      </a:cxn>
                      <a:cxn ang="T11">
                        <a:pos x="T6" y="T7"/>
                      </a:cxn>
                    </a:cxnLst>
                    <a:rect l="T12" t="T13" r="T14" b="T15"/>
                    <a:pathLst>
                      <a:path w="155" h="149">
                        <a:moveTo>
                          <a:pt x="0" y="0"/>
                        </a:moveTo>
                        <a:lnTo>
                          <a:pt x="79" y="149"/>
                        </a:lnTo>
                        <a:lnTo>
                          <a:pt x="155" y="0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50229" name="Group 64"/>
                <p:cNvGrpSpPr>
                  <a:grpSpLocks/>
                </p:cNvGrpSpPr>
                <p:nvPr/>
              </p:nvGrpSpPr>
              <p:grpSpPr bwMode="auto">
                <a:xfrm>
                  <a:off x="7344" y="4841"/>
                  <a:ext cx="156" cy="649"/>
                  <a:chOff x="12831" y="10726"/>
                  <a:chExt cx="156" cy="649"/>
                </a:xfrm>
              </p:grpSpPr>
              <p:sp>
                <p:nvSpPr>
                  <p:cNvPr id="50276" name="Line 65"/>
                  <p:cNvSpPr>
                    <a:spLocks noChangeShapeType="1"/>
                  </p:cNvSpPr>
                  <p:nvPr/>
                </p:nvSpPr>
                <p:spPr bwMode="auto">
                  <a:xfrm>
                    <a:off x="12910" y="10726"/>
                    <a:ext cx="1" cy="504"/>
                  </a:xfrm>
                  <a:prstGeom prst="line">
                    <a:avLst/>
                  </a:prstGeom>
                  <a:no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50277" name="Freeform 66"/>
                  <p:cNvSpPr>
                    <a:spLocks/>
                  </p:cNvSpPr>
                  <p:nvPr/>
                </p:nvSpPr>
                <p:spPr bwMode="auto">
                  <a:xfrm>
                    <a:off x="12831" y="11225"/>
                    <a:ext cx="156" cy="150"/>
                  </a:xfrm>
                  <a:custGeom>
                    <a:avLst/>
                    <a:gdLst>
                      <a:gd name="T0" fmla="*/ 0 w 156"/>
                      <a:gd name="T1" fmla="*/ 0 h 150"/>
                      <a:gd name="T2" fmla="*/ 79 w 156"/>
                      <a:gd name="T3" fmla="*/ 150 h 150"/>
                      <a:gd name="T4" fmla="*/ 156 w 156"/>
                      <a:gd name="T5" fmla="*/ 0 h 150"/>
                      <a:gd name="T6" fmla="*/ 0 w 156"/>
                      <a:gd name="T7" fmla="*/ 0 h 150"/>
                      <a:gd name="T8" fmla="*/ 0 60000 65536"/>
                      <a:gd name="T9" fmla="*/ 0 60000 65536"/>
                      <a:gd name="T10" fmla="*/ 0 60000 65536"/>
                      <a:gd name="T11" fmla="*/ 0 60000 65536"/>
                      <a:gd name="T12" fmla="*/ 0 w 156"/>
                      <a:gd name="T13" fmla="*/ 0 h 150"/>
                      <a:gd name="T14" fmla="*/ 156 w 156"/>
                      <a:gd name="T15" fmla="*/ 150 h 150"/>
                    </a:gdLst>
                    <a:ahLst/>
                    <a:cxnLst>
                      <a:cxn ang="T8">
                        <a:pos x="T0" y="T1"/>
                      </a:cxn>
                      <a:cxn ang="T9">
                        <a:pos x="T2" y="T3"/>
                      </a:cxn>
                      <a:cxn ang="T10">
                        <a:pos x="T4" y="T5"/>
                      </a:cxn>
                      <a:cxn ang="T11">
                        <a:pos x="T6" y="T7"/>
                      </a:cxn>
                    </a:cxnLst>
                    <a:rect l="T12" t="T13" r="T14" b="T15"/>
                    <a:pathLst>
                      <a:path w="156" h="150">
                        <a:moveTo>
                          <a:pt x="0" y="0"/>
                        </a:moveTo>
                        <a:lnTo>
                          <a:pt x="79" y="150"/>
                        </a:lnTo>
                        <a:lnTo>
                          <a:pt x="156" y="0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50230" name="Group 67"/>
                <p:cNvGrpSpPr>
                  <a:grpSpLocks/>
                </p:cNvGrpSpPr>
                <p:nvPr/>
              </p:nvGrpSpPr>
              <p:grpSpPr bwMode="auto">
                <a:xfrm>
                  <a:off x="4848" y="5164"/>
                  <a:ext cx="158" cy="326"/>
                  <a:chOff x="9915" y="11049"/>
                  <a:chExt cx="158" cy="326"/>
                </a:xfrm>
              </p:grpSpPr>
              <p:sp>
                <p:nvSpPr>
                  <p:cNvPr id="50273" name="Line 68"/>
                  <p:cNvSpPr>
                    <a:spLocks noChangeShapeType="1"/>
                  </p:cNvSpPr>
                  <p:nvPr/>
                </p:nvSpPr>
                <p:spPr bwMode="auto">
                  <a:xfrm>
                    <a:off x="9994" y="11194"/>
                    <a:ext cx="1" cy="36"/>
                  </a:xfrm>
                  <a:prstGeom prst="line">
                    <a:avLst/>
                  </a:prstGeom>
                  <a:no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50274" name="Freeform 69"/>
                  <p:cNvSpPr>
                    <a:spLocks/>
                  </p:cNvSpPr>
                  <p:nvPr/>
                </p:nvSpPr>
                <p:spPr bwMode="auto">
                  <a:xfrm>
                    <a:off x="9918" y="11049"/>
                    <a:ext cx="155" cy="150"/>
                  </a:xfrm>
                  <a:custGeom>
                    <a:avLst/>
                    <a:gdLst>
                      <a:gd name="T0" fmla="*/ 155 w 155"/>
                      <a:gd name="T1" fmla="*/ 150 h 150"/>
                      <a:gd name="T2" fmla="*/ 76 w 155"/>
                      <a:gd name="T3" fmla="*/ 0 h 150"/>
                      <a:gd name="T4" fmla="*/ 0 w 155"/>
                      <a:gd name="T5" fmla="*/ 150 h 150"/>
                      <a:gd name="T6" fmla="*/ 155 w 155"/>
                      <a:gd name="T7" fmla="*/ 150 h 150"/>
                      <a:gd name="T8" fmla="*/ 0 60000 65536"/>
                      <a:gd name="T9" fmla="*/ 0 60000 65536"/>
                      <a:gd name="T10" fmla="*/ 0 60000 65536"/>
                      <a:gd name="T11" fmla="*/ 0 60000 65536"/>
                      <a:gd name="T12" fmla="*/ 0 w 155"/>
                      <a:gd name="T13" fmla="*/ 0 h 150"/>
                      <a:gd name="T14" fmla="*/ 155 w 155"/>
                      <a:gd name="T15" fmla="*/ 150 h 150"/>
                    </a:gdLst>
                    <a:ahLst/>
                    <a:cxnLst>
                      <a:cxn ang="T8">
                        <a:pos x="T0" y="T1"/>
                      </a:cxn>
                      <a:cxn ang="T9">
                        <a:pos x="T2" y="T3"/>
                      </a:cxn>
                      <a:cxn ang="T10">
                        <a:pos x="T4" y="T5"/>
                      </a:cxn>
                      <a:cxn ang="T11">
                        <a:pos x="T6" y="T7"/>
                      </a:cxn>
                    </a:cxnLst>
                    <a:rect l="T12" t="T13" r="T14" b="T15"/>
                    <a:pathLst>
                      <a:path w="155" h="150">
                        <a:moveTo>
                          <a:pt x="155" y="150"/>
                        </a:moveTo>
                        <a:lnTo>
                          <a:pt x="76" y="0"/>
                        </a:lnTo>
                        <a:lnTo>
                          <a:pt x="0" y="150"/>
                        </a:lnTo>
                        <a:lnTo>
                          <a:pt x="155" y="150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50275" name="Freeform 70"/>
                  <p:cNvSpPr>
                    <a:spLocks/>
                  </p:cNvSpPr>
                  <p:nvPr/>
                </p:nvSpPr>
                <p:spPr bwMode="auto">
                  <a:xfrm>
                    <a:off x="9915" y="11225"/>
                    <a:ext cx="156" cy="150"/>
                  </a:xfrm>
                  <a:custGeom>
                    <a:avLst/>
                    <a:gdLst>
                      <a:gd name="T0" fmla="*/ 0 w 156"/>
                      <a:gd name="T1" fmla="*/ 0 h 150"/>
                      <a:gd name="T2" fmla="*/ 79 w 156"/>
                      <a:gd name="T3" fmla="*/ 150 h 150"/>
                      <a:gd name="T4" fmla="*/ 156 w 156"/>
                      <a:gd name="T5" fmla="*/ 0 h 150"/>
                      <a:gd name="T6" fmla="*/ 0 w 156"/>
                      <a:gd name="T7" fmla="*/ 0 h 150"/>
                      <a:gd name="T8" fmla="*/ 0 60000 65536"/>
                      <a:gd name="T9" fmla="*/ 0 60000 65536"/>
                      <a:gd name="T10" fmla="*/ 0 60000 65536"/>
                      <a:gd name="T11" fmla="*/ 0 60000 65536"/>
                      <a:gd name="T12" fmla="*/ 0 w 156"/>
                      <a:gd name="T13" fmla="*/ 0 h 150"/>
                      <a:gd name="T14" fmla="*/ 156 w 156"/>
                      <a:gd name="T15" fmla="*/ 150 h 150"/>
                    </a:gdLst>
                    <a:ahLst/>
                    <a:cxnLst>
                      <a:cxn ang="T8">
                        <a:pos x="T0" y="T1"/>
                      </a:cxn>
                      <a:cxn ang="T9">
                        <a:pos x="T2" y="T3"/>
                      </a:cxn>
                      <a:cxn ang="T10">
                        <a:pos x="T4" y="T5"/>
                      </a:cxn>
                      <a:cxn ang="T11">
                        <a:pos x="T6" y="T7"/>
                      </a:cxn>
                    </a:cxnLst>
                    <a:rect l="T12" t="T13" r="T14" b="T15"/>
                    <a:pathLst>
                      <a:path w="156" h="150">
                        <a:moveTo>
                          <a:pt x="0" y="0"/>
                        </a:moveTo>
                        <a:lnTo>
                          <a:pt x="79" y="150"/>
                        </a:lnTo>
                        <a:lnTo>
                          <a:pt x="156" y="0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50231" name="Group 71"/>
                <p:cNvGrpSpPr>
                  <a:grpSpLocks/>
                </p:cNvGrpSpPr>
                <p:nvPr/>
              </p:nvGrpSpPr>
              <p:grpSpPr bwMode="auto">
                <a:xfrm>
                  <a:off x="6222" y="5164"/>
                  <a:ext cx="158" cy="326"/>
                  <a:chOff x="11499" y="11049"/>
                  <a:chExt cx="158" cy="326"/>
                </a:xfrm>
              </p:grpSpPr>
              <p:sp>
                <p:nvSpPr>
                  <p:cNvPr id="50270" name="Line 72"/>
                  <p:cNvSpPr>
                    <a:spLocks noChangeShapeType="1"/>
                  </p:cNvSpPr>
                  <p:nvPr/>
                </p:nvSpPr>
                <p:spPr bwMode="auto">
                  <a:xfrm>
                    <a:off x="11578" y="11194"/>
                    <a:ext cx="1" cy="36"/>
                  </a:xfrm>
                  <a:prstGeom prst="line">
                    <a:avLst/>
                  </a:prstGeom>
                  <a:no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50271" name="Freeform 73"/>
                  <p:cNvSpPr>
                    <a:spLocks/>
                  </p:cNvSpPr>
                  <p:nvPr/>
                </p:nvSpPr>
                <p:spPr bwMode="auto">
                  <a:xfrm>
                    <a:off x="11502" y="11049"/>
                    <a:ext cx="155" cy="150"/>
                  </a:xfrm>
                  <a:custGeom>
                    <a:avLst/>
                    <a:gdLst>
                      <a:gd name="T0" fmla="*/ 155 w 155"/>
                      <a:gd name="T1" fmla="*/ 150 h 150"/>
                      <a:gd name="T2" fmla="*/ 76 w 155"/>
                      <a:gd name="T3" fmla="*/ 0 h 150"/>
                      <a:gd name="T4" fmla="*/ 0 w 155"/>
                      <a:gd name="T5" fmla="*/ 150 h 150"/>
                      <a:gd name="T6" fmla="*/ 155 w 155"/>
                      <a:gd name="T7" fmla="*/ 150 h 150"/>
                      <a:gd name="T8" fmla="*/ 0 60000 65536"/>
                      <a:gd name="T9" fmla="*/ 0 60000 65536"/>
                      <a:gd name="T10" fmla="*/ 0 60000 65536"/>
                      <a:gd name="T11" fmla="*/ 0 60000 65536"/>
                      <a:gd name="T12" fmla="*/ 0 w 155"/>
                      <a:gd name="T13" fmla="*/ 0 h 150"/>
                      <a:gd name="T14" fmla="*/ 155 w 155"/>
                      <a:gd name="T15" fmla="*/ 150 h 150"/>
                    </a:gdLst>
                    <a:ahLst/>
                    <a:cxnLst>
                      <a:cxn ang="T8">
                        <a:pos x="T0" y="T1"/>
                      </a:cxn>
                      <a:cxn ang="T9">
                        <a:pos x="T2" y="T3"/>
                      </a:cxn>
                      <a:cxn ang="T10">
                        <a:pos x="T4" y="T5"/>
                      </a:cxn>
                      <a:cxn ang="T11">
                        <a:pos x="T6" y="T7"/>
                      </a:cxn>
                    </a:cxnLst>
                    <a:rect l="T12" t="T13" r="T14" b="T15"/>
                    <a:pathLst>
                      <a:path w="155" h="150">
                        <a:moveTo>
                          <a:pt x="155" y="150"/>
                        </a:moveTo>
                        <a:lnTo>
                          <a:pt x="76" y="0"/>
                        </a:lnTo>
                        <a:lnTo>
                          <a:pt x="0" y="150"/>
                        </a:lnTo>
                        <a:lnTo>
                          <a:pt x="155" y="150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50272" name="Freeform 74"/>
                  <p:cNvSpPr>
                    <a:spLocks/>
                  </p:cNvSpPr>
                  <p:nvPr/>
                </p:nvSpPr>
                <p:spPr bwMode="auto">
                  <a:xfrm>
                    <a:off x="11499" y="11225"/>
                    <a:ext cx="156" cy="150"/>
                  </a:xfrm>
                  <a:custGeom>
                    <a:avLst/>
                    <a:gdLst>
                      <a:gd name="T0" fmla="*/ 0 w 156"/>
                      <a:gd name="T1" fmla="*/ 0 h 150"/>
                      <a:gd name="T2" fmla="*/ 79 w 156"/>
                      <a:gd name="T3" fmla="*/ 150 h 150"/>
                      <a:gd name="T4" fmla="*/ 156 w 156"/>
                      <a:gd name="T5" fmla="*/ 0 h 150"/>
                      <a:gd name="T6" fmla="*/ 0 w 156"/>
                      <a:gd name="T7" fmla="*/ 0 h 150"/>
                      <a:gd name="T8" fmla="*/ 0 60000 65536"/>
                      <a:gd name="T9" fmla="*/ 0 60000 65536"/>
                      <a:gd name="T10" fmla="*/ 0 60000 65536"/>
                      <a:gd name="T11" fmla="*/ 0 60000 65536"/>
                      <a:gd name="T12" fmla="*/ 0 w 156"/>
                      <a:gd name="T13" fmla="*/ 0 h 150"/>
                      <a:gd name="T14" fmla="*/ 156 w 156"/>
                      <a:gd name="T15" fmla="*/ 150 h 150"/>
                    </a:gdLst>
                    <a:ahLst/>
                    <a:cxnLst>
                      <a:cxn ang="T8">
                        <a:pos x="T0" y="T1"/>
                      </a:cxn>
                      <a:cxn ang="T9">
                        <a:pos x="T2" y="T3"/>
                      </a:cxn>
                      <a:cxn ang="T10">
                        <a:pos x="T4" y="T5"/>
                      </a:cxn>
                      <a:cxn ang="T11">
                        <a:pos x="T6" y="T7"/>
                      </a:cxn>
                    </a:cxnLst>
                    <a:rect l="T12" t="T13" r="T14" b="T15"/>
                    <a:pathLst>
                      <a:path w="156" h="150">
                        <a:moveTo>
                          <a:pt x="0" y="0"/>
                        </a:moveTo>
                        <a:lnTo>
                          <a:pt x="79" y="150"/>
                        </a:lnTo>
                        <a:lnTo>
                          <a:pt x="156" y="0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50232" name="Group 75"/>
                <p:cNvGrpSpPr>
                  <a:grpSpLocks/>
                </p:cNvGrpSpPr>
                <p:nvPr/>
              </p:nvGrpSpPr>
              <p:grpSpPr bwMode="auto">
                <a:xfrm>
                  <a:off x="2730" y="3464"/>
                  <a:ext cx="158" cy="323"/>
                  <a:chOff x="7417" y="9349"/>
                  <a:chExt cx="158" cy="323"/>
                </a:xfrm>
              </p:grpSpPr>
              <p:sp>
                <p:nvSpPr>
                  <p:cNvPr id="50267" name="Line 76"/>
                  <p:cNvSpPr>
                    <a:spLocks noChangeShapeType="1"/>
                  </p:cNvSpPr>
                  <p:nvPr/>
                </p:nvSpPr>
                <p:spPr bwMode="auto">
                  <a:xfrm>
                    <a:off x="7496" y="9493"/>
                    <a:ext cx="1" cy="34"/>
                  </a:xfrm>
                  <a:prstGeom prst="line">
                    <a:avLst/>
                  </a:prstGeom>
                  <a:no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50268" name="Freeform 77"/>
                  <p:cNvSpPr>
                    <a:spLocks/>
                  </p:cNvSpPr>
                  <p:nvPr/>
                </p:nvSpPr>
                <p:spPr bwMode="auto">
                  <a:xfrm>
                    <a:off x="7419" y="9349"/>
                    <a:ext cx="156" cy="149"/>
                  </a:xfrm>
                  <a:custGeom>
                    <a:avLst/>
                    <a:gdLst>
                      <a:gd name="T0" fmla="*/ 156 w 156"/>
                      <a:gd name="T1" fmla="*/ 149 h 149"/>
                      <a:gd name="T2" fmla="*/ 77 w 156"/>
                      <a:gd name="T3" fmla="*/ 0 h 149"/>
                      <a:gd name="T4" fmla="*/ 0 w 156"/>
                      <a:gd name="T5" fmla="*/ 149 h 149"/>
                      <a:gd name="T6" fmla="*/ 156 w 156"/>
                      <a:gd name="T7" fmla="*/ 149 h 149"/>
                      <a:gd name="T8" fmla="*/ 0 60000 65536"/>
                      <a:gd name="T9" fmla="*/ 0 60000 65536"/>
                      <a:gd name="T10" fmla="*/ 0 60000 65536"/>
                      <a:gd name="T11" fmla="*/ 0 60000 65536"/>
                      <a:gd name="T12" fmla="*/ 0 w 156"/>
                      <a:gd name="T13" fmla="*/ 0 h 149"/>
                      <a:gd name="T14" fmla="*/ 156 w 156"/>
                      <a:gd name="T15" fmla="*/ 149 h 149"/>
                    </a:gdLst>
                    <a:ahLst/>
                    <a:cxnLst>
                      <a:cxn ang="T8">
                        <a:pos x="T0" y="T1"/>
                      </a:cxn>
                      <a:cxn ang="T9">
                        <a:pos x="T2" y="T3"/>
                      </a:cxn>
                      <a:cxn ang="T10">
                        <a:pos x="T4" y="T5"/>
                      </a:cxn>
                      <a:cxn ang="T11">
                        <a:pos x="T6" y="T7"/>
                      </a:cxn>
                    </a:cxnLst>
                    <a:rect l="T12" t="T13" r="T14" b="T15"/>
                    <a:pathLst>
                      <a:path w="156" h="149">
                        <a:moveTo>
                          <a:pt x="156" y="149"/>
                        </a:moveTo>
                        <a:lnTo>
                          <a:pt x="77" y="0"/>
                        </a:lnTo>
                        <a:lnTo>
                          <a:pt x="0" y="149"/>
                        </a:lnTo>
                        <a:lnTo>
                          <a:pt x="156" y="149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50269" name="Freeform 78"/>
                  <p:cNvSpPr>
                    <a:spLocks/>
                  </p:cNvSpPr>
                  <p:nvPr/>
                </p:nvSpPr>
                <p:spPr bwMode="auto">
                  <a:xfrm>
                    <a:off x="7417" y="9522"/>
                    <a:ext cx="155" cy="150"/>
                  </a:xfrm>
                  <a:custGeom>
                    <a:avLst/>
                    <a:gdLst>
                      <a:gd name="T0" fmla="*/ 0 w 155"/>
                      <a:gd name="T1" fmla="*/ 0 h 150"/>
                      <a:gd name="T2" fmla="*/ 79 w 155"/>
                      <a:gd name="T3" fmla="*/ 150 h 150"/>
                      <a:gd name="T4" fmla="*/ 155 w 155"/>
                      <a:gd name="T5" fmla="*/ 0 h 150"/>
                      <a:gd name="T6" fmla="*/ 0 w 155"/>
                      <a:gd name="T7" fmla="*/ 0 h 150"/>
                      <a:gd name="T8" fmla="*/ 0 60000 65536"/>
                      <a:gd name="T9" fmla="*/ 0 60000 65536"/>
                      <a:gd name="T10" fmla="*/ 0 60000 65536"/>
                      <a:gd name="T11" fmla="*/ 0 60000 65536"/>
                      <a:gd name="T12" fmla="*/ 0 w 155"/>
                      <a:gd name="T13" fmla="*/ 0 h 150"/>
                      <a:gd name="T14" fmla="*/ 155 w 155"/>
                      <a:gd name="T15" fmla="*/ 150 h 150"/>
                    </a:gdLst>
                    <a:ahLst/>
                    <a:cxnLst>
                      <a:cxn ang="T8">
                        <a:pos x="T0" y="T1"/>
                      </a:cxn>
                      <a:cxn ang="T9">
                        <a:pos x="T2" y="T3"/>
                      </a:cxn>
                      <a:cxn ang="T10">
                        <a:pos x="T4" y="T5"/>
                      </a:cxn>
                      <a:cxn ang="T11">
                        <a:pos x="T6" y="T7"/>
                      </a:cxn>
                    </a:cxnLst>
                    <a:rect l="T12" t="T13" r="T14" b="T15"/>
                    <a:pathLst>
                      <a:path w="155" h="150">
                        <a:moveTo>
                          <a:pt x="0" y="0"/>
                        </a:moveTo>
                        <a:lnTo>
                          <a:pt x="79" y="150"/>
                        </a:lnTo>
                        <a:lnTo>
                          <a:pt x="155" y="0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50233" name="Group 79"/>
                <p:cNvGrpSpPr>
                  <a:grpSpLocks/>
                </p:cNvGrpSpPr>
                <p:nvPr/>
              </p:nvGrpSpPr>
              <p:grpSpPr bwMode="auto">
                <a:xfrm>
                  <a:off x="3870" y="3138"/>
                  <a:ext cx="158" cy="326"/>
                  <a:chOff x="8667" y="9023"/>
                  <a:chExt cx="158" cy="326"/>
                </a:xfrm>
              </p:grpSpPr>
              <p:sp>
                <p:nvSpPr>
                  <p:cNvPr id="50264" name="Line 80"/>
                  <p:cNvSpPr>
                    <a:spLocks noChangeShapeType="1"/>
                  </p:cNvSpPr>
                  <p:nvPr/>
                </p:nvSpPr>
                <p:spPr bwMode="auto">
                  <a:xfrm>
                    <a:off x="8746" y="9168"/>
                    <a:ext cx="1" cy="36"/>
                  </a:xfrm>
                  <a:prstGeom prst="line">
                    <a:avLst/>
                  </a:prstGeom>
                  <a:no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50265" name="Freeform 81"/>
                  <p:cNvSpPr>
                    <a:spLocks/>
                  </p:cNvSpPr>
                  <p:nvPr/>
                </p:nvSpPr>
                <p:spPr bwMode="auto">
                  <a:xfrm>
                    <a:off x="8670" y="9023"/>
                    <a:ext cx="155" cy="150"/>
                  </a:xfrm>
                  <a:custGeom>
                    <a:avLst/>
                    <a:gdLst>
                      <a:gd name="T0" fmla="*/ 155 w 155"/>
                      <a:gd name="T1" fmla="*/ 150 h 150"/>
                      <a:gd name="T2" fmla="*/ 76 w 155"/>
                      <a:gd name="T3" fmla="*/ 0 h 150"/>
                      <a:gd name="T4" fmla="*/ 0 w 155"/>
                      <a:gd name="T5" fmla="*/ 150 h 150"/>
                      <a:gd name="T6" fmla="*/ 155 w 155"/>
                      <a:gd name="T7" fmla="*/ 150 h 150"/>
                      <a:gd name="T8" fmla="*/ 0 60000 65536"/>
                      <a:gd name="T9" fmla="*/ 0 60000 65536"/>
                      <a:gd name="T10" fmla="*/ 0 60000 65536"/>
                      <a:gd name="T11" fmla="*/ 0 60000 65536"/>
                      <a:gd name="T12" fmla="*/ 0 w 155"/>
                      <a:gd name="T13" fmla="*/ 0 h 150"/>
                      <a:gd name="T14" fmla="*/ 155 w 155"/>
                      <a:gd name="T15" fmla="*/ 150 h 150"/>
                    </a:gdLst>
                    <a:ahLst/>
                    <a:cxnLst>
                      <a:cxn ang="T8">
                        <a:pos x="T0" y="T1"/>
                      </a:cxn>
                      <a:cxn ang="T9">
                        <a:pos x="T2" y="T3"/>
                      </a:cxn>
                      <a:cxn ang="T10">
                        <a:pos x="T4" y="T5"/>
                      </a:cxn>
                      <a:cxn ang="T11">
                        <a:pos x="T6" y="T7"/>
                      </a:cxn>
                    </a:cxnLst>
                    <a:rect l="T12" t="T13" r="T14" b="T15"/>
                    <a:pathLst>
                      <a:path w="155" h="150">
                        <a:moveTo>
                          <a:pt x="155" y="150"/>
                        </a:moveTo>
                        <a:lnTo>
                          <a:pt x="76" y="0"/>
                        </a:lnTo>
                        <a:lnTo>
                          <a:pt x="0" y="150"/>
                        </a:lnTo>
                        <a:lnTo>
                          <a:pt x="155" y="150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50266" name="Freeform 82"/>
                  <p:cNvSpPr>
                    <a:spLocks/>
                  </p:cNvSpPr>
                  <p:nvPr/>
                </p:nvSpPr>
                <p:spPr bwMode="auto">
                  <a:xfrm>
                    <a:off x="8667" y="9199"/>
                    <a:ext cx="156" cy="150"/>
                  </a:xfrm>
                  <a:custGeom>
                    <a:avLst/>
                    <a:gdLst>
                      <a:gd name="T0" fmla="*/ 0 w 156"/>
                      <a:gd name="T1" fmla="*/ 0 h 150"/>
                      <a:gd name="T2" fmla="*/ 79 w 156"/>
                      <a:gd name="T3" fmla="*/ 150 h 150"/>
                      <a:gd name="T4" fmla="*/ 156 w 156"/>
                      <a:gd name="T5" fmla="*/ 0 h 150"/>
                      <a:gd name="T6" fmla="*/ 0 w 156"/>
                      <a:gd name="T7" fmla="*/ 0 h 150"/>
                      <a:gd name="T8" fmla="*/ 0 60000 65536"/>
                      <a:gd name="T9" fmla="*/ 0 60000 65536"/>
                      <a:gd name="T10" fmla="*/ 0 60000 65536"/>
                      <a:gd name="T11" fmla="*/ 0 60000 65536"/>
                      <a:gd name="T12" fmla="*/ 0 w 156"/>
                      <a:gd name="T13" fmla="*/ 0 h 150"/>
                      <a:gd name="T14" fmla="*/ 156 w 156"/>
                      <a:gd name="T15" fmla="*/ 150 h 150"/>
                    </a:gdLst>
                    <a:ahLst/>
                    <a:cxnLst>
                      <a:cxn ang="T8">
                        <a:pos x="T0" y="T1"/>
                      </a:cxn>
                      <a:cxn ang="T9">
                        <a:pos x="T2" y="T3"/>
                      </a:cxn>
                      <a:cxn ang="T10">
                        <a:pos x="T4" y="T5"/>
                      </a:cxn>
                      <a:cxn ang="T11">
                        <a:pos x="T6" y="T7"/>
                      </a:cxn>
                    </a:cxnLst>
                    <a:rect l="T12" t="T13" r="T14" b="T15"/>
                    <a:pathLst>
                      <a:path w="156" h="150">
                        <a:moveTo>
                          <a:pt x="0" y="0"/>
                        </a:moveTo>
                        <a:lnTo>
                          <a:pt x="79" y="150"/>
                        </a:lnTo>
                        <a:lnTo>
                          <a:pt x="156" y="0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50234" name="Group 83"/>
                <p:cNvGrpSpPr>
                  <a:grpSpLocks/>
                </p:cNvGrpSpPr>
                <p:nvPr/>
              </p:nvGrpSpPr>
              <p:grpSpPr bwMode="auto">
                <a:xfrm>
                  <a:off x="5984" y="3138"/>
                  <a:ext cx="158" cy="326"/>
                  <a:chOff x="11331" y="9023"/>
                  <a:chExt cx="158" cy="326"/>
                </a:xfrm>
              </p:grpSpPr>
              <p:sp>
                <p:nvSpPr>
                  <p:cNvPr id="50261" name="Line 84"/>
                  <p:cNvSpPr>
                    <a:spLocks noChangeShapeType="1"/>
                  </p:cNvSpPr>
                  <p:nvPr/>
                </p:nvSpPr>
                <p:spPr bwMode="auto">
                  <a:xfrm>
                    <a:off x="11410" y="9168"/>
                    <a:ext cx="1" cy="36"/>
                  </a:xfrm>
                  <a:prstGeom prst="line">
                    <a:avLst/>
                  </a:prstGeom>
                  <a:no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50262" name="Freeform 85"/>
                  <p:cNvSpPr>
                    <a:spLocks/>
                  </p:cNvSpPr>
                  <p:nvPr/>
                </p:nvSpPr>
                <p:spPr bwMode="auto">
                  <a:xfrm>
                    <a:off x="11334" y="9023"/>
                    <a:ext cx="155" cy="150"/>
                  </a:xfrm>
                  <a:custGeom>
                    <a:avLst/>
                    <a:gdLst>
                      <a:gd name="T0" fmla="*/ 155 w 155"/>
                      <a:gd name="T1" fmla="*/ 150 h 150"/>
                      <a:gd name="T2" fmla="*/ 76 w 155"/>
                      <a:gd name="T3" fmla="*/ 0 h 150"/>
                      <a:gd name="T4" fmla="*/ 0 w 155"/>
                      <a:gd name="T5" fmla="*/ 150 h 150"/>
                      <a:gd name="T6" fmla="*/ 155 w 155"/>
                      <a:gd name="T7" fmla="*/ 150 h 150"/>
                      <a:gd name="T8" fmla="*/ 0 60000 65536"/>
                      <a:gd name="T9" fmla="*/ 0 60000 65536"/>
                      <a:gd name="T10" fmla="*/ 0 60000 65536"/>
                      <a:gd name="T11" fmla="*/ 0 60000 65536"/>
                      <a:gd name="T12" fmla="*/ 0 w 155"/>
                      <a:gd name="T13" fmla="*/ 0 h 150"/>
                      <a:gd name="T14" fmla="*/ 155 w 155"/>
                      <a:gd name="T15" fmla="*/ 150 h 150"/>
                    </a:gdLst>
                    <a:ahLst/>
                    <a:cxnLst>
                      <a:cxn ang="T8">
                        <a:pos x="T0" y="T1"/>
                      </a:cxn>
                      <a:cxn ang="T9">
                        <a:pos x="T2" y="T3"/>
                      </a:cxn>
                      <a:cxn ang="T10">
                        <a:pos x="T4" y="T5"/>
                      </a:cxn>
                      <a:cxn ang="T11">
                        <a:pos x="T6" y="T7"/>
                      </a:cxn>
                    </a:cxnLst>
                    <a:rect l="T12" t="T13" r="T14" b="T15"/>
                    <a:pathLst>
                      <a:path w="155" h="150">
                        <a:moveTo>
                          <a:pt x="155" y="150"/>
                        </a:moveTo>
                        <a:lnTo>
                          <a:pt x="76" y="0"/>
                        </a:lnTo>
                        <a:lnTo>
                          <a:pt x="0" y="150"/>
                        </a:lnTo>
                        <a:lnTo>
                          <a:pt x="155" y="150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50263" name="Freeform 86"/>
                  <p:cNvSpPr>
                    <a:spLocks/>
                  </p:cNvSpPr>
                  <p:nvPr/>
                </p:nvSpPr>
                <p:spPr bwMode="auto">
                  <a:xfrm>
                    <a:off x="11331" y="9199"/>
                    <a:ext cx="156" cy="150"/>
                  </a:xfrm>
                  <a:custGeom>
                    <a:avLst/>
                    <a:gdLst>
                      <a:gd name="T0" fmla="*/ 0 w 156"/>
                      <a:gd name="T1" fmla="*/ 0 h 150"/>
                      <a:gd name="T2" fmla="*/ 79 w 156"/>
                      <a:gd name="T3" fmla="*/ 150 h 150"/>
                      <a:gd name="T4" fmla="*/ 156 w 156"/>
                      <a:gd name="T5" fmla="*/ 0 h 150"/>
                      <a:gd name="T6" fmla="*/ 0 w 156"/>
                      <a:gd name="T7" fmla="*/ 0 h 150"/>
                      <a:gd name="T8" fmla="*/ 0 60000 65536"/>
                      <a:gd name="T9" fmla="*/ 0 60000 65536"/>
                      <a:gd name="T10" fmla="*/ 0 60000 65536"/>
                      <a:gd name="T11" fmla="*/ 0 60000 65536"/>
                      <a:gd name="T12" fmla="*/ 0 w 156"/>
                      <a:gd name="T13" fmla="*/ 0 h 150"/>
                      <a:gd name="T14" fmla="*/ 156 w 156"/>
                      <a:gd name="T15" fmla="*/ 150 h 150"/>
                    </a:gdLst>
                    <a:ahLst/>
                    <a:cxnLst>
                      <a:cxn ang="T8">
                        <a:pos x="T0" y="T1"/>
                      </a:cxn>
                      <a:cxn ang="T9">
                        <a:pos x="T2" y="T3"/>
                      </a:cxn>
                      <a:cxn ang="T10">
                        <a:pos x="T4" y="T5"/>
                      </a:cxn>
                      <a:cxn ang="T11">
                        <a:pos x="T6" y="T7"/>
                      </a:cxn>
                    </a:cxnLst>
                    <a:rect l="T12" t="T13" r="T14" b="T15"/>
                    <a:pathLst>
                      <a:path w="156" h="150">
                        <a:moveTo>
                          <a:pt x="0" y="0"/>
                        </a:moveTo>
                        <a:lnTo>
                          <a:pt x="79" y="150"/>
                        </a:lnTo>
                        <a:lnTo>
                          <a:pt x="156" y="0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50235" name="Group 87"/>
                <p:cNvGrpSpPr>
                  <a:grpSpLocks/>
                </p:cNvGrpSpPr>
                <p:nvPr/>
              </p:nvGrpSpPr>
              <p:grpSpPr bwMode="auto">
                <a:xfrm>
                  <a:off x="7542" y="3138"/>
                  <a:ext cx="156" cy="326"/>
                  <a:chOff x="12999" y="9023"/>
                  <a:chExt cx="156" cy="326"/>
                </a:xfrm>
              </p:grpSpPr>
              <p:sp>
                <p:nvSpPr>
                  <p:cNvPr id="50259" name="Line 88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13076" y="9168"/>
                    <a:ext cx="1" cy="181"/>
                  </a:xfrm>
                  <a:prstGeom prst="line">
                    <a:avLst/>
                  </a:prstGeom>
                  <a:no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50260" name="Freeform 89"/>
                  <p:cNvSpPr>
                    <a:spLocks/>
                  </p:cNvSpPr>
                  <p:nvPr/>
                </p:nvSpPr>
                <p:spPr bwMode="auto">
                  <a:xfrm>
                    <a:off x="12999" y="9023"/>
                    <a:ext cx="156" cy="150"/>
                  </a:xfrm>
                  <a:custGeom>
                    <a:avLst/>
                    <a:gdLst>
                      <a:gd name="T0" fmla="*/ 156 w 156"/>
                      <a:gd name="T1" fmla="*/ 150 h 150"/>
                      <a:gd name="T2" fmla="*/ 77 w 156"/>
                      <a:gd name="T3" fmla="*/ 0 h 150"/>
                      <a:gd name="T4" fmla="*/ 0 w 156"/>
                      <a:gd name="T5" fmla="*/ 150 h 150"/>
                      <a:gd name="T6" fmla="*/ 156 w 156"/>
                      <a:gd name="T7" fmla="*/ 150 h 150"/>
                      <a:gd name="T8" fmla="*/ 0 60000 65536"/>
                      <a:gd name="T9" fmla="*/ 0 60000 65536"/>
                      <a:gd name="T10" fmla="*/ 0 60000 65536"/>
                      <a:gd name="T11" fmla="*/ 0 60000 65536"/>
                      <a:gd name="T12" fmla="*/ 0 w 156"/>
                      <a:gd name="T13" fmla="*/ 0 h 150"/>
                      <a:gd name="T14" fmla="*/ 156 w 156"/>
                      <a:gd name="T15" fmla="*/ 150 h 150"/>
                    </a:gdLst>
                    <a:ahLst/>
                    <a:cxnLst>
                      <a:cxn ang="T8">
                        <a:pos x="T0" y="T1"/>
                      </a:cxn>
                      <a:cxn ang="T9">
                        <a:pos x="T2" y="T3"/>
                      </a:cxn>
                      <a:cxn ang="T10">
                        <a:pos x="T4" y="T5"/>
                      </a:cxn>
                      <a:cxn ang="T11">
                        <a:pos x="T6" y="T7"/>
                      </a:cxn>
                    </a:cxnLst>
                    <a:rect l="T12" t="T13" r="T14" b="T15"/>
                    <a:pathLst>
                      <a:path w="156" h="150">
                        <a:moveTo>
                          <a:pt x="156" y="150"/>
                        </a:moveTo>
                        <a:lnTo>
                          <a:pt x="77" y="0"/>
                        </a:lnTo>
                        <a:lnTo>
                          <a:pt x="0" y="150"/>
                        </a:lnTo>
                        <a:lnTo>
                          <a:pt x="156" y="150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50236" name="Group 90"/>
                <p:cNvGrpSpPr>
                  <a:grpSpLocks/>
                </p:cNvGrpSpPr>
                <p:nvPr/>
              </p:nvGrpSpPr>
              <p:grpSpPr bwMode="auto">
                <a:xfrm>
                  <a:off x="7225" y="3464"/>
                  <a:ext cx="158" cy="323"/>
                  <a:chOff x="12332" y="9349"/>
                  <a:chExt cx="158" cy="323"/>
                </a:xfrm>
              </p:grpSpPr>
              <p:sp>
                <p:nvSpPr>
                  <p:cNvPr id="50256" name="Line 91"/>
                  <p:cNvSpPr>
                    <a:spLocks noChangeShapeType="1"/>
                  </p:cNvSpPr>
                  <p:nvPr/>
                </p:nvSpPr>
                <p:spPr bwMode="auto">
                  <a:xfrm>
                    <a:off x="12411" y="9493"/>
                    <a:ext cx="1" cy="34"/>
                  </a:xfrm>
                  <a:prstGeom prst="line">
                    <a:avLst/>
                  </a:prstGeom>
                  <a:no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50257" name="Freeform 92"/>
                  <p:cNvSpPr>
                    <a:spLocks/>
                  </p:cNvSpPr>
                  <p:nvPr/>
                </p:nvSpPr>
                <p:spPr bwMode="auto">
                  <a:xfrm>
                    <a:off x="12335" y="9349"/>
                    <a:ext cx="155" cy="149"/>
                  </a:xfrm>
                  <a:custGeom>
                    <a:avLst/>
                    <a:gdLst>
                      <a:gd name="T0" fmla="*/ 155 w 155"/>
                      <a:gd name="T1" fmla="*/ 149 h 149"/>
                      <a:gd name="T2" fmla="*/ 76 w 155"/>
                      <a:gd name="T3" fmla="*/ 0 h 149"/>
                      <a:gd name="T4" fmla="*/ 0 w 155"/>
                      <a:gd name="T5" fmla="*/ 149 h 149"/>
                      <a:gd name="T6" fmla="*/ 155 w 155"/>
                      <a:gd name="T7" fmla="*/ 149 h 149"/>
                      <a:gd name="T8" fmla="*/ 0 60000 65536"/>
                      <a:gd name="T9" fmla="*/ 0 60000 65536"/>
                      <a:gd name="T10" fmla="*/ 0 60000 65536"/>
                      <a:gd name="T11" fmla="*/ 0 60000 65536"/>
                      <a:gd name="T12" fmla="*/ 0 w 155"/>
                      <a:gd name="T13" fmla="*/ 0 h 149"/>
                      <a:gd name="T14" fmla="*/ 155 w 155"/>
                      <a:gd name="T15" fmla="*/ 149 h 149"/>
                    </a:gdLst>
                    <a:ahLst/>
                    <a:cxnLst>
                      <a:cxn ang="T8">
                        <a:pos x="T0" y="T1"/>
                      </a:cxn>
                      <a:cxn ang="T9">
                        <a:pos x="T2" y="T3"/>
                      </a:cxn>
                      <a:cxn ang="T10">
                        <a:pos x="T4" y="T5"/>
                      </a:cxn>
                      <a:cxn ang="T11">
                        <a:pos x="T6" y="T7"/>
                      </a:cxn>
                    </a:cxnLst>
                    <a:rect l="T12" t="T13" r="T14" b="T15"/>
                    <a:pathLst>
                      <a:path w="155" h="149">
                        <a:moveTo>
                          <a:pt x="155" y="149"/>
                        </a:moveTo>
                        <a:lnTo>
                          <a:pt x="76" y="0"/>
                        </a:lnTo>
                        <a:lnTo>
                          <a:pt x="0" y="149"/>
                        </a:lnTo>
                        <a:lnTo>
                          <a:pt x="155" y="149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50258" name="Freeform 93"/>
                  <p:cNvSpPr>
                    <a:spLocks/>
                  </p:cNvSpPr>
                  <p:nvPr/>
                </p:nvSpPr>
                <p:spPr bwMode="auto">
                  <a:xfrm>
                    <a:off x="12332" y="9522"/>
                    <a:ext cx="156" cy="150"/>
                  </a:xfrm>
                  <a:custGeom>
                    <a:avLst/>
                    <a:gdLst>
                      <a:gd name="T0" fmla="*/ 0 w 156"/>
                      <a:gd name="T1" fmla="*/ 0 h 150"/>
                      <a:gd name="T2" fmla="*/ 79 w 156"/>
                      <a:gd name="T3" fmla="*/ 150 h 150"/>
                      <a:gd name="T4" fmla="*/ 156 w 156"/>
                      <a:gd name="T5" fmla="*/ 0 h 150"/>
                      <a:gd name="T6" fmla="*/ 0 w 156"/>
                      <a:gd name="T7" fmla="*/ 0 h 150"/>
                      <a:gd name="T8" fmla="*/ 0 60000 65536"/>
                      <a:gd name="T9" fmla="*/ 0 60000 65536"/>
                      <a:gd name="T10" fmla="*/ 0 60000 65536"/>
                      <a:gd name="T11" fmla="*/ 0 60000 65536"/>
                      <a:gd name="T12" fmla="*/ 0 w 156"/>
                      <a:gd name="T13" fmla="*/ 0 h 150"/>
                      <a:gd name="T14" fmla="*/ 156 w 156"/>
                      <a:gd name="T15" fmla="*/ 150 h 150"/>
                    </a:gdLst>
                    <a:ahLst/>
                    <a:cxnLst>
                      <a:cxn ang="T8">
                        <a:pos x="T0" y="T1"/>
                      </a:cxn>
                      <a:cxn ang="T9">
                        <a:pos x="T2" y="T3"/>
                      </a:cxn>
                      <a:cxn ang="T10">
                        <a:pos x="T4" y="T5"/>
                      </a:cxn>
                      <a:cxn ang="T11">
                        <a:pos x="T6" y="T7"/>
                      </a:cxn>
                    </a:cxnLst>
                    <a:rect l="T12" t="T13" r="T14" b="T15"/>
                    <a:pathLst>
                      <a:path w="156" h="150">
                        <a:moveTo>
                          <a:pt x="0" y="0"/>
                        </a:moveTo>
                        <a:lnTo>
                          <a:pt x="79" y="150"/>
                        </a:lnTo>
                        <a:lnTo>
                          <a:pt x="156" y="0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50237" name="Group 94"/>
                <p:cNvGrpSpPr>
                  <a:grpSpLocks/>
                </p:cNvGrpSpPr>
                <p:nvPr/>
              </p:nvGrpSpPr>
              <p:grpSpPr bwMode="auto">
                <a:xfrm>
                  <a:off x="4978" y="3464"/>
                  <a:ext cx="158" cy="323"/>
                  <a:chOff x="9915" y="9349"/>
                  <a:chExt cx="158" cy="323"/>
                </a:xfrm>
              </p:grpSpPr>
              <p:sp>
                <p:nvSpPr>
                  <p:cNvPr id="50253" name="Line 95"/>
                  <p:cNvSpPr>
                    <a:spLocks noChangeShapeType="1"/>
                  </p:cNvSpPr>
                  <p:nvPr/>
                </p:nvSpPr>
                <p:spPr bwMode="auto">
                  <a:xfrm>
                    <a:off x="9994" y="9493"/>
                    <a:ext cx="1" cy="34"/>
                  </a:xfrm>
                  <a:prstGeom prst="line">
                    <a:avLst/>
                  </a:prstGeom>
                  <a:no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50254" name="Freeform 96"/>
                  <p:cNvSpPr>
                    <a:spLocks/>
                  </p:cNvSpPr>
                  <p:nvPr/>
                </p:nvSpPr>
                <p:spPr bwMode="auto">
                  <a:xfrm>
                    <a:off x="9918" y="9349"/>
                    <a:ext cx="155" cy="149"/>
                  </a:xfrm>
                  <a:custGeom>
                    <a:avLst/>
                    <a:gdLst>
                      <a:gd name="T0" fmla="*/ 155 w 155"/>
                      <a:gd name="T1" fmla="*/ 149 h 149"/>
                      <a:gd name="T2" fmla="*/ 76 w 155"/>
                      <a:gd name="T3" fmla="*/ 0 h 149"/>
                      <a:gd name="T4" fmla="*/ 0 w 155"/>
                      <a:gd name="T5" fmla="*/ 149 h 149"/>
                      <a:gd name="T6" fmla="*/ 155 w 155"/>
                      <a:gd name="T7" fmla="*/ 149 h 149"/>
                      <a:gd name="T8" fmla="*/ 0 60000 65536"/>
                      <a:gd name="T9" fmla="*/ 0 60000 65536"/>
                      <a:gd name="T10" fmla="*/ 0 60000 65536"/>
                      <a:gd name="T11" fmla="*/ 0 60000 65536"/>
                      <a:gd name="T12" fmla="*/ 0 w 155"/>
                      <a:gd name="T13" fmla="*/ 0 h 149"/>
                      <a:gd name="T14" fmla="*/ 155 w 155"/>
                      <a:gd name="T15" fmla="*/ 149 h 149"/>
                    </a:gdLst>
                    <a:ahLst/>
                    <a:cxnLst>
                      <a:cxn ang="T8">
                        <a:pos x="T0" y="T1"/>
                      </a:cxn>
                      <a:cxn ang="T9">
                        <a:pos x="T2" y="T3"/>
                      </a:cxn>
                      <a:cxn ang="T10">
                        <a:pos x="T4" y="T5"/>
                      </a:cxn>
                      <a:cxn ang="T11">
                        <a:pos x="T6" y="T7"/>
                      </a:cxn>
                    </a:cxnLst>
                    <a:rect l="T12" t="T13" r="T14" b="T15"/>
                    <a:pathLst>
                      <a:path w="155" h="149">
                        <a:moveTo>
                          <a:pt x="155" y="149"/>
                        </a:moveTo>
                        <a:lnTo>
                          <a:pt x="76" y="0"/>
                        </a:lnTo>
                        <a:lnTo>
                          <a:pt x="0" y="149"/>
                        </a:lnTo>
                        <a:lnTo>
                          <a:pt x="155" y="149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50255" name="Freeform 97"/>
                  <p:cNvSpPr>
                    <a:spLocks/>
                  </p:cNvSpPr>
                  <p:nvPr/>
                </p:nvSpPr>
                <p:spPr bwMode="auto">
                  <a:xfrm>
                    <a:off x="9915" y="9522"/>
                    <a:ext cx="156" cy="150"/>
                  </a:xfrm>
                  <a:custGeom>
                    <a:avLst/>
                    <a:gdLst>
                      <a:gd name="T0" fmla="*/ 0 w 156"/>
                      <a:gd name="T1" fmla="*/ 0 h 150"/>
                      <a:gd name="T2" fmla="*/ 79 w 156"/>
                      <a:gd name="T3" fmla="*/ 150 h 150"/>
                      <a:gd name="T4" fmla="*/ 156 w 156"/>
                      <a:gd name="T5" fmla="*/ 0 h 150"/>
                      <a:gd name="T6" fmla="*/ 0 w 156"/>
                      <a:gd name="T7" fmla="*/ 0 h 150"/>
                      <a:gd name="T8" fmla="*/ 0 60000 65536"/>
                      <a:gd name="T9" fmla="*/ 0 60000 65536"/>
                      <a:gd name="T10" fmla="*/ 0 60000 65536"/>
                      <a:gd name="T11" fmla="*/ 0 60000 65536"/>
                      <a:gd name="T12" fmla="*/ 0 w 156"/>
                      <a:gd name="T13" fmla="*/ 0 h 150"/>
                      <a:gd name="T14" fmla="*/ 156 w 156"/>
                      <a:gd name="T15" fmla="*/ 150 h 150"/>
                    </a:gdLst>
                    <a:ahLst/>
                    <a:cxnLst>
                      <a:cxn ang="T8">
                        <a:pos x="T0" y="T1"/>
                      </a:cxn>
                      <a:cxn ang="T9">
                        <a:pos x="T2" y="T3"/>
                      </a:cxn>
                      <a:cxn ang="T10">
                        <a:pos x="T4" y="T5"/>
                      </a:cxn>
                      <a:cxn ang="T11">
                        <a:pos x="T6" y="T7"/>
                      </a:cxn>
                    </a:cxnLst>
                    <a:rect l="T12" t="T13" r="T14" b="T15"/>
                    <a:pathLst>
                      <a:path w="156" h="150">
                        <a:moveTo>
                          <a:pt x="0" y="0"/>
                        </a:moveTo>
                        <a:lnTo>
                          <a:pt x="79" y="150"/>
                        </a:lnTo>
                        <a:lnTo>
                          <a:pt x="156" y="0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</p:grpSp>
            <p:sp>
              <p:nvSpPr>
                <p:cNvPr id="50238" name="Rectangle 98"/>
                <p:cNvSpPr>
                  <a:spLocks noChangeArrowheads="1"/>
                </p:cNvSpPr>
                <p:nvPr/>
              </p:nvSpPr>
              <p:spPr bwMode="auto">
                <a:xfrm>
                  <a:off x="2171" y="2254"/>
                  <a:ext cx="1511" cy="338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 lIns="0" tIns="0" rIns="0" bIns="0">
                  <a:spAutoFit/>
                </a:bodyPr>
                <a:lstStyle/>
                <a:p>
                  <a:pPr eaLnBrk="0" hangingPunct="0"/>
                  <a:r>
                    <a:rPr lang="fr-CA" sz="1000">
                      <a:solidFill>
                        <a:srgbClr val="000000"/>
                      </a:solidFill>
                      <a:latin typeface="Times New Roman" pitchFamily="18" charset="0"/>
                    </a:rPr>
                    <a:t>Digital camera chip</a:t>
                  </a:r>
                  <a:endParaRPr lang="fr-CA" sz="1000">
                    <a:latin typeface="Times New Roman" pitchFamily="18" charset="0"/>
                  </a:endParaRPr>
                </a:p>
              </p:txBody>
            </p:sp>
            <p:sp>
              <p:nvSpPr>
                <p:cNvPr id="50239" name="Oval 99"/>
                <p:cNvSpPr>
                  <a:spLocks noChangeArrowheads="1"/>
                </p:cNvSpPr>
                <p:nvPr/>
              </p:nvSpPr>
              <p:spPr bwMode="auto">
                <a:xfrm>
                  <a:off x="1248" y="2672"/>
                  <a:ext cx="144" cy="720"/>
                </a:xfrm>
                <a:prstGeom prst="ellipse">
                  <a:avLst/>
                </a:prstGeom>
                <a:solidFill>
                  <a:srgbClr val="FFFFFF"/>
                </a:solidFill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CA"/>
                </a:p>
              </p:txBody>
            </p:sp>
            <p:sp>
              <p:nvSpPr>
                <p:cNvPr id="50240" name="Rectangle 100"/>
                <p:cNvSpPr>
                  <a:spLocks noChangeArrowheads="1"/>
                </p:cNvSpPr>
                <p:nvPr/>
              </p:nvSpPr>
              <p:spPr bwMode="auto">
                <a:xfrm>
                  <a:off x="1617" y="2691"/>
                  <a:ext cx="144" cy="720"/>
                </a:xfrm>
                <a:prstGeom prst="rect">
                  <a:avLst/>
                </a:prstGeom>
                <a:solidFill>
                  <a:srgbClr val="FFFFFF"/>
                </a:solidFill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CA"/>
                </a:p>
              </p:txBody>
            </p:sp>
            <p:sp>
              <p:nvSpPr>
                <p:cNvPr id="50241" name="Rectangle 101"/>
                <p:cNvSpPr>
                  <a:spLocks noChangeArrowheads="1"/>
                </p:cNvSpPr>
                <p:nvPr/>
              </p:nvSpPr>
              <p:spPr bwMode="auto">
                <a:xfrm>
                  <a:off x="1248" y="3397"/>
                  <a:ext cx="308" cy="338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 lIns="0" tIns="0" rIns="0" bIns="0">
                  <a:spAutoFit/>
                </a:bodyPr>
                <a:lstStyle/>
                <a:p>
                  <a:pPr eaLnBrk="0" hangingPunct="0"/>
                  <a:r>
                    <a:rPr lang="fr-CA" sz="1000">
                      <a:solidFill>
                        <a:srgbClr val="000000"/>
                      </a:solidFill>
                      <a:latin typeface="Times New Roman" pitchFamily="18" charset="0"/>
                    </a:rPr>
                    <a:t>lens</a:t>
                  </a:r>
                  <a:endParaRPr lang="fr-CA" sz="1000">
                    <a:latin typeface="Times New Roman" pitchFamily="18" charset="0"/>
                  </a:endParaRPr>
                </a:p>
              </p:txBody>
            </p:sp>
            <p:sp>
              <p:nvSpPr>
                <p:cNvPr id="50242" name="Rectangle 102"/>
                <p:cNvSpPr>
                  <a:spLocks noChangeArrowheads="1"/>
                </p:cNvSpPr>
                <p:nvPr/>
              </p:nvSpPr>
              <p:spPr bwMode="auto">
                <a:xfrm>
                  <a:off x="1463" y="2468"/>
                  <a:ext cx="395" cy="341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 lIns="0" tIns="0" rIns="0" bIns="0">
                  <a:spAutoFit/>
                </a:bodyPr>
                <a:lstStyle/>
                <a:p>
                  <a:pPr eaLnBrk="0" hangingPunct="0"/>
                  <a:r>
                    <a:rPr lang="fr-CA" sz="1000">
                      <a:solidFill>
                        <a:srgbClr val="000000"/>
                      </a:solidFill>
                      <a:latin typeface="Times New Roman" pitchFamily="18" charset="0"/>
                    </a:rPr>
                    <a:t>CCD</a:t>
                  </a:r>
                  <a:endParaRPr lang="fr-CA" sz="1000">
                    <a:latin typeface="Times New Roman" pitchFamily="18" charset="0"/>
                  </a:endParaRPr>
                </a:p>
              </p:txBody>
            </p:sp>
            <p:sp>
              <p:nvSpPr>
                <p:cNvPr id="50243" name="Freeform 103"/>
                <p:cNvSpPr>
                  <a:spLocks/>
                </p:cNvSpPr>
                <p:nvPr/>
              </p:nvSpPr>
              <p:spPr bwMode="auto">
                <a:xfrm>
                  <a:off x="2710" y="3050"/>
                  <a:ext cx="350" cy="1"/>
                </a:xfrm>
                <a:custGeom>
                  <a:avLst/>
                  <a:gdLst>
                    <a:gd name="T0" fmla="*/ 0 w 350"/>
                    <a:gd name="T1" fmla="*/ 0 h 1"/>
                    <a:gd name="T2" fmla="*/ 350 w 350"/>
                    <a:gd name="T3" fmla="*/ 1 h 1"/>
                    <a:gd name="T4" fmla="*/ 0 60000 65536"/>
                    <a:gd name="T5" fmla="*/ 0 60000 65536"/>
                    <a:gd name="T6" fmla="*/ 0 w 350"/>
                    <a:gd name="T7" fmla="*/ 0 h 1"/>
                    <a:gd name="T8" fmla="*/ 350 w 350"/>
                    <a:gd name="T9" fmla="*/ 1 h 1"/>
                  </a:gdLst>
                  <a:ahLst/>
                  <a:cxnLst>
                    <a:cxn ang="T4">
                      <a:pos x="T0" y="T1"/>
                    </a:cxn>
                    <a:cxn ang="T5">
                      <a:pos x="T2" y="T3"/>
                    </a:cxn>
                  </a:cxnLst>
                  <a:rect l="T6" t="T7" r="T8" b="T9"/>
                  <a:pathLst>
                    <a:path w="350" h="1">
                      <a:moveTo>
                        <a:pt x="0" y="0"/>
                      </a:moveTo>
                      <a:lnTo>
                        <a:pt x="350" y="1"/>
                      </a:lnTo>
                    </a:path>
                  </a:pathLst>
                </a:custGeom>
                <a:noFill/>
                <a:ln w="9525">
                  <a:solidFill>
                    <a:srgbClr val="000000"/>
                  </a:solidFill>
                  <a:round/>
                  <a:headEnd type="none" w="med" len="med"/>
                  <a:tailEnd type="triangle" w="med" len="med"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50244" name="Line 104"/>
                <p:cNvSpPr>
                  <a:spLocks noChangeShapeType="1"/>
                </p:cNvSpPr>
                <p:nvPr/>
              </p:nvSpPr>
              <p:spPr bwMode="auto">
                <a:xfrm>
                  <a:off x="1770" y="3110"/>
                  <a:ext cx="360" cy="0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 type="triangle" w="med" len="med"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50245" name="Line 105"/>
                <p:cNvSpPr>
                  <a:spLocks noChangeShapeType="1"/>
                </p:cNvSpPr>
                <p:nvPr/>
              </p:nvSpPr>
              <p:spPr bwMode="auto">
                <a:xfrm>
                  <a:off x="1390" y="3120"/>
                  <a:ext cx="230" cy="0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 type="triangle" w="med" len="med"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50246" name="Freeform 106"/>
                <p:cNvSpPr>
                  <a:spLocks/>
                </p:cNvSpPr>
                <p:nvPr/>
              </p:nvSpPr>
              <p:spPr bwMode="auto">
                <a:xfrm>
                  <a:off x="7910" y="2950"/>
                  <a:ext cx="330" cy="1"/>
                </a:xfrm>
                <a:custGeom>
                  <a:avLst/>
                  <a:gdLst>
                    <a:gd name="T0" fmla="*/ 0 w 330"/>
                    <a:gd name="T1" fmla="*/ 0 h 1"/>
                    <a:gd name="T2" fmla="*/ 330 w 330"/>
                    <a:gd name="T3" fmla="*/ 0 h 1"/>
                    <a:gd name="T4" fmla="*/ 0 60000 65536"/>
                    <a:gd name="T5" fmla="*/ 0 60000 65536"/>
                    <a:gd name="T6" fmla="*/ 0 w 330"/>
                    <a:gd name="T7" fmla="*/ 0 h 1"/>
                    <a:gd name="T8" fmla="*/ 330 w 330"/>
                    <a:gd name="T9" fmla="*/ 1 h 1"/>
                  </a:gdLst>
                  <a:ahLst/>
                  <a:cxnLst>
                    <a:cxn ang="T4">
                      <a:pos x="T0" y="T1"/>
                    </a:cxn>
                    <a:cxn ang="T5">
                      <a:pos x="T2" y="T3"/>
                    </a:cxn>
                  </a:cxnLst>
                  <a:rect l="T6" t="T7" r="T8" b="T9"/>
                  <a:pathLst>
                    <a:path w="330" h="1">
                      <a:moveTo>
                        <a:pt x="0" y="0"/>
                      </a:moveTo>
                      <a:lnTo>
                        <a:pt x="330" y="0"/>
                      </a:lnTo>
                    </a:path>
                  </a:pathLst>
                </a:custGeom>
                <a:noFill/>
                <a:ln w="9525">
                  <a:solidFill>
                    <a:srgbClr val="000000"/>
                  </a:solidFill>
                  <a:round/>
                  <a:headEnd type="none" w="med" len="med"/>
                  <a:tailEnd type="triangle" w="med" len="med"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50247" name="Line 107"/>
                <p:cNvSpPr>
                  <a:spLocks noChangeShapeType="1"/>
                </p:cNvSpPr>
                <p:nvPr/>
              </p:nvSpPr>
              <p:spPr bwMode="auto">
                <a:xfrm flipH="1">
                  <a:off x="1760" y="2820"/>
                  <a:ext cx="1300" cy="0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 type="triangle" w="med" len="med"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50248" name="Line 108"/>
                <p:cNvSpPr>
                  <a:spLocks noChangeShapeType="1"/>
                </p:cNvSpPr>
                <p:nvPr/>
              </p:nvSpPr>
              <p:spPr bwMode="auto">
                <a:xfrm>
                  <a:off x="5055" y="4185"/>
                  <a:ext cx="0" cy="990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 type="triangle" w="med" len="med"/>
                  <a:tailEnd type="triangle" w="med" len="med"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50249" name="Line 109"/>
                <p:cNvSpPr>
                  <a:spLocks noChangeShapeType="1"/>
                </p:cNvSpPr>
                <p:nvPr/>
              </p:nvSpPr>
              <p:spPr bwMode="auto">
                <a:xfrm>
                  <a:off x="2809" y="4986"/>
                  <a:ext cx="1" cy="33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50250" name="Freeform 110"/>
                <p:cNvSpPr>
                  <a:spLocks/>
                </p:cNvSpPr>
                <p:nvPr/>
              </p:nvSpPr>
              <p:spPr bwMode="auto">
                <a:xfrm>
                  <a:off x="2732" y="4841"/>
                  <a:ext cx="156" cy="149"/>
                </a:xfrm>
                <a:custGeom>
                  <a:avLst/>
                  <a:gdLst>
                    <a:gd name="T0" fmla="*/ 156 w 156"/>
                    <a:gd name="T1" fmla="*/ 149 h 149"/>
                    <a:gd name="T2" fmla="*/ 77 w 156"/>
                    <a:gd name="T3" fmla="*/ 0 h 149"/>
                    <a:gd name="T4" fmla="*/ 0 w 156"/>
                    <a:gd name="T5" fmla="*/ 149 h 149"/>
                    <a:gd name="T6" fmla="*/ 156 w 156"/>
                    <a:gd name="T7" fmla="*/ 149 h 149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156"/>
                    <a:gd name="T13" fmla="*/ 0 h 149"/>
                    <a:gd name="T14" fmla="*/ 156 w 156"/>
                    <a:gd name="T15" fmla="*/ 149 h 149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156" h="149">
                      <a:moveTo>
                        <a:pt x="156" y="149"/>
                      </a:moveTo>
                      <a:lnTo>
                        <a:pt x="77" y="0"/>
                      </a:lnTo>
                      <a:lnTo>
                        <a:pt x="0" y="149"/>
                      </a:lnTo>
                      <a:lnTo>
                        <a:pt x="156" y="149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50251" name="Freeform 111"/>
                <p:cNvSpPr>
                  <a:spLocks/>
                </p:cNvSpPr>
                <p:nvPr/>
              </p:nvSpPr>
              <p:spPr bwMode="auto">
                <a:xfrm>
                  <a:off x="2730" y="5015"/>
                  <a:ext cx="155" cy="149"/>
                </a:xfrm>
                <a:custGeom>
                  <a:avLst/>
                  <a:gdLst>
                    <a:gd name="T0" fmla="*/ 0 w 155"/>
                    <a:gd name="T1" fmla="*/ 0 h 149"/>
                    <a:gd name="T2" fmla="*/ 79 w 155"/>
                    <a:gd name="T3" fmla="*/ 149 h 149"/>
                    <a:gd name="T4" fmla="*/ 155 w 155"/>
                    <a:gd name="T5" fmla="*/ 0 h 149"/>
                    <a:gd name="T6" fmla="*/ 0 w 155"/>
                    <a:gd name="T7" fmla="*/ 0 h 149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155"/>
                    <a:gd name="T13" fmla="*/ 0 h 149"/>
                    <a:gd name="T14" fmla="*/ 155 w 155"/>
                    <a:gd name="T15" fmla="*/ 149 h 149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155" h="149">
                      <a:moveTo>
                        <a:pt x="0" y="0"/>
                      </a:moveTo>
                      <a:lnTo>
                        <a:pt x="79" y="149"/>
                      </a:lnTo>
                      <a:lnTo>
                        <a:pt x="155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50252" name="Freeform 112"/>
                <p:cNvSpPr>
                  <a:spLocks/>
                </p:cNvSpPr>
                <p:nvPr/>
              </p:nvSpPr>
              <p:spPr bwMode="auto">
                <a:xfrm>
                  <a:off x="7910" y="5670"/>
                  <a:ext cx="330" cy="1"/>
                </a:xfrm>
                <a:custGeom>
                  <a:avLst/>
                  <a:gdLst>
                    <a:gd name="T0" fmla="*/ 0 w 330"/>
                    <a:gd name="T1" fmla="*/ 0 h 1"/>
                    <a:gd name="T2" fmla="*/ 330 w 330"/>
                    <a:gd name="T3" fmla="*/ 0 h 1"/>
                    <a:gd name="T4" fmla="*/ 0 60000 65536"/>
                    <a:gd name="T5" fmla="*/ 0 60000 65536"/>
                    <a:gd name="T6" fmla="*/ 0 w 330"/>
                    <a:gd name="T7" fmla="*/ 0 h 1"/>
                    <a:gd name="T8" fmla="*/ 330 w 330"/>
                    <a:gd name="T9" fmla="*/ 1 h 1"/>
                  </a:gdLst>
                  <a:ahLst/>
                  <a:cxnLst>
                    <a:cxn ang="T4">
                      <a:pos x="T0" y="T1"/>
                    </a:cxn>
                    <a:cxn ang="T5">
                      <a:pos x="T2" y="T3"/>
                    </a:cxn>
                  </a:cxnLst>
                  <a:rect l="T6" t="T7" r="T8" b="T9"/>
                  <a:pathLst>
                    <a:path w="330" h="1">
                      <a:moveTo>
                        <a:pt x="0" y="0"/>
                      </a:moveTo>
                      <a:lnTo>
                        <a:pt x="330" y="0"/>
                      </a:lnTo>
                    </a:path>
                  </a:pathLst>
                </a:custGeom>
                <a:noFill/>
                <a:ln w="9525">
                  <a:solidFill>
                    <a:srgbClr val="000000"/>
                  </a:solidFill>
                  <a:round/>
                  <a:headEnd type="none" w="med" len="med"/>
                  <a:tailEnd type="triangle" w="med" len="med"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</p:grpSp>
        </p:grpSp>
        <p:sp>
          <p:nvSpPr>
            <p:cNvPr id="50198" name="Text Box 113"/>
            <p:cNvSpPr txBox="1">
              <a:spLocks noChangeArrowheads="1"/>
            </p:cNvSpPr>
            <p:nvPr/>
          </p:nvSpPr>
          <p:spPr bwMode="auto">
            <a:xfrm>
              <a:off x="3360" y="3168"/>
              <a:ext cx="720" cy="231"/>
            </a:xfrm>
            <a:prstGeom prst="rect">
              <a:avLst/>
            </a:prstGeom>
            <a:noFill/>
            <a:ln w="12700" cap="sq">
              <a:noFill/>
              <a:miter lim="800000"/>
              <a:headEnd type="none" w="sm" len="sm"/>
              <a:tailEnd type="none" w="sm" len="sm"/>
            </a:ln>
          </p:spPr>
          <p:txBody>
            <a:bodyPr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fr-CA" i="1">
                  <a:latin typeface="Times New Roman" pitchFamily="18" charset="0"/>
                </a:rPr>
                <a:t>Matériel</a:t>
              </a:r>
            </a:p>
          </p:txBody>
        </p:sp>
        <p:sp>
          <p:nvSpPr>
            <p:cNvPr id="50199" name="Text Box 114"/>
            <p:cNvSpPr txBox="1">
              <a:spLocks noChangeArrowheads="1"/>
            </p:cNvSpPr>
            <p:nvPr/>
          </p:nvSpPr>
          <p:spPr bwMode="auto">
            <a:xfrm>
              <a:off x="3408" y="3408"/>
              <a:ext cx="720" cy="231"/>
            </a:xfrm>
            <a:prstGeom prst="rect">
              <a:avLst/>
            </a:prstGeom>
            <a:noFill/>
            <a:ln w="12700" cap="sq">
              <a:noFill/>
              <a:miter lim="800000"/>
              <a:headEnd type="none" w="sm" len="sm"/>
              <a:tailEnd type="none" w="sm" len="sm"/>
            </a:ln>
          </p:spPr>
          <p:txBody>
            <a:bodyPr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fr-CA" i="1">
                  <a:latin typeface="Times New Roman" pitchFamily="18" charset="0"/>
                </a:rPr>
                <a:t>Logiciel</a:t>
              </a:r>
            </a:p>
          </p:txBody>
        </p:sp>
        <p:sp>
          <p:nvSpPr>
            <p:cNvPr id="50200" name="Freeform 115"/>
            <p:cNvSpPr>
              <a:spLocks/>
            </p:cNvSpPr>
            <p:nvPr/>
          </p:nvSpPr>
          <p:spPr bwMode="auto">
            <a:xfrm>
              <a:off x="1872" y="3168"/>
              <a:ext cx="1584" cy="336"/>
            </a:xfrm>
            <a:custGeom>
              <a:avLst/>
              <a:gdLst>
                <a:gd name="T0" fmla="*/ 1584 w 1584"/>
                <a:gd name="T1" fmla="*/ 336 h 336"/>
                <a:gd name="T2" fmla="*/ 144 w 1584"/>
                <a:gd name="T3" fmla="*/ 192 h 336"/>
                <a:gd name="T4" fmla="*/ 0 w 1584"/>
                <a:gd name="T5" fmla="*/ 0 h 336"/>
                <a:gd name="T6" fmla="*/ 0 60000 65536"/>
                <a:gd name="T7" fmla="*/ 0 60000 65536"/>
                <a:gd name="T8" fmla="*/ 0 60000 65536"/>
                <a:gd name="T9" fmla="*/ 0 w 1584"/>
                <a:gd name="T10" fmla="*/ 0 h 336"/>
                <a:gd name="T11" fmla="*/ 1584 w 1584"/>
                <a:gd name="T12" fmla="*/ 336 h 3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584" h="336">
                  <a:moveTo>
                    <a:pt x="1584" y="336"/>
                  </a:moveTo>
                  <a:lnTo>
                    <a:pt x="144" y="192"/>
                  </a:lnTo>
                  <a:lnTo>
                    <a:pt x="0" y="0"/>
                  </a:lnTo>
                </a:path>
              </a:pathLst>
            </a:custGeom>
            <a:noFill/>
            <a:ln w="12700" cap="sq" cmpd="sng">
              <a:solidFill>
                <a:schemeClr val="tx1"/>
              </a:solidFill>
              <a:prstDash val="solid"/>
              <a:round/>
              <a:headEnd type="none" w="sm" len="sm"/>
              <a:tailEnd type="arrow" w="med" len="med"/>
            </a:ln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50201" name="Freeform 116"/>
            <p:cNvSpPr>
              <a:spLocks/>
            </p:cNvSpPr>
            <p:nvPr/>
          </p:nvSpPr>
          <p:spPr bwMode="auto">
            <a:xfrm>
              <a:off x="1104" y="2968"/>
              <a:ext cx="2304" cy="296"/>
            </a:xfrm>
            <a:custGeom>
              <a:avLst/>
              <a:gdLst>
                <a:gd name="T0" fmla="*/ 2304 w 2304"/>
                <a:gd name="T1" fmla="*/ 296 h 296"/>
                <a:gd name="T2" fmla="*/ 784 w 2304"/>
                <a:gd name="T3" fmla="*/ 32 h 296"/>
                <a:gd name="T4" fmla="*/ 0 w 2304"/>
                <a:gd name="T5" fmla="*/ 104 h 296"/>
                <a:gd name="T6" fmla="*/ 0 60000 65536"/>
                <a:gd name="T7" fmla="*/ 0 60000 65536"/>
                <a:gd name="T8" fmla="*/ 0 60000 65536"/>
                <a:gd name="T9" fmla="*/ 0 w 2304"/>
                <a:gd name="T10" fmla="*/ 0 h 296"/>
                <a:gd name="T11" fmla="*/ 2304 w 2304"/>
                <a:gd name="T12" fmla="*/ 296 h 29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304" h="296">
                  <a:moveTo>
                    <a:pt x="2304" y="296"/>
                  </a:moveTo>
                  <a:cubicBezTo>
                    <a:pt x="2051" y="252"/>
                    <a:pt x="1168" y="64"/>
                    <a:pt x="784" y="32"/>
                  </a:cubicBezTo>
                  <a:cubicBezTo>
                    <a:pt x="400" y="0"/>
                    <a:pt x="163" y="89"/>
                    <a:pt x="0" y="104"/>
                  </a:cubicBezTo>
                </a:path>
              </a:pathLst>
            </a:custGeom>
            <a:noFill/>
            <a:ln w="12700" cap="sq" cmpd="sng">
              <a:solidFill>
                <a:schemeClr val="tx1"/>
              </a:solidFill>
              <a:prstDash val="solid"/>
              <a:round/>
              <a:headEnd type="none" w="sm" len="sm"/>
              <a:tailEnd type="arrow" w="sm" len="sm"/>
            </a:ln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50202" name="Freeform 117"/>
            <p:cNvSpPr>
              <a:spLocks/>
            </p:cNvSpPr>
            <p:nvPr/>
          </p:nvSpPr>
          <p:spPr bwMode="auto">
            <a:xfrm>
              <a:off x="1264" y="2880"/>
              <a:ext cx="2144" cy="384"/>
            </a:xfrm>
            <a:custGeom>
              <a:avLst/>
              <a:gdLst>
                <a:gd name="T0" fmla="*/ 2144 w 2144"/>
                <a:gd name="T1" fmla="*/ 384 h 384"/>
                <a:gd name="T2" fmla="*/ 320 w 2144"/>
                <a:gd name="T3" fmla="*/ 64 h 384"/>
                <a:gd name="T4" fmla="*/ 224 w 2144"/>
                <a:gd name="T5" fmla="*/ 0 h 384"/>
                <a:gd name="T6" fmla="*/ 0 60000 65536"/>
                <a:gd name="T7" fmla="*/ 0 60000 65536"/>
                <a:gd name="T8" fmla="*/ 0 60000 65536"/>
                <a:gd name="T9" fmla="*/ 0 w 2144"/>
                <a:gd name="T10" fmla="*/ 0 h 384"/>
                <a:gd name="T11" fmla="*/ 2144 w 2144"/>
                <a:gd name="T12" fmla="*/ 384 h 384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44" h="384">
                  <a:moveTo>
                    <a:pt x="2144" y="384"/>
                  </a:moveTo>
                  <a:cubicBezTo>
                    <a:pt x="1840" y="331"/>
                    <a:pt x="640" y="128"/>
                    <a:pt x="320" y="64"/>
                  </a:cubicBezTo>
                  <a:cubicBezTo>
                    <a:pt x="0" y="0"/>
                    <a:pt x="244" y="13"/>
                    <a:pt x="224" y="0"/>
                  </a:cubicBezTo>
                </a:path>
              </a:pathLst>
            </a:custGeom>
            <a:noFill/>
            <a:ln w="12700" cap="sq" cmpd="sng">
              <a:solidFill>
                <a:schemeClr val="tx1"/>
              </a:solidFill>
              <a:prstDash val="solid"/>
              <a:round/>
              <a:headEnd type="none" w="sm" len="sm"/>
              <a:tailEnd type="arrow" w="sm" len="sm"/>
            </a:ln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50203" name="Freeform 118"/>
            <p:cNvSpPr>
              <a:spLocks/>
            </p:cNvSpPr>
            <p:nvPr/>
          </p:nvSpPr>
          <p:spPr bwMode="auto">
            <a:xfrm>
              <a:off x="2544" y="2880"/>
              <a:ext cx="864" cy="384"/>
            </a:xfrm>
            <a:custGeom>
              <a:avLst/>
              <a:gdLst>
                <a:gd name="T0" fmla="*/ 864 w 864"/>
                <a:gd name="T1" fmla="*/ 384 h 384"/>
                <a:gd name="T2" fmla="*/ 432 w 864"/>
                <a:gd name="T3" fmla="*/ 96 h 384"/>
                <a:gd name="T4" fmla="*/ 0 w 864"/>
                <a:gd name="T5" fmla="*/ 0 h 384"/>
                <a:gd name="T6" fmla="*/ 0 60000 65536"/>
                <a:gd name="T7" fmla="*/ 0 60000 65536"/>
                <a:gd name="T8" fmla="*/ 0 60000 65536"/>
                <a:gd name="T9" fmla="*/ 0 w 864"/>
                <a:gd name="T10" fmla="*/ 0 h 384"/>
                <a:gd name="T11" fmla="*/ 864 w 864"/>
                <a:gd name="T12" fmla="*/ 384 h 384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864" h="384">
                  <a:moveTo>
                    <a:pt x="864" y="384"/>
                  </a:moveTo>
                  <a:cubicBezTo>
                    <a:pt x="720" y="272"/>
                    <a:pt x="576" y="160"/>
                    <a:pt x="432" y="96"/>
                  </a:cubicBezTo>
                  <a:cubicBezTo>
                    <a:pt x="288" y="32"/>
                    <a:pt x="144" y="16"/>
                    <a:pt x="0" y="0"/>
                  </a:cubicBezTo>
                </a:path>
              </a:pathLst>
            </a:custGeom>
            <a:noFill/>
            <a:ln w="12700" cap="sq" cmpd="sng">
              <a:solidFill>
                <a:schemeClr val="tx1"/>
              </a:solidFill>
              <a:prstDash val="solid"/>
              <a:round/>
              <a:headEnd type="none" w="sm" len="sm"/>
              <a:tailEnd type="arrow" w="sm" len="sm"/>
            </a:ln>
          </p:spPr>
          <p:txBody>
            <a:bodyPr wrap="none" anchor="ctr"/>
            <a:lstStyle/>
            <a:p>
              <a:endParaRPr lang="fr-FR"/>
            </a:p>
          </p:txBody>
        </p:sp>
      </p:grp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1" name="Rectangle 2"/>
          <p:cNvSpPr>
            <a:spLocks noGrp="1"/>
          </p:cNvSpPr>
          <p:nvPr>
            <p:ph type="title"/>
          </p:nvPr>
        </p:nvSpPr>
        <p:spPr>
          <a:xfrm>
            <a:off x="407368" y="274638"/>
            <a:ext cx="11449270" cy="1143000"/>
          </a:xfrm>
        </p:spPr>
        <p:txBody>
          <a:bodyPr/>
          <a:lstStyle/>
          <a:p>
            <a:pPr eaLnBrk="1" hangingPunct="1"/>
            <a:r>
              <a:rPr lang="fr-CA" sz="4000" kern="1200" dirty="0">
                <a:solidFill>
                  <a:srgbClr val="025BBC"/>
                </a:solidFill>
              </a:rPr>
              <a:t>Une métrique exigeante : Le temps de mise en marché</a:t>
            </a:r>
          </a:p>
        </p:txBody>
      </p:sp>
      <p:sp>
        <p:nvSpPr>
          <p:cNvPr id="51202" name="Rectangle 4"/>
          <p:cNvSpPr>
            <a:spLocks noGrp="1"/>
          </p:cNvSpPr>
          <p:nvPr>
            <p:ph type="body" sz="half" idx="2"/>
          </p:nvPr>
        </p:nvSpPr>
        <p:spPr>
          <a:xfrm>
            <a:off x="5411640" y="1916832"/>
            <a:ext cx="5735664" cy="3949576"/>
          </a:xfrm>
        </p:spPr>
        <p:txBody>
          <a:bodyPr/>
          <a:lstStyle/>
          <a:p>
            <a:pPr eaLnBrk="1" hangingPunct="1"/>
            <a:r>
              <a:rPr lang="fr-CA" sz="2400" dirty="0"/>
              <a:t>Le temps de développement d’une version commercialisable est contraint par une fenêtre d’opportunité</a:t>
            </a:r>
          </a:p>
          <a:p>
            <a:pPr lvl="1" eaLnBrk="1" hangingPunct="1"/>
            <a:r>
              <a:rPr lang="fr-CA" sz="2000" dirty="0"/>
              <a:t>Période durant laquelle le produit réaliserait le plus gros volume de ventes</a:t>
            </a:r>
          </a:p>
          <a:p>
            <a:pPr eaLnBrk="1" hangingPunct="1"/>
            <a:r>
              <a:rPr lang="fr-CA" sz="2400" dirty="0"/>
              <a:t>Durée moyenne de la fenêtre : 8 mois ou moins aujourd’hui, et les délais coûtent cher !</a:t>
            </a:r>
          </a:p>
        </p:txBody>
      </p:sp>
      <p:grpSp>
        <p:nvGrpSpPr>
          <p:cNvPr id="51203" name="Group 5"/>
          <p:cNvGrpSpPr>
            <a:grpSpLocks noChangeAspect="1"/>
          </p:cNvGrpSpPr>
          <p:nvPr/>
        </p:nvGrpSpPr>
        <p:grpSpPr bwMode="auto">
          <a:xfrm>
            <a:off x="-1178293" y="2204865"/>
            <a:ext cx="1674" cy="3589487"/>
            <a:chOff x="933" y="1212"/>
            <a:chExt cx="1674" cy="1506"/>
          </a:xfrm>
        </p:grpSpPr>
        <p:sp>
          <p:nvSpPr>
            <p:cNvPr id="51204" name="Line 6"/>
            <p:cNvSpPr>
              <a:spLocks noChangeAspect="1" noChangeShapeType="1"/>
            </p:cNvSpPr>
            <p:nvPr/>
          </p:nvSpPr>
          <p:spPr bwMode="auto">
            <a:xfrm flipV="1">
              <a:off x="1234" y="1212"/>
              <a:ext cx="0" cy="949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1205" name="Line 7"/>
            <p:cNvSpPr>
              <a:spLocks noChangeAspect="1" noChangeShapeType="1"/>
            </p:cNvSpPr>
            <p:nvPr/>
          </p:nvSpPr>
          <p:spPr bwMode="auto">
            <a:xfrm>
              <a:off x="1234" y="2161"/>
              <a:ext cx="1234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1206" name="Text Box 8"/>
            <p:cNvSpPr txBox="1">
              <a:spLocks noChangeAspect="1" noChangeArrowheads="1"/>
            </p:cNvSpPr>
            <p:nvPr/>
          </p:nvSpPr>
          <p:spPr bwMode="auto">
            <a:xfrm rot="16200000">
              <a:off x="698" y="1632"/>
              <a:ext cx="864" cy="1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algn="ctr" eaLnBrk="0" hangingPunct="0"/>
              <a:r>
                <a:rPr lang="fr-CA" dirty="0">
                  <a:latin typeface="Times New Roman" pitchFamily="18" charset="0"/>
                </a:rPr>
                <a:t>Revenus </a:t>
              </a:r>
            </a:p>
          </p:txBody>
        </p:sp>
        <p:sp>
          <p:nvSpPr>
            <p:cNvPr id="51207" name="Text Box 9"/>
            <p:cNvSpPr txBox="1">
              <a:spLocks noChangeAspect="1" noChangeArrowheads="1"/>
            </p:cNvSpPr>
            <p:nvPr/>
          </p:nvSpPr>
          <p:spPr bwMode="auto">
            <a:xfrm>
              <a:off x="1496" y="2190"/>
              <a:ext cx="617" cy="1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algn="ctr" eaLnBrk="0" hangingPunct="0"/>
              <a:r>
                <a:rPr lang="fr-CA" sz="1600" dirty="0">
                  <a:latin typeface="Times New Roman" pitchFamily="18" charset="0"/>
                </a:rPr>
                <a:t>Temps (mois)</a:t>
              </a:r>
            </a:p>
          </p:txBody>
        </p:sp>
        <p:sp>
          <p:nvSpPr>
            <p:cNvPr id="51208" name="Freeform 10"/>
            <p:cNvSpPr>
              <a:spLocks noChangeAspect="1"/>
            </p:cNvSpPr>
            <p:nvPr/>
          </p:nvSpPr>
          <p:spPr bwMode="auto">
            <a:xfrm>
              <a:off x="1234" y="1294"/>
              <a:ext cx="1137" cy="867"/>
            </a:xfrm>
            <a:custGeom>
              <a:avLst/>
              <a:gdLst>
                <a:gd name="T0" fmla="*/ 0 w 2520"/>
                <a:gd name="T1" fmla="*/ 867 h 1920"/>
                <a:gd name="T2" fmla="*/ 162 w 2520"/>
                <a:gd name="T3" fmla="*/ 704 h 1920"/>
                <a:gd name="T4" fmla="*/ 260 w 2520"/>
                <a:gd name="T5" fmla="*/ 347 h 1920"/>
                <a:gd name="T6" fmla="*/ 422 w 2520"/>
                <a:gd name="T7" fmla="*/ 54 h 1920"/>
                <a:gd name="T8" fmla="*/ 650 w 2520"/>
                <a:gd name="T9" fmla="*/ 22 h 1920"/>
                <a:gd name="T10" fmla="*/ 845 w 2520"/>
                <a:gd name="T11" fmla="*/ 152 h 1920"/>
                <a:gd name="T12" fmla="*/ 975 w 2520"/>
                <a:gd name="T13" fmla="*/ 542 h 1920"/>
                <a:gd name="T14" fmla="*/ 1040 w 2520"/>
                <a:gd name="T15" fmla="*/ 704 h 1920"/>
                <a:gd name="T16" fmla="*/ 1137 w 2520"/>
                <a:gd name="T17" fmla="*/ 834 h 192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2520"/>
                <a:gd name="T28" fmla="*/ 0 h 1920"/>
                <a:gd name="T29" fmla="*/ 2520 w 2520"/>
                <a:gd name="T30" fmla="*/ 1920 h 1920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2520" h="1920">
                  <a:moveTo>
                    <a:pt x="0" y="1920"/>
                  </a:moveTo>
                  <a:cubicBezTo>
                    <a:pt x="132" y="1836"/>
                    <a:pt x="264" y="1752"/>
                    <a:pt x="360" y="1560"/>
                  </a:cubicBezTo>
                  <a:cubicBezTo>
                    <a:pt x="456" y="1368"/>
                    <a:pt x="480" y="1008"/>
                    <a:pt x="576" y="768"/>
                  </a:cubicBezTo>
                  <a:cubicBezTo>
                    <a:pt x="672" y="528"/>
                    <a:pt x="792" y="240"/>
                    <a:pt x="936" y="120"/>
                  </a:cubicBezTo>
                  <a:cubicBezTo>
                    <a:pt x="1080" y="0"/>
                    <a:pt x="1284" y="12"/>
                    <a:pt x="1440" y="48"/>
                  </a:cubicBezTo>
                  <a:cubicBezTo>
                    <a:pt x="1596" y="84"/>
                    <a:pt x="1752" y="144"/>
                    <a:pt x="1872" y="336"/>
                  </a:cubicBezTo>
                  <a:cubicBezTo>
                    <a:pt x="1992" y="528"/>
                    <a:pt x="2088" y="996"/>
                    <a:pt x="2160" y="1200"/>
                  </a:cubicBezTo>
                  <a:cubicBezTo>
                    <a:pt x="2232" y="1404"/>
                    <a:pt x="2244" y="1452"/>
                    <a:pt x="2304" y="1560"/>
                  </a:cubicBezTo>
                  <a:cubicBezTo>
                    <a:pt x="2364" y="1668"/>
                    <a:pt x="2442" y="1758"/>
                    <a:pt x="2520" y="1848"/>
                  </a:cubicBez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1209" name="Line 11"/>
            <p:cNvSpPr>
              <a:spLocks noChangeAspect="1" noChangeShapeType="1"/>
            </p:cNvSpPr>
            <p:nvPr/>
          </p:nvSpPr>
          <p:spPr bwMode="auto">
            <a:xfrm>
              <a:off x="1494" y="1674"/>
              <a:ext cx="0" cy="487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sysDot"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1210" name="Line 12"/>
            <p:cNvSpPr>
              <a:spLocks noChangeAspect="1" noChangeShapeType="1"/>
            </p:cNvSpPr>
            <p:nvPr/>
          </p:nvSpPr>
          <p:spPr bwMode="auto">
            <a:xfrm>
              <a:off x="2143" y="1674"/>
              <a:ext cx="0" cy="487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sysDot"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" name="Text Box 9"/>
            <p:cNvSpPr txBox="1">
              <a:spLocks noChangeAspect="1" noChangeArrowheads="1"/>
            </p:cNvSpPr>
            <p:nvPr/>
          </p:nvSpPr>
          <p:spPr bwMode="auto">
            <a:xfrm>
              <a:off x="938" y="2398"/>
              <a:ext cx="617" cy="1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algn="ctr" eaLnBrk="0" hangingPunct="0"/>
              <a:r>
                <a:rPr lang="fr-CA" sz="1600" dirty="0">
                  <a:solidFill>
                    <a:schemeClr val="bg1">
                      <a:lumMod val="65000"/>
                    </a:schemeClr>
                  </a:solidFill>
                  <a:latin typeface="Times New Roman" pitchFamily="18" charset="0"/>
                </a:rPr>
                <a:t>Nouveauté</a:t>
              </a:r>
            </a:p>
          </p:txBody>
        </p:sp>
        <p:sp>
          <p:nvSpPr>
            <p:cNvPr id="17" name="Text Box 9"/>
            <p:cNvSpPr txBox="1">
              <a:spLocks noChangeAspect="1" noChangeArrowheads="1"/>
            </p:cNvSpPr>
            <p:nvPr/>
          </p:nvSpPr>
          <p:spPr bwMode="auto">
            <a:xfrm>
              <a:off x="2262" y="2457"/>
              <a:ext cx="345" cy="1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algn="ctr" eaLnBrk="0" hangingPunct="0"/>
              <a:r>
                <a:rPr lang="en-CA" sz="1600" dirty="0">
                  <a:solidFill>
                    <a:schemeClr val="bg1">
                      <a:lumMod val="65000"/>
                    </a:schemeClr>
                  </a:solidFill>
                  <a:latin typeface="Times New Roman" pitchFamily="18" charset="0"/>
                </a:rPr>
                <a:t>Fin de vie</a:t>
              </a:r>
              <a:endParaRPr lang="fr-CA" sz="1600" dirty="0">
                <a:solidFill>
                  <a:schemeClr val="bg1">
                    <a:lumMod val="65000"/>
                  </a:schemeClr>
                </a:solidFill>
                <a:latin typeface="Times New Roman" pitchFamily="18" charset="0"/>
              </a:endParaRPr>
            </a:p>
          </p:txBody>
        </p:sp>
        <p:sp>
          <p:nvSpPr>
            <p:cNvPr id="2" name="Text Box 9">
              <a:extLst>
                <a:ext uri="{FF2B5EF4-FFF2-40B4-BE49-F238E27FC236}">
                  <a16:creationId xmlns:a16="http://schemas.microsoft.com/office/drawing/2014/main" id="{08C3F952-26F3-B27E-D242-95D7DA67644B}"/>
                </a:ext>
              </a:extLst>
            </p:cNvPr>
            <p:cNvSpPr txBox="1">
              <a:spLocks noChangeAspect="1" noChangeArrowheads="1"/>
            </p:cNvSpPr>
            <p:nvPr/>
          </p:nvSpPr>
          <p:spPr bwMode="auto">
            <a:xfrm>
              <a:off x="933" y="2588"/>
              <a:ext cx="1674" cy="1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algn="ctr" eaLnBrk="0" hangingPunct="0"/>
              <a:r>
                <a:rPr lang="fr-CA" dirty="0">
                  <a:latin typeface="+mn-lt"/>
                </a:rPr>
                <a:t>Rentabilité d’un nouveau design/version </a:t>
              </a:r>
            </a:p>
          </p:txBody>
        </p:sp>
      </p:grpSp>
      <p:cxnSp>
        <p:nvCxnSpPr>
          <p:cNvPr id="3" name="Connecteur droit avec flèche 2"/>
          <p:cNvCxnSpPr/>
          <p:nvPr/>
        </p:nvCxnSpPr>
        <p:spPr bwMode="auto">
          <a:xfrm flipV="1">
            <a:off x="1679624" y="4207767"/>
            <a:ext cx="514609" cy="720080"/>
          </a:xfrm>
          <a:prstGeom prst="straightConnector1">
            <a:avLst/>
          </a:prstGeom>
          <a:solidFill>
            <a:schemeClr val="accent1"/>
          </a:solidFill>
          <a:ln w="12700" cap="sq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sm" len="sm"/>
            <a:tailEnd type="triangle"/>
          </a:ln>
          <a:effectLst/>
        </p:spPr>
      </p:cxnSp>
      <p:cxnSp>
        <p:nvCxnSpPr>
          <p:cNvPr id="5" name="Connecteur droit avec flèche 4"/>
          <p:cNvCxnSpPr/>
          <p:nvPr/>
        </p:nvCxnSpPr>
        <p:spPr bwMode="auto">
          <a:xfrm flipH="1" flipV="1">
            <a:off x="4138448" y="4207767"/>
            <a:ext cx="432048" cy="936104"/>
          </a:xfrm>
          <a:prstGeom prst="straightConnector1">
            <a:avLst/>
          </a:prstGeom>
          <a:solidFill>
            <a:schemeClr val="accent1"/>
          </a:solidFill>
          <a:ln w="12700" cap="sq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sm" len="sm"/>
            <a:tailEnd type="triangle"/>
          </a:ln>
          <a:effectLst/>
        </p:spPr>
      </p:cxn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5" name="Rectangle 2"/>
          <p:cNvSpPr>
            <a:spLocks noGrp="1"/>
          </p:cNvSpPr>
          <p:nvPr>
            <p:ph type="title"/>
          </p:nvPr>
        </p:nvSpPr>
        <p:spPr>
          <a:xfrm>
            <a:off x="1055441" y="274638"/>
            <a:ext cx="10081120" cy="1143000"/>
          </a:xfrm>
        </p:spPr>
        <p:txBody>
          <a:bodyPr/>
          <a:lstStyle/>
          <a:p>
            <a:pPr eaLnBrk="1" hangingPunct="1"/>
            <a:r>
              <a:rPr lang="fr-CA" sz="4000" kern="1200" dirty="0">
                <a:solidFill>
                  <a:srgbClr val="025BBC"/>
                </a:solidFill>
              </a:rPr>
              <a:t>Conséquences d’une mise en marché tardive</a:t>
            </a:r>
          </a:p>
        </p:txBody>
      </p:sp>
      <p:sp>
        <p:nvSpPr>
          <p:cNvPr id="52226" name="Rectangle 4"/>
          <p:cNvSpPr>
            <a:spLocks noGrp="1"/>
          </p:cNvSpPr>
          <p:nvPr>
            <p:ph type="body" sz="half" idx="2"/>
          </p:nvPr>
        </p:nvSpPr>
        <p:spPr>
          <a:xfrm>
            <a:off x="5735390" y="1905000"/>
            <a:ext cx="5401161" cy="4114800"/>
          </a:xfrm>
        </p:spPr>
        <p:txBody>
          <a:bodyPr/>
          <a:lstStyle/>
          <a:p>
            <a:pPr eaLnBrk="1" hangingPunct="1"/>
            <a:r>
              <a:rPr lang="fr-CA" sz="2400" dirty="0"/>
              <a:t>La pénétration d’un nouveau produit sur le marché peut être représentée par un triangle isocèle dont l’aire représente les revenus</a:t>
            </a:r>
          </a:p>
          <a:p>
            <a:pPr eaLnBrk="1" hangingPunct="1"/>
            <a:r>
              <a:rPr lang="fr-CA" sz="2400" dirty="0"/>
              <a:t>Une mise en marché tardive rend le triangle asymétrique, avec une perte de revenus égale à la différence d’aire entre les triangles</a:t>
            </a:r>
            <a:r>
              <a:rPr lang="fr-CA" sz="2000" dirty="0"/>
              <a:t> </a:t>
            </a:r>
            <a:r>
              <a:rPr lang="fr-CA" sz="2400" i="1" dirty="0"/>
              <a:t>À-Temps</a:t>
            </a:r>
            <a:r>
              <a:rPr lang="fr-CA" sz="2400" dirty="0"/>
              <a:t> et </a:t>
            </a:r>
            <a:r>
              <a:rPr lang="fr-CA" sz="2400" i="1" dirty="0"/>
              <a:t>Retardé </a:t>
            </a:r>
            <a:endParaRPr lang="fr-CA" sz="2000" i="1" dirty="0"/>
          </a:p>
        </p:txBody>
      </p:sp>
      <p:grpSp>
        <p:nvGrpSpPr>
          <p:cNvPr id="52227" name="Group 32"/>
          <p:cNvGrpSpPr>
            <a:grpSpLocks/>
          </p:cNvGrpSpPr>
          <p:nvPr/>
        </p:nvGrpSpPr>
        <p:grpSpPr bwMode="auto">
          <a:xfrm>
            <a:off x="1055441" y="2276876"/>
            <a:ext cx="4714876" cy="3044829"/>
            <a:chOff x="144" y="1453"/>
            <a:chExt cx="2970" cy="1918"/>
          </a:xfrm>
        </p:grpSpPr>
        <p:sp>
          <p:nvSpPr>
            <p:cNvPr id="52228" name="Text Box 5"/>
            <p:cNvSpPr txBox="1">
              <a:spLocks noChangeAspect="1" noChangeArrowheads="1"/>
            </p:cNvSpPr>
            <p:nvPr/>
          </p:nvSpPr>
          <p:spPr bwMode="auto">
            <a:xfrm>
              <a:off x="236" y="3084"/>
              <a:ext cx="1126" cy="2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algn="ctr" eaLnBrk="0" hangingPunct="0"/>
              <a:r>
                <a:rPr lang="fr-CA" sz="1400" dirty="0">
                  <a:latin typeface="Times New Roman" pitchFamily="18" charset="0"/>
                </a:rPr>
                <a:t>Entrée        </a:t>
              </a:r>
              <a:r>
                <a:rPr lang="fr-CA" sz="1400" dirty="0" err="1">
                  <a:solidFill>
                    <a:schemeClr val="bg1">
                      <a:lumMod val="50000"/>
                    </a:schemeClr>
                  </a:solidFill>
                  <a:latin typeface="Times New Roman" pitchFamily="18" charset="0"/>
                </a:rPr>
                <a:t>Entrée</a:t>
              </a:r>
              <a:r>
                <a:rPr lang="fr-CA" sz="1400" dirty="0">
                  <a:latin typeface="Times New Roman" pitchFamily="18" charset="0"/>
                </a:rPr>
                <a:t>        À-temps       </a:t>
              </a:r>
              <a:r>
                <a:rPr lang="fr-CA" sz="1400" dirty="0">
                  <a:solidFill>
                    <a:schemeClr val="bg1">
                      <a:lumMod val="50000"/>
                    </a:schemeClr>
                  </a:solidFill>
                  <a:latin typeface="Times New Roman" pitchFamily="18" charset="0"/>
                </a:rPr>
                <a:t>retardée</a:t>
              </a:r>
            </a:p>
          </p:txBody>
        </p:sp>
        <p:sp>
          <p:nvSpPr>
            <p:cNvPr id="52229" name="Freeform 6"/>
            <p:cNvSpPr>
              <a:spLocks noChangeAspect="1"/>
            </p:cNvSpPr>
            <p:nvPr/>
          </p:nvSpPr>
          <p:spPr bwMode="auto">
            <a:xfrm>
              <a:off x="1428" y="1566"/>
              <a:ext cx="318" cy="181"/>
            </a:xfrm>
            <a:custGeom>
              <a:avLst/>
              <a:gdLst>
                <a:gd name="T0" fmla="*/ 318 w 510"/>
                <a:gd name="T1" fmla="*/ 0 h 290"/>
                <a:gd name="T2" fmla="*/ 0 w 510"/>
                <a:gd name="T3" fmla="*/ 181 h 290"/>
                <a:gd name="T4" fmla="*/ 0 60000 65536"/>
                <a:gd name="T5" fmla="*/ 0 60000 65536"/>
                <a:gd name="T6" fmla="*/ 0 w 510"/>
                <a:gd name="T7" fmla="*/ 0 h 290"/>
                <a:gd name="T8" fmla="*/ 510 w 510"/>
                <a:gd name="T9" fmla="*/ 290 h 290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510" h="290">
                  <a:moveTo>
                    <a:pt x="510" y="0"/>
                  </a:moveTo>
                  <a:lnTo>
                    <a:pt x="0" y="290"/>
                  </a:ln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 type="none" w="med" len="med"/>
              <a:tailEnd type="arrow" w="sm" len="med"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2230" name="Line 7"/>
            <p:cNvSpPr>
              <a:spLocks noChangeAspect="1" noChangeShapeType="1"/>
            </p:cNvSpPr>
            <p:nvPr/>
          </p:nvSpPr>
          <p:spPr bwMode="auto">
            <a:xfrm>
              <a:off x="351" y="2820"/>
              <a:ext cx="2202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2231" name="Freeform 8"/>
            <p:cNvSpPr>
              <a:spLocks noChangeAspect="1"/>
            </p:cNvSpPr>
            <p:nvPr/>
          </p:nvSpPr>
          <p:spPr bwMode="auto">
            <a:xfrm>
              <a:off x="1386" y="1972"/>
              <a:ext cx="435" cy="256"/>
            </a:xfrm>
            <a:custGeom>
              <a:avLst/>
              <a:gdLst>
                <a:gd name="T0" fmla="*/ 435 w 699"/>
                <a:gd name="T1" fmla="*/ 0 h 410"/>
                <a:gd name="T2" fmla="*/ 0 w 699"/>
                <a:gd name="T3" fmla="*/ 256 h 410"/>
                <a:gd name="T4" fmla="*/ 0 60000 65536"/>
                <a:gd name="T5" fmla="*/ 0 60000 65536"/>
                <a:gd name="T6" fmla="*/ 0 w 699"/>
                <a:gd name="T7" fmla="*/ 0 h 410"/>
                <a:gd name="T8" fmla="*/ 699 w 699"/>
                <a:gd name="T9" fmla="*/ 410 h 410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699" h="410">
                  <a:moveTo>
                    <a:pt x="699" y="0"/>
                  </a:moveTo>
                  <a:lnTo>
                    <a:pt x="0" y="410"/>
                  </a:lnTo>
                </a:path>
              </a:pathLst>
            </a:custGeom>
            <a:noFill/>
            <a:ln w="9525">
              <a:solidFill>
                <a:schemeClr val="bg1">
                  <a:lumMod val="50000"/>
                </a:schemeClr>
              </a:solidFill>
              <a:round/>
              <a:headEnd/>
              <a:tailEnd type="arrow" w="sm" len="med"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2232" name="Line 9"/>
            <p:cNvSpPr>
              <a:spLocks noChangeAspect="1" noChangeShapeType="1"/>
            </p:cNvSpPr>
            <p:nvPr/>
          </p:nvSpPr>
          <p:spPr bwMode="auto">
            <a:xfrm flipV="1">
              <a:off x="1386" y="1778"/>
              <a:ext cx="0" cy="104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sysDot"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2233" name="Freeform 10"/>
            <p:cNvSpPr>
              <a:spLocks noChangeAspect="1"/>
            </p:cNvSpPr>
            <p:nvPr/>
          </p:nvSpPr>
          <p:spPr bwMode="auto">
            <a:xfrm>
              <a:off x="355" y="1788"/>
              <a:ext cx="1031" cy="1032"/>
            </a:xfrm>
            <a:custGeom>
              <a:avLst/>
              <a:gdLst>
                <a:gd name="T0" fmla="*/ 0 w 1651"/>
                <a:gd name="T1" fmla="*/ 1032 h 1655"/>
                <a:gd name="T2" fmla="*/ 1031 w 1651"/>
                <a:gd name="T3" fmla="*/ 0 h 1655"/>
                <a:gd name="T4" fmla="*/ 0 60000 65536"/>
                <a:gd name="T5" fmla="*/ 0 60000 65536"/>
                <a:gd name="T6" fmla="*/ 0 w 1651"/>
                <a:gd name="T7" fmla="*/ 0 h 1655"/>
                <a:gd name="T8" fmla="*/ 1651 w 1651"/>
                <a:gd name="T9" fmla="*/ 1655 h 1655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1651" h="1655">
                  <a:moveTo>
                    <a:pt x="0" y="1655"/>
                  </a:moveTo>
                  <a:lnTo>
                    <a:pt x="1651" y="0"/>
                  </a:ln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2234" name="Line 11"/>
            <p:cNvSpPr>
              <a:spLocks noChangeAspect="1" noChangeShapeType="1"/>
            </p:cNvSpPr>
            <p:nvPr/>
          </p:nvSpPr>
          <p:spPr bwMode="auto">
            <a:xfrm>
              <a:off x="1386" y="1788"/>
              <a:ext cx="987" cy="104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2235" name="Line 12"/>
            <p:cNvSpPr>
              <a:spLocks noChangeAspect="1" noChangeShapeType="1"/>
            </p:cNvSpPr>
            <p:nvPr/>
          </p:nvSpPr>
          <p:spPr bwMode="auto">
            <a:xfrm flipV="1">
              <a:off x="846" y="2237"/>
              <a:ext cx="540" cy="593"/>
            </a:xfrm>
            <a:prstGeom prst="line">
              <a:avLst/>
            </a:prstGeom>
            <a:noFill/>
            <a:ln w="9525">
              <a:solidFill>
                <a:schemeClr val="bg1">
                  <a:lumMod val="50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2236" name="Line 13"/>
            <p:cNvSpPr>
              <a:spLocks noChangeAspect="1" noChangeShapeType="1"/>
            </p:cNvSpPr>
            <p:nvPr/>
          </p:nvSpPr>
          <p:spPr bwMode="auto">
            <a:xfrm>
              <a:off x="1386" y="2237"/>
              <a:ext cx="987" cy="593"/>
            </a:xfrm>
            <a:prstGeom prst="line">
              <a:avLst/>
            </a:prstGeom>
            <a:noFill/>
            <a:ln w="9525">
              <a:solidFill>
                <a:schemeClr val="bg1">
                  <a:lumMod val="50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2237" name="Line 14"/>
            <p:cNvSpPr>
              <a:spLocks noChangeAspect="1" noChangeShapeType="1"/>
            </p:cNvSpPr>
            <p:nvPr/>
          </p:nvSpPr>
          <p:spPr bwMode="auto">
            <a:xfrm flipV="1">
              <a:off x="351" y="1509"/>
              <a:ext cx="0" cy="131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2238" name="Text Box 15"/>
            <p:cNvSpPr txBox="1">
              <a:spLocks noChangeAspect="1" noChangeArrowheads="1"/>
            </p:cNvSpPr>
            <p:nvPr/>
          </p:nvSpPr>
          <p:spPr bwMode="auto">
            <a:xfrm>
              <a:off x="1522" y="1453"/>
              <a:ext cx="1389" cy="21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algn="ctr" eaLnBrk="0" hangingPunct="0"/>
              <a:r>
                <a:rPr lang="fr-CA" sz="1200" dirty="0">
                  <a:latin typeface="Times New Roman" pitchFamily="18" charset="0"/>
                </a:rPr>
                <a:t>Pic des revenus du produit à temps</a:t>
              </a:r>
            </a:p>
          </p:txBody>
        </p:sp>
        <p:sp>
          <p:nvSpPr>
            <p:cNvPr id="52239" name="Text Box 16"/>
            <p:cNvSpPr txBox="1">
              <a:spLocks noChangeAspect="1" noChangeArrowheads="1"/>
            </p:cNvSpPr>
            <p:nvPr/>
          </p:nvSpPr>
          <p:spPr bwMode="auto">
            <a:xfrm>
              <a:off x="1699" y="1721"/>
              <a:ext cx="944" cy="3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algn="ctr" eaLnBrk="0" hangingPunct="0"/>
              <a:r>
                <a:rPr lang="fr-CA" sz="1200" dirty="0">
                  <a:solidFill>
                    <a:schemeClr val="bg1">
                      <a:lumMod val="50000"/>
                    </a:schemeClr>
                  </a:solidFill>
                  <a:latin typeface="Times New Roman" pitchFamily="18" charset="0"/>
                </a:rPr>
                <a:t>Pic des revenus du produit tardif</a:t>
              </a:r>
            </a:p>
          </p:txBody>
        </p:sp>
        <p:sp>
          <p:nvSpPr>
            <p:cNvPr id="52240" name="Text Box 17"/>
            <p:cNvSpPr txBox="1">
              <a:spLocks noChangeAspect="1" noChangeArrowheads="1"/>
            </p:cNvSpPr>
            <p:nvPr/>
          </p:nvSpPr>
          <p:spPr bwMode="auto">
            <a:xfrm>
              <a:off x="432" y="2160"/>
              <a:ext cx="495" cy="31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algn="ctr" eaLnBrk="0" hangingPunct="0"/>
              <a:r>
                <a:rPr lang="fr-CA" sz="1200">
                  <a:latin typeface="Times New Roman" pitchFamily="18" charset="0"/>
                </a:rPr>
                <a:t>Marché croissant</a:t>
              </a:r>
            </a:p>
          </p:txBody>
        </p:sp>
        <p:sp>
          <p:nvSpPr>
            <p:cNvPr id="52241" name="Text Box 18"/>
            <p:cNvSpPr txBox="1">
              <a:spLocks noChangeAspect="1" noChangeArrowheads="1"/>
            </p:cNvSpPr>
            <p:nvPr/>
          </p:nvSpPr>
          <p:spPr bwMode="auto">
            <a:xfrm>
              <a:off x="1969" y="2147"/>
              <a:ext cx="495" cy="31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algn="ctr" eaLnBrk="0" hangingPunct="0"/>
              <a:r>
                <a:rPr lang="fr-CA" sz="1200">
                  <a:latin typeface="Times New Roman" pitchFamily="18" charset="0"/>
                </a:rPr>
                <a:t>Marché décroissant</a:t>
              </a:r>
            </a:p>
          </p:txBody>
        </p:sp>
        <p:sp>
          <p:nvSpPr>
            <p:cNvPr id="52242" name="Text Box 19"/>
            <p:cNvSpPr txBox="1">
              <a:spLocks noChangeAspect="1" noChangeArrowheads="1"/>
            </p:cNvSpPr>
            <p:nvPr/>
          </p:nvSpPr>
          <p:spPr bwMode="auto">
            <a:xfrm>
              <a:off x="1295" y="2911"/>
              <a:ext cx="180" cy="17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algn="ctr" eaLnBrk="0" hangingPunct="0"/>
              <a:r>
                <a:rPr lang="fr-CA" sz="1200">
                  <a:latin typeface="Times New Roman" pitchFamily="18" charset="0"/>
                </a:rPr>
                <a:t>W</a:t>
              </a:r>
            </a:p>
          </p:txBody>
        </p:sp>
        <p:sp>
          <p:nvSpPr>
            <p:cNvPr id="52243" name="Line 20"/>
            <p:cNvSpPr>
              <a:spLocks noChangeAspect="1" noChangeShapeType="1"/>
            </p:cNvSpPr>
            <p:nvPr/>
          </p:nvSpPr>
          <p:spPr bwMode="auto">
            <a:xfrm>
              <a:off x="1386" y="2775"/>
              <a:ext cx="0" cy="136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2244" name="Text Box 21"/>
            <p:cNvSpPr txBox="1">
              <a:spLocks noChangeAspect="1" noChangeArrowheads="1"/>
            </p:cNvSpPr>
            <p:nvPr/>
          </p:nvSpPr>
          <p:spPr bwMode="auto">
            <a:xfrm>
              <a:off x="2284" y="2911"/>
              <a:ext cx="180" cy="17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algn="ctr" eaLnBrk="0" hangingPunct="0"/>
              <a:r>
                <a:rPr lang="fr-CA" sz="1200">
                  <a:latin typeface="Times New Roman" pitchFamily="18" charset="0"/>
                </a:rPr>
                <a:t>2W</a:t>
              </a:r>
            </a:p>
          </p:txBody>
        </p:sp>
        <p:sp>
          <p:nvSpPr>
            <p:cNvPr id="52245" name="Line 22"/>
            <p:cNvSpPr>
              <a:spLocks noChangeAspect="1" noChangeShapeType="1"/>
            </p:cNvSpPr>
            <p:nvPr/>
          </p:nvSpPr>
          <p:spPr bwMode="auto">
            <a:xfrm>
              <a:off x="2373" y="2775"/>
              <a:ext cx="0" cy="136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2246" name="Text Box 23"/>
            <p:cNvSpPr txBox="1">
              <a:spLocks noChangeAspect="1" noChangeArrowheads="1"/>
            </p:cNvSpPr>
            <p:nvPr/>
          </p:nvSpPr>
          <p:spPr bwMode="auto">
            <a:xfrm>
              <a:off x="2171" y="2858"/>
              <a:ext cx="943" cy="17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algn="ctr" eaLnBrk="0" hangingPunct="0"/>
              <a:r>
                <a:rPr lang="fr-CA" sz="1200" dirty="0">
                  <a:latin typeface="Times New Roman" pitchFamily="18" charset="0"/>
                </a:rPr>
                <a:t>Temps</a:t>
              </a:r>
            </a:p>
          </p:txBody>
        </p:sp>
        <p:sp>
          <p:nvSpPr>
            <p:cNvPr id="52247" name="Text Box 24"/>
            <p:cNvSpPr txBox="1">
              <a:spLocks noChangeAspect="1" noChangeArrowheads="1"/>
            </p:cNvSpPr>
            <p:nvPr/>
          </p:nvSpPr>
          <p:spPr bwMode="auto">
            <a:xfrm>
              <a:off x="766" y="2902"/>
              <a:ext cx="172" cy="14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algn="ctr" eaLnBrk="0" hangingPunct="0"/>
              <a:r>
                <a:rPr lang="fr-CA" sz="1100" dirty="0">
                  <a:latin typeface="Times New Roman" pitchFamily="18" charset="0"/>
                </a:rPr>
                <a:t>R</a:t>
              </a:r>
            </a:p>
          </p:txBody>
        </p:sp>
        <p:sp>
          <p:nvSpPr>
            <p:cNvPr id="52248" name="Line 25"/>
            <p:cNvSpPr>
              <a:spLocks noChangeAspect="1" noChangeShapeType="1"/>
            </p:cNvSpPr>
            <p:nvPr/>
          </p:nvSpPr>
          <p:spPr bwMode="auto">
            <a:xfrm>
              <a:off x="846" y="2767"/>
              <a:ext cx="0" cy="135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2250" name="Text Box 27"/>
            <p:cNvSpPr txBox="1">
              <a:spLocks noChangeAspect="1" noChangeArrowheads="1"/>
            </p:cNvSpPr>
            <p:nvPr/>
          </p:nvSpPr>
          <p:spPr bwMode="auto">
            <a:xfrm>
              <a:off x="1116" y="2407"/>
              <a:ext cx="628" cy="18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algn="ctr" eaLnBrk="0" hangingPunct="0"/>
              <a:r>
                <a:rPr lang="fr-CA" sz="1200" i="1" dirty="0">
                  <a:solidFill>
                    <a:schemeClr val="bg1">
                      <a:lumMod val="50000"/>
                    </a:schemeClr>
                  </a:solidFill>
                  <a:latin typeface="Times New Roman" pitchFamily="18" charset="0"/>
                </a:rPr>
                <a:t>Retardé</a:t>
              </a:r>
            </a:p>
          </p:txBody>
        </p:sp>
        <p:sp>
          <p:nvSpPr>
            <p:cNvPr id="52251" name="Freeform 28"/>
            <p:cNvSpPr>
              <a:spLocks noChangeAspect="1"/>
            </p:cNvSpPr>
            <p:nvPr/>
          </p:nvSpPr>
          <p:spPr bwMode="auto">
            <a:xfrm>
              <a:off x="144" y="2858"/>
              <a:ext cx="178" cy="281"/>
            </a:xfrm>
            <a:custGeom>
              <a:avLst/>
              <a:gdLst>
                <a:gd name="T0" fmla="*/ 61 w 286"/>
                <a:gd name="T1" fmla="*/ 281 h 450"/>
                <a:gd name="T2" fmla="*/ 19 w 286"/>
                <a:gd name="T3" fmla="*/ 182 h 450"/>
                <a:gd name="T4" fmla="*/ 178 w 286"/>
                <a:gd name="T5" fmla="*/ 0 h 450"/>
                <a:gd name="T6" fmla="*/ 0 60000 65536"/>
                <a:gd name="T7" fmla="*/ 0 60000 65536"/>
                <a:gd name="T8" fmla="*/ 0 60000 65536"/>
                <a:gd name="T9" fmla="*/ 0 w 286"/>
                <a:gd name="T10" fmla="*/ 0 h 450"/>
                <a:gd name="T11" fmla="*/ 286 w 286"/>
                <a:gd name="T12" fmla="*/ 450 h 45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86" h="450">
                  <a:moveTo>
                    <a:pt x="98" y="450"/>
                  </a:moveTo>
                  <a:cubicBezTo>
                    <a:pt x="87" y="424"/>
                    <a:pt x="0" y="367"/>
                    <a:pt x="31" y="292"/>
                  </a:cubicBezTo>
                  <a:cubicBezTo>
                    <a:pt x="62" y="217"/>
                    <a:pt x="233" y="61"/>
                    <a:pt x="286" y="0"/>
                  </a:cubicBez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 type="arrow" w="sm" len="med"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2252" name="Freeform 29"/>
            <p:cNvSpPr>
              <a:spLocks noChangeAspect="1"/>
            </p:cNvSpPr>
            <p:nvPr/>
          </p:nvSpPr>
          <p:spPr bwMode="auto">
            <a:xfrm>
              <a:off x="701" y="2886"/>
              <a:ext cx="123" cy="267"/>
            </a:xfrm>
            <a:custGeom>
              <a:avLst/>
              <a:gdLst>
                <a:gd name="T0" fmla="*/ 77 w 199"/>
                <a:gd name="T1" fmla="*/ 267 h 427"/>
                <a:gd name="T2" fmla="*/ 7 w 199"/>
                <a:gd name="T3" fmla="*/ 183 h 427"/>
                <a:gd name="T4" fmla="*/ 123 w 199"/>
                <a:gd name="T5" fmla="*/ 0 h 427"/>
                <a:gd name="T6" fmla="*/ 0 60000 65536"/>
                <a:gd name="T7" fmla="*/ 0 60000 65536"/>
                <a:gd name="T8" fmla="*/ 0 60000 65536"/>
                <a:gd name="T9" fmla="*/ 0 w 199"/>
                <a:gd name="T10" fmla="*/ 0 h 427"/>
                <a:gd name="T11" fmla="*/ 199 w 199"/>
                <a:gd name="T12" fmla="*/ 427 h 42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99" h="427">
                  <a:moveTo>
                    <a:pt x="124" y="427"/>
                  </a:moveTo>
                  <a:cubicBezTo>
                    <a:pt x="105" y="404"/>
                    <a:pt x="0" y="363"/>
                    <a:pt x="12" y="292"/>
                  </a:cubicBezTo>
                  <a:cubicBezTo>
                    <a:pt x="24" y="221"/>
                    <a:pt x="160" y="61"/>
                    <a:pt x="199" y="0"/>
                  </a:cubicBezTo>
                </a:path>
              </a:pathLst>
            </a:custGeom>
            <a:noFill/>
            <a:ln w="9525">
              <a:solidFill>
                <a:schemeClr val="bg1">
                  <a:lumMod val="50000"/>
                </a:schemeClr>
              </a:solidFill>
              <a:round/>
              <a:headEnd/>
              <a:tailEnd type="arrow" w="sm" len="med"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2253" name="Text Box 31"/>
            <p:cNvSpPr txBox="1">
              <a:spLocks noChangeAspect="1" noChangeArrowheads="1"/>
            </p:cNvSpPr>
            <p:nvPr/>
          </p:nvSpPr>
          <p:spPr bwMode="auto">
            <a:xfrm rot="-5400000">
              <a:off x="-238" y="1918"/>
              <a:ext cx="943" cy="17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algn="ctr" eaLnBrk="0" hangingPunct="0"/>
              <a:r>
                <a:rPr lang="fr-CA" sz="1200" dirty="0">
                  <a:latin typeface="Times New Roman" pitchFamily="18" charset="0"/>
                </a:rPr>
                <a:t>Revenus</a:t>
              </a:r>
            </a:p>
          </p:txBody>
        </p:sp>
        <p:sp>
          <p:nvSpPr>
            <p:cNvPr id="31" name="Text Box 24"/>
            <p:cNvSpPr txBox="1">
              <a:spLocks noChangeAspect="1" noChangeArrowheads="1"/>
            </p:cNvSpPr>
            <p:nvPr/>
          </p:nvSpPr>
          <p:spPr bwMode="auto">
            <a:xfrm>
              <a:off x="303" y="2881"/>
              <a:ext cx="172" cy="14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algn="ctr" eaLnBrk="0" hangingPunct="0"/>
              <a:r>
                <a:rPr lang="fr-CA" sz="1200" dirty="0">
                  <a:latin typeface="Times New Roman" pitchFamily="18" charset="0"/>
                </a:rPr>
                <a:t>0</a:t>
              </a:r>
            </a:p>
          </p:txBody>
        </p:sp>
      </p:grp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3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fr-CA" sz="4000" kern="1200" dirty="0">
                <a:solidFill>
                  <a:srgbClr val="025BBC"/>
                </a:solidFill>
              </a:rPr>
              <a:t>Pertes dues à une mise en marché tardive</a:t>
            </a:r>
          </a:p>
        </p:txBody>
      </p:sp>
      <p:sp>
        <p:nvSpPr>
          <p:cNvPr id="54274" name="Rectangle 3"/>
          <p:cNvSpPr>
            <a:spLocks noGrp="1"/>
          </p:cNvSpPr>
          <p:nvPr>
            <p:ph type="body" sz="half" idx="2"/>
          </p:nvPr>
        </p:nvSpPr>
        <p:spPr>
          <a:xfrm>
            <a:off x="5721348" y="1755776"/>
            <a:ext cx="6279307" cy="2836863"/>
          </a:xfrm>
        </p:spPr>
        <p:txBody>
          <a:bodyPr/>
          <a:lstStyle/>
          <a:p>
            <a:pPr eaLnBrk="1" hangingPunct="1"/>
            <a:r>
              <a:rPr lang="fr-CA" sz="2400" dirty="0"/>
              <a:t>Aire du triangle en supposant y=x</a:t>
            </a:r>
          </a:p>
          <a:p>
            <a:pPr lvl="1" eaLnBrk="1" hangingPunct="1"/>
            <a:r>
              <a:rPr lang="fr-CA" sz="2000" dirty="0"/>
              <a:t>À-Temps = 0.5*2</a:t>
            </a:r>
            <a:r>
              <a:rPr lang="fr-CA" sz="2000" i="1" dirty="0"/>
              <a:t>W</a:t>
            </a:r>
            <a:r>
              <a:rPr lang="fr-CA" sz="2000" dirty="0"/>
              <a:t> * </a:t>
            </a:r>
            <a:r>
              <a:rPr lang="fr-CA" sz="2000" i="1" dirty="0"/>
              <a:t>W</a:t>
            </a:r>
            <a:endParaRPr lang="fr-CA" sz="2000" dirty="0"/>
          </a:p>
          <a:p>
            <a:pPr lvl="1" eaLnBrk="1" hangingPunct="1"/>
            <a:r>
              <a:rPr lang="fr-CA" sz="2000" dirty="0"/>
              <a:t>Retardé = 0.5*(2</a:t>
            </a:r>
            <a:r>
              <a:rPr lang="fr-CA" sz="2000" i="1" dirty="0"/>
              <a:t>W</a:t>
            </a:r>
            <a:r>
              <a:rPr lang="fr-CA" sz="2000" dirty="0"/>
              <a:t>-</a:t>
            </a:r>
            <a:r>
              <a:rPr lang="fr-CA" sz="2000" i="1" dirty="0"/>
              <a:t>R</a:t>
            </a:r>
            <a:r>
              <a:rPr lang="fr-CA" sz="2000" dirty="0"/>
              <a:t>)*(</a:t>
            </a:r>
            <a:r>
              <a:rPr lang="fr-CA" sz="2000" i="1" dirty="0"/>
              <a:t>W</a:t>
            </a:r>
            <a:r>
              <a:rPr lang="fr-CA" sz="2000" dirty="0"/>
              <a:t>-</a:t>
            </a:r>
            <a:r>
              <a:rPr lang="fr-CA" sz="2000" i="1" dirty="0"/>
              <a:t>R</a:t>
            </a:r>
            <a:r>
              <a:rPr lang="fr-CA" sz="2000" dirty="0"/>
              <a:t>)</a:t>
            </a:r>
          </a:p>
          <a:p>
            <a:pPr eaLnBrk="1" hangingPunct="1"/>
            <a:r>
              <a:rPr lang="fr-CA" sz="2400" dirty="0"/>
              <a:t>Pourcentage de perte de revenus </a:t>
            </a:r>
            <a:r>
              <a:rPr lang="fr-CA" sz="2000" dirty="0"/>
              <a:t>=              				(</a:t>
            </a:r>
            <a:r>
              <a:rPr lang="fr-CA" sz="2000" i="1" dirty="0"/>
              <a:t>R</a:t>
            </a:r>
            <a:r>
              <a:rPr lang="fr-CA" sz="2000" dirty="0"/>
              <a:t>(3</a:t>
            </a:r>
            <a:r>
              <a:rPr lang="fr-CA" sz="2000" i="1" dirty="0"/>
              <a:t>W</a:t>
            </a:r>
            <a:r>
              <a:rPr lang="fr-CA" sz="2000" dirty="0"/>
              <a:t>-</a:t>
            </a:r>
            <a:r>
              <a:rPr lang="fr-CA" sz="2000" i="1" dirty="0"/>
              <a:t>R</a:t>
            </a:r>
            <a:r>
              <a:rPr lang="fr-CA" sz="2000" dirty="0"/>
              <a:t>)/2</a:t>
            </a:r>
            <a:r>
              <a:rPr lang="fr-CA" sz="2000" i="1" dirty="0"/>
              <a:t>W</a:t>
            </a:r>
            <a:r>
              <a:rPr lang="fr-CA" sz="2000" baseline="30000" dirty="0"/>
              <a:t>2</a:t>
            </a:r>
            <a:r>
              <a:rPr lang="fr-CA" sz="2000" dirty="0"/>
              <a:t>)*100</a:t>
            </a:r>
            <a:endParaRPr lang="fr-CA" sz="2400" dirty="0"/>
          </a:p>
          <a:p>
            <a:pPr lvl="1" eaLnBrk="1" hangingPunct="1"/>
            <a:r>
              <a:rPr lang="fr-CA" sz="2000" dirty="0"/>
              <a:t>Exemple d’une mise en marché d’un an (W=26 semaines) et un retard de 0, 4 et 10 semaines :</a:t>
            </a:r>
          </a:p>
          <a:p>
            <a:pPr lvl="1" eaLnBrk="1" hangingPunct="1"/>
            <a:endParaRPr lang="fr-CA" dirty="0"/>
          </a:p>
        </p:txBody>
      </p:sp>
      <p:sp>
        <p:nvSpPr>
          <p:cNvPr id="21536" name="Rectangle 32"/>
          <p:cNvSpPr>
            <a:spLocks noChangeArrowheads="1"/>
          </p:cNvSpPr>
          <p:nvPr/>
        </p:nvSpPr>
        <p:spPr bwMode="auto">
          <a:xfrm>
            <a:off x="6120556" y="4362847"/>
            <a:ext cx="5304035" cy="190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75" tIns="46038" rIns="92075" bIns="46038"/>
          <a:lstStyle/>
          <a:p>
            <a:pPr marL="742950" lvl="1" indent="-285750" eaLnBrk="0" hangingPunct="0">
              <a:spcBef>
                <a:spcPct val="20000"/>
              </a:spcBef>
              <a:buFontTx/>
              <a:buChar char="–"/>
              <a:defRPr/>
            </a:pPr>
            <a:r>
              <a:rPr kumimoji="1" lang="fr-CA" i="1" dirty="0">
                <a:latin typeface="Calibri Light" panose="020F0302020204030204" pitchFamily="34" charset="0"/>
              </a:rPr>
              <a:t>R </a:t>
            </a:r>
            <a:r>
              <a:rPr kumimoji="1" lang="fr-CA" dirty="0">
                <a:latin typeface="Calibri Light" panose="020F0302020204030204" pitchFamily="34" charset="0"/>
              </a:rPr>
              <a:t>= 0   :  ((0*(3*26-0))/(2*26^2))*100 = &gt; 0%</a:t>
            </a:r>
          </a:p>
          <a:p>
            <a:pPr marL="742950" lvl="1" indent="-285750" eaLnBrk="0" hangingPunct="0">
              <a:spcBef>
                <a:spcPct val="20000"/>
              </a:spcBef>
              <a:buFontTx/>
              <a:buChar char="–"/>
              <a:defRPr/>
            </a:pPr>
            <a:r>
              <a:rPr kumimoji="1" lang="fr-CA" i="1" dirty="0">
                <a:latin typeface="Calibri Light" panose="020F0302020204030204" pitchFamily="34" charset="0"/>
              </a:rPr>
              <a:t>R </a:t>
            </a:r>
            <a:r>
              <a:rPr kumimoji="1" lang="fr-CA" dirty="0">
                <a:latin typeface="Calibri Light" panose="020F0302020204030204" pitchFamily="34" charset="0"/>
              </a:rPr>
              <a:t>= 4   :  ((4*(3*26 –4)(/(2*26^2))*100 = 22%</a:t>
            </a:r>
          </a:p>
          <a:p>
            <a:pPr marL="742950" lvl="1" indent="-285750" eaLnBrk="0" hangingPunct="0">
              <a:lnSpc>
                <a:spcPct val="90000"/>
              </a:lnSpc>
              <a:spcBef>
                <a:spcPct val="20000"/>
              </a:spcBef>
              <a:buFontTx/>
              <a:buChar char="–"/>
              <a:defRPr/>
            </a:pPr>
            <a:r>
              <a:rPr kumimoji="1" lang="fr-CA" i="1" dirty="0">
                <a:latin typeface="Calibri Light" panose="020F0302020204030204" pitchFamily="34" charset="0"/>
              </a:rPr>
              <a:t>R </a:t>
            </a:r>
            <a:r>
              <a:rPr kumimoji="1" lang="fr-CA" dirty="0">
                <a:latin typeface="Calibri Light" panose="020F0302020204030204" pitchFamily="34" charset="0"/>
              </a:rPr>
              <a:t>= 10 :  ((10*(3*26 –10)/(2*26^2))*100 = 50%</a:t>
            </a:r>
          </a:p>
          <a:p>
            <a:pPr lvl="1" eaLnBrk="0" hangingPunct="0">
              <a:lnSpc>
                <a:spcPct val="90000"/>
              </a:lnSpc>
              <a:spcBef>
                <a:spcPct val="20000"/>
              </a:spcBef>
              <a:defRPr/>
            </a:pPr>
            <a:endParaRPr kumimoji="1" lang="fr-CA" dirty="0">
              <a:latin typeface="Calibri Light" panose="020F0302020204030204" pitchFamily="34" charset="0"/>
            </a:endParaRPr>
          </a:p>
          <a:p>
            <a:pPr lvl="1" eaLnBrk="0" hangingPunct="0">
              <a:lnSpc>
                <a:spcPct val="90000"/>
              </a:lnSpc>
              <a:spcBef>
                <a:spcPct val="20000"/>
              </a:spcBef>
              <a:defRPr/>
            </a:pPr>
            <a:r>
              <a:rPr kumimoji="1" lang="fr-CA" b="1" i="1" dirty="0">
                <a:latin typeface="+mn-lt"/>
              </a:rPr>
              <a:t>Les retards coûtent cher !</a:t>
            </a:r>
          </a:p>
        </p:txBody>
      </p:sp>
      <p:grpSp>
        <p:nvGrpSpPr>
          <p:cNvPr id="29" name="Group 32">
            <a:extLst>
              <a:ext uri="{FF2B5EF4-FFF2-40B4-BE49-F238E27FC236}">
                <a16:creationId xmlns:a16="http://schemas.microsoft.com/office/drawing/2014/main" id="{73D926E1-E2C6-4082-39BE-807D30F02747}"/>
              </a:ext>
            </a:extLst>
          </p:cNvPr>
          <p:cNvGrpSpPr>
            <a:grpSpLocks/>
          </p:cNvGrpSpPr>
          <p:nvPr/>
        </p:nvGrpSpPr>
        <p:grpSpPr bwMode="auto">
          <a:xfrm>
            <a:off x="1055441" y="2276872"/>
            <a:ext cx="4714876" cy="3044825"/>
            <a:chOff x="144" y="1453"/>
            <a:chExt cx="2970" cy="1918"/>
          </a:xfrm>
        </p:grpSpPr>
        <p:sp>
          <p:nvSpPr>
            <p:cNvPr id="30" name="Text Box 5">
              <a:extLst>
                <a:ext uri="{FF2B5EF4-FFF2-40B4-BE49-F238E27FC236}">
                  <a16:creationId xmlns:a16="http://schemas.microsoft.com/office/drawing/2014/main" id="{3CC4CC6D-06AB-ECB7-DBDE-CEB11E56C1E9}"/>
                </a:ext>
              </a:extLst>
            </p:cNvPr>
            <p:cNvSpPr txBox="1">
              <a:spLocks noChangeAspect="1" noChangeArrowheads="1"/>
            </p:cNvSpPr>
            <p:nvPr/>
          </p:nvSpPr>
          <p:spPr bwMode="auto">
            <a:xfrm>
              <a:off x="236" y="3084"/>
              <a:ext cx="1126" cy="2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algn="ctr" eaLnBrk="0" hangingPunct="0"/>
              <a:r>
                <a:rPr lang="fr-CA" sz="1400" dirty="0">
                  <a:latin typeface="Times New Roman" pitchFamily="18" charset="0"/>
                </a:rPr>
                <a:t>Entrée        </a:t>
              </a:r>
              <a:r>
                <a:rPr lang="fr-CA" sz="1400" dirty="0" err="1">
                  <a:solidFill>
                    <a:schemeClr val="bg1">
                      <a:lumMod val="50000"/>
                    </a:schemeClr>
                  </a:solidFill>
                  <a:latin typeface="Times New Roman" pitchFamily="18" charset="0"/>
                </a:rPr>
                <a:t>Entrée</a:t>
              </a:r>
              <a:r>
                <a:rPr lang="fr-CA" sz="1400" dirty="0">
                  <a:latin typeface="Times New Roman" pitchFamily="18" charset="0"/>
                </a:rPr>
                <a:t>        À-temps       </a:t>
              </a:r>
              <a:r>
                <a:rPr lang="fr-CA" sz="1400" dirty="0">
                  <a:solidFill>
                    <a:schemeClr val="bg1">
                      <a:lumMod val="50000"/>
                    </a:schemeClr>
                  </a:solidFill>
                  <a:latin typeface="Times New Roman" pitchFamily="18" charset="0"/>
                </a:rPr>
                <a:t>retardée</a:t>
              </a:r>
            </a:p>
          </p:txBody>
        </p:sp>
        <p:sp>
          <p:nvSpPr>
            <p:cNvPr id="31" name="Freeform 6">
              <a:extLst>
                <a:ext uri="{FF2B5EF4-FFF2-40B4-BE49-F238E27FC236}">
                  <a16:creationId xmlns:a16="http://schemas.microsoft.com/office/drawing/2014/main" id="{857FFA97-DC95-345A-EF70-0E13975E3057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1428" y="1566"/>
              <a:ext cx="318" cy="181"/>
            </a:xfrm>
            <a:custGeom>
              <a:avLst/>
              <a:gdLst>
                <a:gd name="T0" fmla="*/ 318 w 510"/>
                <a:gd name="T1" fmla="*/ 0 h 290"/>
                <a:gd name="T2" fmla="*/ 0 w 510"/>
                <a:gd name="T3" fmla="*/ 181 h 290"/>
                <a:gd name="T4" fmla="*/ 0 60000 65536"/>
                <a:gd name="T5" fmla="*/ 0 60000 65536"/>
                <a:gd name="T6" fmla="*/ 0 w 510"/>
                <a:gd name="T7" fmla="*/ 0 h 290"/>
                <a:gd name="T8" fmla="*/ 510 w 510"/>
                <a:gd name="T9" fmla="*/ 290 h 290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510" h="290">
                  <a:moveTo>
                    <a:pt x="510" y="0"/>
                  </a:moveTo>
                  <a:lnTo>
                    <a:pt x="0" y="290"/>
                  </a:ln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 type="none" w="med" len="med"/>
              <a:tailEnd type="arrow" w="sm" len="med"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" name="Line 7">
              <a:extLst>
                <a:ext uri="{FF2B5EF4-FFF2-40B4-BE49-F238E27FC236}">
                  <a16:creationId xmlns:a16="http://schemas.microsoft.com/office/drawing/2014/main" id="{D3972467-38B9-DC1D-163B-AC44EF314A86}"/>
                </a:ext>
              </a:extLst>
            </p:cNvPr>
            <p:cNvSpPr>
              <a:spLocks noChangeAspect="1" noChangeShapeType="1"/>
            </p:cNvSpPr>
            <p:nvPr/>
          </p:nvSpPr>
          <p:spPr bwMode="auto">
            <a:xfrm>
              <a:off x="351" y="2820"/>
              <a:ext cx="2202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" name="Freeform 8">
              <a:extLst>
                <a:ext uri="{FF2B5EF4-FFF2-40B4-BE49-F238E27FC236}">
                  <a16:creationId xmlns:a16="http://schemas.microsoft.com/office/drawing/2014/main" id="{D1614D03-3F3A-3AEE-13C8-C6ABC30E2FEE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1386" y="1972"/>
              <a:ext cx="435" cy="256"/>
            </a:xfrm>
            <a:custGeom>
              <a:avLst/>
              <a:gdLst>
                <a:gd name="T0" fmla="*/ 435 w 699"/>
                <a:gd name="T1" fmla="*/ 0 h 410"/>
                <a:gd name="T2" fmla="*/ 0 w 699"/>
                <a:gd name="T3" fmla="*/ 256 h 410"/>
                <a:gd name="T4" fmla="*/ 0 60000 65536"/>
                <a:gd name="T5" fmla="*/ 0 60000 65536"/>
                <a:gd name="T6" fmla="*/ 0 w 699"/>
                <a:gd name="T7" fmla="*/ 0 h 410"/>
                <a:gd name="T8" fmla="*/ 699 w 699"/>
                <a:gd name="T9" fmla="*/ 410 h 410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699" h="410">
                  <a:moveTo>
                    <a:pt x="699" y="0"/>
                  </a:moveTo>
                  <a:lnTo>
                    <a:pt x="0" y="410"/>
                  </a:lnTo>
                </a:path>
              </a:pathLst>
            </a:custGeom>
            <a:noFill/>
            <a:ln w="9525">
              <a:solidFill>
                <a:schemeClr val="bg1">
                  <a:lumMod val="50000"/>
                </a:schemeClr>
              </a:solidFill>
              <a:round/>
              <a:headEnd/>
              <a:tailEnd type="arrow" w="sm" len="med"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" name="Line 9">
              <a:extLst>
                <a:ext uri="{FF2B5EF4-FFF2-40B4-BE49-F238E27FC236}">
                  <a16:creationId xmlns:a16="http://schemas.microsoft.com/office/drawing/2014/main" id="{7A628AB6-3CE2-A9D8-ED5D-744F805E2EC3}"/>
                </a:ext>
              </a:extLst>
            </p:cNvPr>
            <p:cNvSpPr>
              <a:spLocks noChangeAspect="1" noChangeShapeType="1"/>
            </p:cNvSpPr>
            <p:nvPr/>
          </p:nvSpPr>
          <p:spPr bwMode="auto">
            <a:xfrm flipV="1">
              <a:off x="1386" y="1778"/>
              <a:ext cx="0" cy="104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sysDot"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" name="Freeform 10">
              <a:extLst>
                <a:ext uri="{FF2B5EF4-FFF2-40B4-BE49-F238E27FC236}">
                  <a16:creationId xmlns:a16="http://schemas.microsoft.com/office/drawing/2014/main" id="{D89A54DC-633B-F2CB-D88B-819790006C19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355" y="1788"/>
              <a:ext cx="1031" cy="1032"/>
            </a:xfrm>
            <a:custGeom>
              <a:avLst/>
              <a:gdLst>
                <a:gd name="T0" fmla="*/ 0 w 1651"/>
                <a:gd name="T1" fmla="*/ 1032 h 1655"/>
                <a:gd name="T2" fmla="*/ 1031 w 1651"/>
                <a:gd name="T3" fmla="*/ 0 h 1655"/>
                <a:gd name="T4" fmla="*/ 0 60000 65536"/>
                <a:gd name="T5" fmla="*/ 0 60000 65536"/>
                <a:gd name="T6" fmla="*/ 0 w 1651"/>
                <a:gd name="T7" fmla="*/ 0 h 1655"/>
                <a:gd name="T8" fmla="*/ 1651 w 1651"/>
                <a:gd name="T9" fmla="*/ 1655 h 1655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1651" h="1655">
                  <a:moveTo>
                    <a:pt x="0" y="1655"/>
                  </a:moveTo>
                  <a:lnTo>
                    <a:pt x="1651" y="0"/>
                  </a:ln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6" name="Line 11">
              <a:extLst>
                <a:ext uri="{FF2B5EF4-FFF2-40B4-BE49-F238E27FC236}">
                  <a16:creationId xmlns:a16="http://schemas.microsoft.com/office/drawing/2014/main" id="{6DD32FDD-75B4-1014-0B41-49A086628555}"/>
                </a:ext>
              </a:extLst>
            </p:cNvPr>
            <p:cNvSpPr>
              <a:spLocks noChangeAspect="1" noChangeShapeType="1"/>
            </p:cNvSpPr>
            <p:nvPr/>
          </p:nvSpPr>
          <p:spPr bwMode="auto">
            <a:xfrm>
              <a:off x="1386" y="1788"/>
              <a:ext cx="987" cy="104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7" name="Line 12">
              <a:extLst>
                <a:ext uri="{FF2B5EF4-FFF2-40B4-BE49-F238E27FC236}">
                  <a16:creationId xmlns:a16="http://schemas.microsoft.com/office/drawing/2014/main" id="{6C4F572F-6187-1C0B-9846-74F1B27A5AA5}"/>
                </a:ext>
              </a:extLst>
            </p:cNvPr>
            <p:cNvSpPr>
              <a:spLocks noChangeAspect="1" noChangeShapeType="1"/>
            </p:cNvSpPr>
            <p:nvPr/>
          </p:nvSpPr>
          <p:spPr bwMode="auto">
            <a:xfrm flipV="1">
              <a:off x="846" y="2237"/>
              <a:ext cx="540" cy="593"/>
            </a:xfrm>
            <a:prstGeom prst="line">
              <a:avLst/>
            </a:prstGeom>
            <a:noFill/>
            <a:ln w="9525">
              <a:solidFill>
                <a:schemeClr val="bg1">
                  <a:lumMod val="50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8" name="Line 13">
              <a:extLst>
                <a:ext uri="{FF2B5EF4-FFF2-40B4-BE49-F238E27FC236}">
                  <a16:creationId xmlns:a16="http://schemas.microsoft.com/office/drawing/2014/main" id="{F7F3FEB4-8EA9-96A1-493E-B822C42BA590}"/>
                </a:ext>
              </a:extLst>
            </p:cNvPr>
            <p:cNvSpPr>
              <a:spLocks noChangeAspect="1" noChangeShapeType="1"/>
            </p:cNvSpPr>
            <p:nvPr/>
          </p:nvSpPr>
          <p:spPr bwMode="auto">
            <a:xfrm>
              <a:off x="1386" y="2237"/>
              <a:ext cx="987" cy="593"/>
            </a:xfrm>
            <a:prstGeom prst="line">
              <a:avLst/>
            </a:prstGeom>
            <a:noFill/>
            <a:ln w="9525">
              <a:solidFill>
                <a:schemeClr val="bg1">
                  <a:lumMod val="50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9" name="Line 14">
              <a:extLst>
                <a:ext uri="{FF2B5EF4-FFF2-40B4-BE49-F238E27FC236}">
                  <a16:creationId xmlns:a16="http://schemas.microsoft.com/office/drawing/2014/main" id="{F2FBF7BB-EB39-4BAA-F771-0D254AD7C16C}"/>
                </a:ext>
              </a:extLst>
            </p:cNvPr>
            <p:cNvSpPr>
              <a:spLocks noChangeAspect="1" noChangeShapeType="1"/>
            </p:cNvSpPr>
            <p:nvPr/>
          </p:nvSpPr>
          <p:spPr bwMode="auto">
            <a:xfrm flipV="1">
              <a:off x="351" y="1509"/>
              <a:ext cx="0" cy="131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0" name="Text Box 15">
              <a:extLst>
                <a:ext uri="{FF2B5EF4-FFF2-40B4-BE49-F238E27FC236}">
                  <a16:creationId xmlns:a16="http://schemas.microsoft.com/office/drawing/2014/main" id="{96D80420-5023-36DE-EA8D-DB6F08A5296F}"/>
                </a:ext>
              </a:extLst>
            </p:cNvPr>
            <p:cNvSpPr txBox="1">
              <a:spLocks noChangeAspect="1" noChangeArrowheads="1"/>
            </p:cNvSpPr>
            <p:nvPr/>
          </p:nvSpPr>
          <p:spPr bwMode="auto">
            <a:xfrm>
              <a:off x="1522" y="1453"/>
              <a:ext cx="1031" cy="15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algn="ctr" eaLnBrk="0" hangingPunct="0"/>
              <a:r>
                <a:rPr lang="fr-CA" sz="1200" dirty="0">
                  <a:latin typeface="Times New Roman" pitchFamily="18" charset="0"/>
                </a:rPr>
                <a:t>Pic des revenus du produit</a:t>
              </a:r>
            </a:p>
          </p:txBody>
        </p:sp>
        <p:sp>
          <p:nvSpPr>
            <p:cNvPr id="41" name="Text Box 16">
              <a:extLst>
                <a:ext uri="{FF2B5EF4-FFF2-40B4-BE49-F238E27FC236}">
                  <a16:creationId xmlns:a16="http://schemas.microsoft.com/office/drawing/2014/main" id="{87EEA632-29B9-E677-74CB-C6356C375F3C}"/>
                </a:ext>
              </a:extLst>
            </p:cNvPr>
            <p:cNvSpPr txBox="1">
              <a:spLocks noChangeAspect="1" noChangeArrowheads="1"/>
            </p:cNvSpPr>
            <p:nvPr/>
          </p:nvSpPr>
          <p:spPr bwMode="auto">
            <a:xfrm>
              <a:off x="1699" y="1721"/>
              <a:ext cx="944" cy="3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algn="ctr" eaLnBrk="0" hangingPunct="0"/>
              <a:r>
                <a:rPr lang="fr-CA" sz="1200" dirty="0">
                  <a:solidFill>
                    <a:schemeClr val="bg1">
                      <a:lumMod val="50000"/>
                    </a:schemeClr>
                  </a:solidFill>
                  <a:latin typeface="Times New Roman" pitchFamily="18" charset="0"/>
                </a:rPr>
                <a:t>Pic des revenus suite à l’introduction tardive</a:t>
              </a:r>
            </a:p>
          </p:txBody>
        </p:sp>
        <p:sp>
          <p:nvSpPr>
            <p:cNvPr id="42" name="Text Box 17">
              <a:extLst>
                <a:ext uri="{FF2B5EF4-FFF2-40B4-BE49-F238E27FC236}">
                  <a16:creationId xmlns:a16="http://schemas.microsoft.com/office/drawing/2014/main" id="{59FF8B26-62BB-506D-11D3-C33BEC4901AB}"/>
                </a:ext>
              </a:extLst>
            </p:cNvPr>
            <p:cNvSpPr txBox="1">
              <a:spLocks noChangeAspect="1" noChangeArrowheads="1"/>
            </p:cNvSpPr>
            <p:nvPr/>
          </p:nvSpPr>
          <p:spPr bwMode="auto">
            <a:xfrm>
              <a:off x="432" y="2160"/>
              <a:ext cx="495" cy="31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algn="ctr" eaLnBrk="0" hangingPunct="0"/>
              <a:r>
                <a:rPr lang="fr-CA" sz="1200">
                  <a:latin typeface="Times New Roman" pitchFamily="18" charset="0"/>
                </a:rPr>
                <a:t>Marché croissant</a:t>
              </a:r>
            </a:p>
          </p:txBody>
        </p:sp>
        <p:sp>
          <p:nvSpPr>
            <p:cNvPr id="43" name="Text Box 18">
              <a:extLst>
                <a:ext uri="{FF2B5EF4-FFF2-40B4-BE49-F238E27FC236}">
                  <a16:creationId xmlns:a16="http://schemas.microsoft.com/office/drawing/2014/main" id="{C554CB2A-FAC9-4D0A-3A08-1AAB5EF66F09}"/>
                </a:ext>
              </a:extLst>
            </p:cNvPr>
            <p:cNvSpPr txBox="1">
              <a:spLocks noChangeAspect="1" noChangeArrowheads="1"/>
            </p:cNvSpPr>
            <p:nvPr/>
          </p:nvSpPr>
          <p:spPr bwMode="auto">
            <a:xfrm>
              <a:off x="1969" y="2147"/>
              <a:ext cx="495" cy="31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algn="ctr" eaLnBrk="0" hangingPunct="0"/>
              <a:r>
                <a:rPr lang="fr-CA" sz="1200">
                  <a:latin typeface="Times New Roman" pitchFamily="18" charset="0"/>
                </a:rPr>
                <a:t>Marché décroissant</a:t>
              </a:r>
            </a:p>
          </p:txBody>
        </p:sp>
        <p:sp>
          <p:nvSpPr>
            <p:cNvPr id="44" name="Text Box 19">
              <a:extLst>
                <a:ext uri="{FF2B5EF4-FFF2-40B4-BE49-F238E27FC236}">
                  <a16:creationId xmlns:a16="http://schemas.microsoft.com/office/drawing/2014/main" id="{3863D2F8-06D0-A431-24A5-A336E8086C84}"/>
                </a:ext>
              </a:extLst>
            </p:cNvPr>
            <p:cNvSpPr txBox="1">
              <a:spLocks noChangeAspect="1" noChangeArrowheads="1"/>
            </p:cNvSpPr>
            <p:nvPr/>
          </p:nvSpPr>
          <p:spPr bwMode="auto">
            <a:xfrm>
              <a:off x="1295" y="2911"/>
              <a:ext cx="180" cy="17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algn="ctr" eaLnBrk="0" hangingPunct="0"/>
              <a:r>
                <a:rPr lang="fr-CA" sz="1200">
                  <a:latin typeface="Times New Roman" pitchFamily="18" charset="0"/>
                </a:rPr>
                <a:t>W</a:t>
              </a:r>
            </a:p>
          </p:txBody>
        </p:sp>
        <p:sp>
          <p:nvSpPr>
            <p:cNvPr id="45" name="Line 20">
              <a:extLst>
                <a:ext uri="{FF2B5EF4-FFF2-40B4-BE49-F238E27FC236}">
                  <a16:creationId xmlns:a16="http://schemas.microsoft.com/office/drawing/2014/main" id="{7B5FC285-FE54-7B25-12D4-A66B89269587}"/>
                </a:ext>
              </a:extLst>
            </p:cNvPr>
            <p:cNvSpPr>
              <a:spLocks noChangeAspect="1" noChangeShapeType="1"/>
            </p:cNvSpPr>
            <p:nvPr/>
          </p:nvSpPr>
          <p:spPr bwMode="auto">
            <a:xfrm>
              <a:off x="1386" y="2775"/>
              <a:ext cx="0" cy="136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6" name="Text Box 21">
              <a:extLst>
                <a:ext uri="{FF2B5EF4-FFF2-40B4-BE49-F238E27FC236}">
                  <a16:creationId xmlns:a16="http://schemas.microsoft.com/office/drawing/2014/main" id="{D7081703-2328-ACC0-5819-4E3BAC4E3A17}"/>
                </a:ext>
              </a:extLst>
            </p:cNvPr>
            <p:cNvSpPr txBox="1">
              <a:spLocks noChangeAspect="1" noChangeArrowheads="1"/>
            </p:cNvSpPr>
            <p:nvPr/>
          </p:nvSpPr>
          <p:spPr bwMode="auto">
            <a:xfrm>
              <a:off x="2284" y="2911"/>
              <a:ext cx="180" cy="17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algn="ctr" eaLnBrk="0" hangingPunct="0"/>
              <a:r>
                <a:rPr lang="fr-CA" sz="1200">
                  <a:latin typeface="Times New Roman" pitchFamily="18" charset="0"/>
                </a:rPr>
                <a:t>2W</a:t>
              </a:r>
            </a:p>
          </p:txBody>
        </p:sp>
        <p:sp>
          <p:nvSpPr>
            <p:cNvPr id="47" name="Line 22">
              <a:extLst>
                <a:ext uri="{FF2B5EF4-FFF2-40B4-BE49-F238E27FC236}">
                  <a16:creationId xmlns:a16="http://schemas.microsoft.com/office/drawing/2014/main" id="{8B5B66E4-A74C-1FD7-9EF7-02AD2BA8F24E}"/>
                </a:ext>
              </a:extLst>
            </p:cNvPr>
            <p:cNvSpPr>
              <a:spLocks noChangeAspect="1" noChangeShapeType="1"/>
            </p:cNvSpPr>
            <p:nvPr/>
          </p:nvSpPr>
          <p:spPr bwMode="auto">
            <a:xfrm>
              <a:off x="2373" y="2775"/>
              <a:ext cx="0" cy="136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8" name="Text Box 23">
              <a:extLst>
                <a:ext uri="{FF2B5EF4-FFF2-40B4-BE49-F238E27FC236}">
                  <a16:creationId xmlns:a16="http://schemas.microsoft.com/office/drawing/2014/main" id="{7D316119-3914-47BD-4788-D63E29D21159}"/>
                </a:ext>
              </a:extLst>
            </p:cNvPr>
            <p:cNvSpPr txBox="1">
              <a:spLocks noChangeAspect="1" noChangeArrowheads="1"/>
            </p:cNvSpPr>
            <p:nvPr/>
          </p:nvSpPr>
          <p:spPr bwMode="auto">
            <a:xfrm>
              <a:off x="2171" y="2858"/>
              <a:ext cx="943" cy="17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algn="ctr" eaLnBrk="0" hangingPunct="0"/>
              <a:r>
                <a:rPr lang="fr-CA" sz="1200" dirty="0">
                  <a:latin typeface="Times New Roman" pitchFamily="18" charset="0"/>
                </a:rPr>
                <a:t>Temps</a:t>
              </a:r>
            </a:p>
          </p:txBody>
        </p:sp>
        <p:sp>
          <p:nvSpPr>
            <p:cNvPr id="49" name="Text Box 24">
              <a:extLst>
                <a:ext uri="{FF2B5EF4-FFF2-40B4-BE49-F238E27FC236}">
                  <a16:creationId xmlns:a16="http://schemas.microsoft.com/office/drawing/2014/main" id="{551B7022-54F1-4D6A-D9A0-1BF38EF12DBD}"/>
                </a:ext>
              </a:extLst>
            </p:cNvPr>
            <p:cNvSpPr txBox="1">
              <a:spLocks noChangeAspect="1" noChangeArrowheads="1"/>
            </p:cNvSpPr>
            <p:nvPr/>
          </p:nvSpPr>
          <p:spPr bwMode="auto">
            <a:xfrm>
              <a:off x="766" y="2902"/>
              <a:ext cx="172" cy="14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algn="ctr" eaLnBrk="0" hangingPunct="0"/>
              <a:r>
                <a:rPr lang="fr-CA" sz="1100" dirty="0">
                  <a:latin typeface="Times New Roman" pitchFamily="18" charset="0"/>
                </a:rPr>
                <a:t>R</a:t>
              </a:r>
            </a:p>
          </p:txBody>
        </p:sp>
        <p:sp>
          <p:nvSpPr>
            <p:cNvPr id="50" name="Line 25">
              <a:extLst>
                <a:ext uri="{FF2B5EF4-FFF2-40B4-BE49-F238E27FC236}">
                  <a16:creationId xmlns:a16="http://schemas.microsoft.com/office/drawing/2014/main" id="{B2738B52-C3DE-8757-BB0F-69CBC03006C3}"/>
                </a:ext>
              </a:extLst>
            </p:cNvPr>
            <p:cNvSpPr>
              <a:spLocks noChangeAspect="1" noChangeShapeType="1"/>
            </p:cNvSpPr>
            <p:nvPr/>
          </p:nvSpPr>
          <p:spPr bwMode="auto">
            <a:xfrm>
              <a:off x="846" y="2767"/>
              <a:ext cx="0" cy="135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1" name="Text Box 26">
              <a:extLst>
                <a:ext uri="{FF2B5EF4-FFF2-40B4-BE49-F238E27FC236}">
                  <a16:creationId xmlns:a16="http://schemas.microsoft.com/office/drawing/2014/main" id="{A6828BF3-7092-F116-C607-953A7C0832CC}"/>
                </a:ext>
              </a:extLst>
            </p:cNvPr>
            <p:cNvSpPr txBox="1">
              <a:spLocks noChangeAspect="1" noChangeArrowheads="1"/>
            </p:cNvSpPr>
            <p:nvPr/>
          </p:nvSpPr>
          <p:spPr bwMode="auto">
            <a:xfrm>
              <a:off x="1161" y="1958"/>
              <a:ext cx="449" cy="18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algn="ctr" eaLnBrk="0" hangingPunct="0"/>
              <a:r>
                <a:rPr lang="fr-CA" sz="1200" i="1" dirty="0">
                  <a:latin typeface="Times New Roman" pitchFamily="18" charset="0"/>
                </a:rPr>
                <a:t>À-temps</a:t>
              </a:r>
            </a:p>
          </p:txBody>
        </p:sp>
        <p:sp>
          <p:nvSpPr>
            <p:cNvPr id="52" name="Text Box 27">
              <a:extLst>
                <a:ext uri="{FF2B5EF4-FFF2-40B4-BE49-F238E27FC236}">
                  <a16:creationId xmlns:a16="http://schemas.microsoft.com/office/drawing/2014/main" id="{58313A4F-8E71-0DB4-176A-CAC3865F7B5B}"/>
                </a:ext>
              </a:extLst>
            </p:cNvPr>
            <p:cNvSpPr txBox="1">
              <a:spLocks noChangeAspect="1" noChangeArrowheads="1"/>
            </p:cNvSpPr>
            <p:nvPr/>
          </p:nvSpPr>
          <p:spPr bwMode="auto">
            <a:xfrm>
              <a:off x="1116" y="2407"/>
              <a:ext cx="628" cy="18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algn="ctr" eaLnBrk="0" hangingPunct="0"/>
              <a:r>
                <a:rPr lang="fr-CA" sz="1200" i="1" dirty="0">
                  <a:solidFill>
                    <a:schemeClr val="bg1">
                      <a:lumMod val="50000"/>
                    </a:schemeClr>
                  </a:solidFill>
                  <a:latin typeface="Times New Roman" pitchFamily="18" charset="0"/>
                </a:rPr>
                <a:t>Retardé</a:t>
              </a:r>
            </a:p>
          </p:txBody>
        </p:sp>
        <p:sp>
          <p:nvSpPr>
            <p:cNvPr id="53" name="Freeform 28">
              <a:extLst>
                <a:ext uri="{FF2B5EF4-FFF2-40B4-BE49-F238E27FC236}">
                  <a16:creationId xmlns:a16="http://schemas.microsoft.com/office/drawing/2014/main" id="{701FD35D-172E-0D49-98EE-BA6A3E62C0FF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144" y="2858"/>
              <a:ext cx="178" cy="281"/>
            </a:xfrm>
            <a:custGeom>
              <a:avLst/>
              <a:gdLst>
                <a:gd name="T0" fmla="*/ 61 w 286"/>
                <a:gd name="T1" fmla="*/ 281 h 450"/>
                <a:gd name="T2" fmla="*/ 19 w 286"/>
                <a:gd name="T3" fmla="*/ 182 h 450"/>
                <a:gd name="T4" fmla="*/ 178 w 286"/>
                <a:gd name="T5" fmla="*/ 0 h 450"/>
                <a:gd name="T6" fmla="*/ 0 60000 65536"/>
                <a:gd name="T7" fmla="*/ 0 60000 65536"/>
                <a:gd name="T8" fmla="*/ 0 60000 65536"/>
                <a:gd name="T9" fmla="*/ 0 w 286"/>
                <a:gd name="T10" fmla="*/ 0 h 450"/>
                <a:gd name="T11" fmla="*/ 286 w 286"/>
                <a:gd name="T12" fmla="*/ 450 h 45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86" h="450">
                  <a:moveTo>
                    <a:pt x="98" y="450"/>
                  </a:moveTo>
                  <a:cubicBezTo>
                    <a:pt x="87" y="424"/>
                    <a:pt x="0" y="367"/>
                    <a:pt x="31" y="292"/>
                  </a:cubicBezTo>
                  <a:cubicBezTo>
                    <a:pt x="62" y="217"/>
                    <a:pt x="233" y="61"/>
                    <a:pt x="286" y="0"/>
                  </a:cubicBez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 type="arrow" w="sm" len="med"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4" name="Freeform 29">
              <a:extLst>
                <a:ext uri="{FF2B5EF4-FFF2-40B4-BE49-F238E27FC236}">
                  <a16:creationId xmlns:a16="http://schemas.microsoft.com/office/drawing/2014/main" id="{AEBF805D-9BEB-779F-19BE-E534E5C33169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701" y="2886"/>
              <a:ext cx="123" cy="267"/>
            </a:xfrm>
            <a:custGeom>
              <a:avLst/>
              <a:gdLst>
                <a:gd name="T0" fmla="*/ 77 w 199"/>
                <a:gd name="T1" fmla="*/ 267 h 427"/>
                <a:gd name="T2" fmla="*/ 7 w 199"/>
                <a:gd name="T3" fmla="*/ 183 h 427"/>
                <a:gd name="T4" fmla="*/ 123 w 199"/>
                <a:gd name="T5" fmla="*/ 0 h 427"/>
                <a:gd name="T6" fmla="*/ 0 60000 65536"/>
                <a:gd name="T7" fmla="*/ 0 60000 65536"/>
                <a:gd name="T8" fmla="*/ 0 60000 65536"/>
                <a:gd name="T9" fmla="*/ 0 w 199"/>
                <a:gd name="T10" fmla="*/ 0 h 427"/>
                <a:gd name="T11" fmla="*/ 199 w 199"/>
                <a:gd name="T12" fmla="*/ 427 h 42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99" h="427">
                  <a:moveTo>
                    <a:pt x="124" y="427"/>
                  </a:moveTo>
                  <a:cubicBezTo>
                    <a:pt x="105" y="404"/>
                    <a:pt x="0" y="363"/>
                    <a:pt x="12" y="292"/>
                  </a:cubicBezTo>
                  <a:cubicBezTo>
                    <a:pt x="24" y="221"/>
                    <a:pt x="160" y="61"/>
                    <a:pt x="199" y="0"/>
                  </a:cubicBezTo>
                </a:path>
              </a:pathLst>
            </a:custGeom>
            <a:noFill/>
            <a:ln w="9525">
              <a:solidFill>
                <a:schemeClr val="bg1">
                  <a:lumMod val="50000"/>
                </a:schemeClr>
              </a:solidFill>
              <a:round/>
              <a:headEnd/>
              <a:tailEnd type="arrow" w="sm" len="med"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5" name="Text Box 31">
              <a:extLst>
                <a:ext uri="{FF2B5EF4-FFF2-40B4-BE49-F238E27FC236}">
                  <a16:creationId xmlns:a16="http://schemas.microsoft.com/office/drawing/2014/main" id="{9CEE4998-3278-8B3A-0D85-9C92204C33DD}"/>
                </a:ext>
              </a:extLst>
            </p:cNvPr>
            <p:cNvSpPr txBox="1">
              <a:spLocks noChangeAspect="1" noChangeArrowheads="1"/>
            </p:cNvSpPr>
            <p:nvPr/>
          </p:nvSpPr>
          <p:spPr bwMode="auto">
            <a:xfrm rot="-5400000">
              <a:off x="-238" y="1918"/>
              <a:ext cx="943" cy="17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algn="ctr" eaLnBrk="0" hangingPunct="0"/>
              <a:r>
                <a:rPr lang="fr-CA" sz="1200" dirty="0">
                  <a:latin typeface="Times New Roman" pitchFamily="18" charset="0"/>
                </a:rPr>
                <a:t>Revenus</a:t>
              </a:r>
            </a:p>
          </p:txBody>
        </p:sp>
        <p:sp>
          <p:nvSpPr>
            <p:cNvPr id="56" name="Text Box 24">
              <a:extLst>
                <a:ext uri="{FF2B5EF4-FFF2-40B4-BE49-F238E27FC236}">
                  <a16:creationId xmlns:a16="http://schemas.microsoft.com/office/drawing/2014/main" id="{6CFD88FD-41A3-AF5A-D73C-399992EFA1C5}"/>
                </a:ext>
              </a:extLst>
            </p:cNvPr>
            <p:cNvSpPr txBox="1">
              <a:spLocks noChangeAspect="1" noChangeArrowheads="1"/>
            </p:cNvSpPr>
            <p:nvPr/>
          </p:nvSpPr>
          <p:spPr bwMode="auto">
            <a:xfrm>
              <a:off x="303" y="2881"/>
              <a:ext cx="172" cy="14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algn="ctr" eaLnBrk="0" hangingPunct="0"/>
              <a:r>
                <a:rPr lang="fr-CA" sz="1200" dirty="0">
                  <a:latin typeface="Times New Roman" pitchFamily="18" charset="0"/>
                </a:rPr>
                <a:t>0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5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53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53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53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36" grpId="0" build="p" bldLvl="2" autoUpdateAnimBg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7" name="Rectangle 2"/>
          <p:cNvSpPr>
            <a:spLocks noGrp="1"/>
          </p:cNvSpPr>
          <p:nvPr>
            <p:ph type="title"/>
          </p:nvPr>
        </p:nvSpPr>
        <p:spPr>
          <a:xfrm>
            <a:off x="1055440" y="274638"/>
            <a:ext cx="10081120" cy="1143000"/>
          </a:xfrm>
        </p:spPr>
        <p:txBody>
          <a:bodyPr/>
          <a:lstStyle/>
          <a:p>
            <a:pPr eaLnBrk="1" hangingPunct="1"/>
            <a:r>
              <a:rPr lang="fr-CA" sz="4000" kern="1200" dirty="0">
                <a:solidFill>
                  <a:srgbClr val="025BBC"/>
                </a:solidFill>
              </a:rPr>
              <a:t>NRE, coût unitaire et coût total</a:t>
            </a:r>
          </a:p>
        </p:txBody>
      </p:sp>
      <p:sp>
        <p:nvSpPr>
          <p:cNvPr id="55298" name="Rectangle 4"/>
          <p:cNvSpPr>
            <a:spLocks noGrp="1"/>
          </p:cNvSpPr>
          <p:nvPr>
            <p:ph type="body" sz="half" idx="2"/>
          </p:nvPr>
        </p:nvSpPr>
        <p:spPr>
          <a:xfrm>
            <a:off x="1055440" y="1485900"/>
            <a:ext cx="10081120" cy="23749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fr-CA" sz="2400" dirty="0"/>
              <a:t>Coûts:</a:t>
            </a:r>
          </a:p>
          <a:p>
            <a:pPr lvl="1" eaLnBrk="1" hangingPunct="1">
              <a:lnSpc>
                <a:spcPct val="90000"/>
              </a:lnSpc>
            </a:pPr>
            <a:r>
              <a:rPr lang="fr-CA" sz="1600" dirty="0">
                <a:solidFill>
                  <a:schemeClr val="bg1">
                    <a:lumMod val="65000"/>
                  </a:schemeClr>
                </a:solidFill>
              </a:rPr>
              <a:t>Coût unitaire (CU): coût de manufacture d’une unité en excluant les coûts non récurrents (NRE)</a:t>
            </a:r>
          </a:p>
          <a:p>
            <a:pPr lvl="1" eaLnBrk="1" hangingPunct="1">
              <a:lnSpc>
                <a:spcPct val="90000"/>
              </a:lnSpc>
            </a:pPr>
            <a:r>
              <a:rPr lang="fr-CA" sz="1600" dirty="0">
                <a:solidFill>
                  <a:schemeClr val="bg1">
                    <a:lumMod val="65000"/>
                  </a:schemeClr>
                </a:solidFill>
              </a:rPr>
              <a:t>NRE (Non-</a:t>
            </a:r>
            <a:r>
              <a:rPr lang="fr-CA" sz="1600" dirty="0" err="1">
                <a:solidFill>
                  <a:schemeClr val="bg1">
                    <a:lumMod val="65000"/>
                  </a:schemeClr>
                </a:solidFill>
              </a:rPr>
              <a:t>Recurring</a:t>
            </a:r>
            <a:r>
              <a:rPr lang="fr-CA" sz="1600" dirty="0">
                <a:solidFill>
                  <a:schemeClr val="bg1">
                    <a:lumMod val="65000"/>
                  </a:schemeClr>
                </a:solidFill>
              </a:rPr>
              <a:t> Engineering </a:t>
            </a:r>
            <a:r>
              <a:rPr lang="fr-CA" sz="1600" dirty="0" err="1">
                <a:solidFill>
                  <a:schemeClr val="bg1">
                    <a:lumMod val="65000"/>
                  </a:schemeClr>
                </a:solidFill>
              </a:rPr>
              <a:t>cost</a:t>
            </a:r>
            <a:r>
              <a:rPr lang="fr-CA" sz="1600" dirty="0">
                <a:solidFill>
                  <a:schemeClr val="bg1">
                    <a:lumMod val="65000"/>
                  </a:schemeClr>
                </a:solidFill>
              </a:rPr>
              <a:t>): </a:t>
            </a:r>
            <a:r>
              <a:rPr lang="fr-CA" sz="1400" dirty="0">
                <a:solidFill>
                  <a:schemeClr val="bg1">
                    <a:lumMod val="65000"/>
                  </a:schemeClr>
                </a:solidFill>
              </a:rPr>
              <a:t>coût de design et de l’environnement de conception</a:t>
            </a:r>
            <a:endParaRPr lang="fr-CA" sz="1200" dirty="0">
              <a:solidFill>
                <a:schemeClr val="bg1">
                  <a:lumMod val="65000"/>
                </a:schemeClr>
              </a:solidFill>
            </a:endParaRPr>
          </a:p>
          <a:p>
            <a:pPr lvl="1" eaLnBrk="1" hangingPunct="1">
              <a:lnSpc>
                <a:spcPct val="90000"/>
              </a:lnSpc>
            </a:pPr>
            <a:r>
              <a:rPr lang="fr-CA" sz="2200" i="1" dirty="0"/>
              <a:t>Coût total  = CU* #unités + NRE</a:t>
            </a:r>
          </a:p>
          <a:p>
            <a:pPr lvl="1" eaLnBrk="1" hangingPunct="1">
              <a:lnSpc>
                <a:spcPct val="90000"/>
              </a:lnSpc>
            </a:pPr>
            <a:r>
              <a:rPr lang="fr-CA" sz="2200" i="1" dirty="0"/>
              <a:t>Coût total par unité  = coût total/#unités </a:t>
            </a:r>
          </a:p>
          <a:p>
            <a:pPr lvl="1" eaLnBrk="1" hangingPunct="1">
              <a:lnSpc>
                <a:spcPct val="90000"/>
              </a:lnSpc>
              <a:buClr>
                <a:schemeClr val="tx1"/>
              </a:buClr>
              <a:buNone/>
            </a:pPr>
            <a:r>
              <a:rPr lang="fr-CA" sz="2200" i="1" dirty="0"/>
              <a:t>				     = CU + NRE/#unités</a:t>
            </a:r>
            <a:endParaRPr lang="fr-CA" sz="2200" dirty="0"/>
          </a:p>
          <a:p>
            <a:pPr eaLnBrk="1" hangingPunct="1">
              <a:lnSpc>
                <a:spcPct val="90000"/>
              </a:lnSpc>
            </a:pPr>
            <a:endParaRPr lang="fr-CA" sz="2200" dirty="0"/>
          </a:p>
        </p:txBody>
      </p:sp>
      <p:sp>
        <p:nvSpPr>
          <p:cNvPr id="22536" name="Rectangle 8"/>
          <p:cNvSpPr>
            <a:spLocks noChangeArrowheads="1"/>
          </p:cNvSpPr>
          <p:nvPr/>
        </p:nvSpPr>
        <p:spPr bwMode="auto">
          <a:xfrm>
            <a:off x="1055440" y="3911777"/>
            <a:ext cx="9306173" cy="152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75" tIns="46038" rIns="92075" bIns="46038"/>
          <a:lstStyle/>
          <a:p>
            <a:pPr marL="342900" indent="-342900" eaLnBrk="0" hangingPunct="0"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r>
              <a:rPr lang="fr-CA" sz="2400" dirty="0">
                <a:latin typeface="+mn-lt"/>
              </a:rPr>
              <a:t>NRE peut reléguer CU au second plan</a:t>
            </a:r>
          </a:p>
          <a:p>
            <a:pPr marL="742950" lvl="1" indent="-285750" eaLnBrk="0" hangingPunct="0">
              <a:lnSpc>
                <a:spcPct val="90000"/>
              </a:lnSpc>
              <a:spcBef>
                <a:spcPct val="20000"/>
              </a:spcBef>
              <a:buFontTx/>
              <a:buChar char="–"/>
            </a:pPr>
            <a:r>
              <a:rPr lang="fr-CA" sz="2000" dirty="0">
                <a:latin typeface="+mj-lt"/>
              </a:rPr>
              <a:t>Ex. : NRE=$20 000, CU=$100, </a:t>
            </a:r>
            <a:r>
              <a:rPr lang="fr-CA" sz="2000" i="1" dirty="0">
                <a:latin typeface="+mj-lt"/>
              </a:rPr>
              <a:t>#unités = </a:t>
            </a:r>
            <a:r>
              <a:rPr lang="fr-CA" sz="2000" dirty="0">
                <a:latin typeface="+mj-lt"/>
              </a:rPr>
              <a:t>10 </a:t>
            </a:r>
          </a:p>
          <a:p>
            <a:pPr marL="1143000" lvl="2" indent="-228600" eaLnBrk="0" hangingPunct="0">
              <a:lnSpc>
                <a:spcPct val="90000"/>
              </a:lnSpc>
              <a:spcBef>
                <a:spcPct val="20000"/>
              </a:spcBef>
              <a:buFontTx/>
              <a:buChar char="–"/>
            </a:pPr>
            <a:r>
              <a:rPr lang="fr-CA" dirty="0">
                <a:latin typeface="+mj-lt"/>
              </a:rPr>
              <a:t>Coût total = $20 000 + 10*$100 = $21 000</a:t>
            </a:r>
          </a:p>
          <a:p>
            <a:pPr marL="1143000" lvl="2" indent="-228600" eaLnBrk="0" hangingPunct="0">
              <a:lnSpc>
                <a:spcPct val="90000"/>
              </a:lnSpc>
              <a:spcBef>
                <a:spcPct val="20000"/>
              </a:spcBef>
              <a:buFontTx/>
              <a:buChar char="–"/>
            </a:pPr>
            <a:r>
              <a:rPr lang="fr-CA" dirty="0">
                <a:latin typeface="+mj-lt"/>
              </a:rPr>
              <a:t>Coût total par unité = $20 000/10 + $100 = $2100</a:t>
            </a:r>
          </a:p>
          <a:p>
            <a:pPr marL="742950" lvl="1" indent="-285750" eaLnBrk="0" hangingPunct="0">
              <a:lnSpc>
                <a:spcPct val="90000"/>
              </a:lnSpc>
              <a:spcBef>
                <a:spcPct val="20000"/>
              </a:spcBef>
              <a:buFontTx/>
              <a:buChar char="–"/>
            </a:pPr>
            <a:endParaRPr lang="fr-CA" sz="1600" dirty="0">
              <a:latin typeface="Calibri Light"/>
            </a:endParaRPr>
          </a:p>
          <a:p>
            <a:pPr marL="342900" indent="-342900" eaLnBrk="0" hangingPunct="0"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endParaRPr kumimoji="1" lang="fr-CA" sz="2400" dirty="0">
              <a:latin typeface="Times New Roman" pitchFamily="18" charset="0"/>
            </a:endParaRPr>
          </a:p>
        </p:txBody>
      </p:sp>
      <p:sp>
        <p:nvSpPr>
          <p:cNvPr id="55301" name="AutoShape 9"/>
          <p:cNvSpPr>
            <a:spLocks/>
          </p:cNvSpPr>
          <p:nvPr/>
        </p:nvSpPr>
        <p:spPr bwMode="auto">
          <a:xfrm rot="5400000">
            <a:off x="4781435" y="4705607"/>
            <a:ext cx="180858" cy="1152128"/>
          </a:xfrm>
          <a:prstGeom prst="rightBrace">
            <a:avLst>
              <a:gd name="adj1" fmla="val 41667"/>
              <a:gd name="adj2" fmla="val 50000"/>
            </a:avLst>
          </a:prstGeom>
          <a:noFill/>
          <a:ln w="12700" cap="sq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CA"/>
          </a:p>
        </p:txBody>
      </p:sp>
      <p:sp>
        <p:nvSpPr>
          <p:cNvPr id="18439" name="Text Box 10"/>
          <p:cNvSpPr txBox="1">
            <a:spLocks noChangeArrowheads="1"/>
          </p:cNvSpPr>
          <p:nvPr/>
        </p:nvSpPr>
        <p:spPr bwMode="auto">
          <a:xfrm>
            <a:off x="2423592" y="5317477"/>
            <a:ext cx="7488832" cy="369332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 wrap="square">
            <a:spAutoFit/>
          </a:bodyPr>
          <a:lstStyle/>
          <a:p>
            <a:pPr algn="ctr" eaLnBrk="0" hangingPunct="0">
              <a:spcBef>
                <a:spcPct val="50000"/>
              </a:spcBef>
              <a:defRPr/>
            </a:pPr>
            <a:r>
              <a:rPr lang="fr-CA" i="1" dirty="0">
                <a:latin typeface="+mn-lt"/>
              </a:rPr>
              <a:t>L’amortissement du NRE sur toutes les unités ajoute un coût $2000 par unit</a:t>
            </a:r>
            <a:r>
              <a:rPr lang="fr-CA" sz="1600" i="1" dirty="0">
                <a:latin typeface="+mn-lt"/>
              </a:rPr>
              <a:t>é!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5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53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53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53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36" grpId="0" build="p" bldLvl="2" autoUpdateAnimBg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12" name="Rectangle 2"/>
          <p:cNvSpPr>
            <a:spLocks noGrp="1"/>
          </p:cNvSpPr>
          <p:nvPr>
            <p:ph type="title"/>
          </p:nvPr>
        </p:nvSpPr>
        <p:spPr>
          <a:xfrm>
            <a:off x="1055440" y="274638"/>
            <a:ext cx="10081120" cy="1143000"/>
          </a:xfrm>
        </p:spPr>
        <p:txBody>
          <a:bodyPr/>
          <a:lstStyle/>
          <a:p>
            <a:pPr eaLnBrk="1" hangingPunct="1"/>
            <a:r>
              <a:rPr lang="fr-CA" sz="4000" kern="1200" dirty="0">
                <a:solidFill>
                  <a:srgbClr val="025BBC"/>
                </a:solidFill>
              </a:rPr>
              <a:t>Coût unitaire</a:t>
            </a:r>
          </a:p>
        </p:txBody>
      </p:sp>
      <p:graphicFrame>
        <p:nvGraphicFramePr>
          <p:cNvPr id="24580" name="Object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66388858"/>
              </p:ext>
            </p:extLst>
          </p:nvPr>
        </p:nvGraphicFramePr>
        <p:xfrm>
          <a:off x="2511207" y="3068960"/>
          <a:ext cx="6321643" cy="265159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icture" r:id="rId2" imgW="4608576" imgH="1935480" progId="Word.Picture.8">
                  <p:embed/>
                </p:oleObj>
              </mc:Choice>
              <mc:Fallback>
                <p:oleObj name="Picture" r:id="rId2" imgW="4608576" imgH="1935480" progId="Word.Picture.8">
                  <p:embed/>
                  <p:pic>
                    <p:nvPicPr>
                      <p:cNvPr id="24580" name="Object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11207" y="3068960"/>
                        <a:ext cx="6321643" cy="2651597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4113" name="Rectangle 3"/>
          <p:cNvSpPr>
            <a:spLocks noGrp="1"/>
          </p:cNvSpPr>
          <p:nvPr>
            <p:ph type="body" sz="half" idx="2"/>
          </p:nvPr>
        </p:nvSpPr>
        <p:spPr>
          <a:xfrm>
            <a:off x="1055440" y="1556793"/>
            <a:ext cx="10657184" cy="1609725"/>
          </a:xfrm>
          <a:solidFill>
            <a:schemeClr val="bg1"/>
          </a:solidFill>
        </p:spPr>
        <p:txBody>
          <a:bodyPr/>
          <a:lstStyle/>
          <a:p>
            <a:pPr eaLnBrk="1" hangingPunct="1"/>
            <a:r>
              <a:rPr lang="fr-CA" sz="2400" dirty="0"/>
              <a:t>C’est la quantité qui compte en gros volume !</a:t>
            </a:r>
          </a:p>
          <a:p>
            <a:pPr lvl="1" eaLnBrk="1" hangingPunct="1"/>
            <a:r>
              <a:rPr lang="fr-CA" sz="2000" dirty="0"/>
              <a:t>Technologie A:  NRE=$2,000,   coût unitaire=$100</a:t>
            </a:r>
          </a:p>
          <a:p>
            <a:pPr lvl="1" eaLnBrk="1" hangingPunct="1"/>
            <a:r>
              <a:rPr lang="fr-CA" sz="2000" dirty="0"/>
              <a:t>Technologie B:  NRE=$30,000, coût unitaire =$30</a:t>
            </a:r>
          </a:p>
          <a:p>
            <a:pPr lvl="1" eaLnBrk="1" hangingPunct="1"/>
            <a:r>
              <a:rPr lang="fr-CA" sz="2000" dirty="0"/>
              <a:t>Technologie C:  NRE=$100,000, coût unitaire =$2</a:t>
            </a:r>
          </a:p>
          <a:p>
            <a:pPr eaLnBrk="1" hangingPunct="1"/>
            <a:endParaRPr lang="fr-CA" sz="2400" dirty="0"/>
          </a:p>
        </p:txBody>
      </p:sp>
      <p:sp>
        <p:nvSpPr>
          <p:cNvPr id="24581" name="Text Box 5"/>
          <p:cNvSpPr txBox="1">
            <a:spLocks noChangeArrowheads="1"/>
          </p:cNvSpPr>
          <p:nvPr/>
        </p:nvSpPr>
        <p:spPr bwMode="auto">
          <a:xfrm>
            <a:off x="1055441" y="5780112"/>
            <a:ext cx="8569574" cy="45720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 wrap="square">
            <a:spAutoFit/>
          </a:bodyPr>
          <a:lstStyle/>
          <a:p>
            <a:pPr eaLnBrk="0" hangingPunct="0">
              <a:spcBef>
                <a:spcPct val="50000"/>
              </a:spcBef>
              <a:buFontTx/>
              <a:buChar char="•"/>
              <a:defRPr/>
            </a:pPr>
            <a:r>
              <a:rPr lang="fr-CA" sz="2400" dirty="0">
                <a:latin typeface="+mn-lt"/>
              </a:rPr>
              <a:t>  Il faut aussi considérer le temps de mise en marché !</a:t>
            </a:r>
          </a:p>
        </p:txBody>
      </p:sp>
      <p:sp>
        <p:nvSpPr>
          <p:cNvPr id="3" name="Text Box 10">
            <a:extLst>
              <a:ext uri="{FF2B5EF4-FFF2-40B4-BE49-F238E27FC236}">
                <a16:creationId xmlns:a16="http://schemas.microsoft.com/office/drawing/2014/main" id="{4C9507C7-2584-0F0F-1C59-74ED6600574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15680" y="5445224"/>
            <a:ext cx="5472608" cy="369332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 wrap="square">
            <a:spAutoFit/>
          </a:bodyPr>
          <a:lstStyle/>
          <a:p>
            <a:pPr algn="ctr" eaLnBrk="0" hangingPunct="0">
              <a:spcBef>
                <a:spcPct val="50000"/>
              </a:spcBef>
              <a:defRPr/>
            </a:pPr>
            <a:r>
              <a:rPr lang="fr-CA" i="1" dirty="0">
                <a:latin typeface="+mn-lt"/>
              </a:rPr>
              <a:t>Coût total  		   Coût unitaire</a:t>
            </a:r>
            <a:endParaRPr lang="fr-CA" sz="1600" i="1" dirty="0"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45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45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45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45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581" grpId="0" autoUpdateAnimBg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69" name="Rectangle 2"/>
          <p:cNvSpPr>
            <a:spLocks noGrp="1"/>
          </p:cNvSpPr>
          <p:nvPr>
            <p:ph type="title"/>
          </p:nvPr>
        </p:nvSpPr>
        <p:spPr>
          <a:xfrm>
            <a:off x="1055440" y="274638"/>
            <a:ext cx="10081120" cy="1143000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fr-CA" sz="4000" kern="1200" dirty="0">
                <a:solidFill>
                  <a:srgbClr val="025BBC"/>
                </a:solidFill>
              </a:rPr>
              <a:t>Les métriques </a:t>
            </a:r>
            <a:r>
              <a:rPr lang="fr-CA" sz="4000" kern="1200">
                <a:solidFill>
                  <a:srgbClr val="025BBC"/>
                </a:solidFill>
              </a:rPr>
              <a:t>de performance</a:t>
            </a:r>
            <a:endParaRPr lang="fr-CA" sz="4000" kern="1200" dirty="0">
              <a:solidFill>
                <a:srgbClr val="025BBC"/>
              </a:solidFill>
            </a:endParaRPr>
          </a:p>
        </p:txBody>
      </p:sp>
      <p:sp>
        <p:nvSpPr>
          <p:cNvPr id="60419" name="Rectangle 3"/>
          <p:cNvSpPr>
            <a:spLocks noGrp="1"/>
          </p:cNvSpPr>
          <p:nvPr>
            <p:ph type="body" idx="1"/>
          </p:nvPr>
        </p:nvSpPr>
        <p:spPr>
          <a:xfrm>
            <a:off x="1055440" y="1600200"/>
            <a:ext cx="10081120" cy="4637088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fr-CA" sz="2800" dirty="0"/>
              <a:t>Fréquence du processeur/nombre d’instructions par seconde</a:t>
            </a:r>
          </a:p>
          <a:p>
            <a:pPr lvl="1" eaLnBrk="1" hangingPunct="1">
              <a:lnSpc>
                <a:spcPct val="90000"/>
              </a:lnSpc>
            </a:pPr>
            <a:r>
              <a:rPr lang="fr-CA" sz="2400" dirty="0"/>
              <a:t>Largement utilisées, mais souvent inutiles si on tient compte du contexte d’utilisation </a:t>
            </a:r>
          </a:p>
          <a:p>
            <a:pPr lvl="2" eaLnBrk="1" hangingPunct="1">
              <a:lnSpc>
                <a:spcPct val="90000"/>
              </a:lnSpc>
            </a:pPr>
            <a:r>
              <a:rPr lang="fr-CA" sz="1600" dirty="0"/>
              <a:t>Par ex., l’</a:t>
            </a:r>
            <a:r>
              <a:rPr lang="fr-CA" sz="1600" dirty="0" err="1"/>
              <a:t>usagerE</a:t>
            </a:r>
            <a:r>
              <a:rPr lang="fr-CA" sz="1600" dirty="0"/>
              <a:t> se préoccupe plus du temps de réponse d’une caméra numérique que de la fréquence du processeur intégré. </a:t>
            </a:r>
          </a:p>
          <a:p>
            <a:pPr eaLnBrk="1" hangingPunct="1">
              <a:lnSpc>
                <a:spcPct val="90000"/>
              </a:lnSpc>
            </a:pPr>
            <a:r>
              <a:rPr lang="fr-CA" sz="2800" dirty="0"/>
              <a:t>Latence (temps de réponse)</a:t>
            </a:r>
          </a:p>
          <a:p>
            <a:pPr lvl="1" eaLnBrk="1" hangingPunct="1">
              <a:lnSpc>
                <a:spcPct val="90000"/>
              </a:lnSpc>
            </a:pPr>
            <a:r>
              <a:rPr lang="fr-CA" sz="2000" dirty="0"/>
              <a:t>Plus utile pour l’usage planifié (ex. : durée de prise de vue pour une caméra)</a:t>
            </a:r>
          </a:p>
          <a:p>
            <a:pPr eaLnBrk="1" hangingPunct="1">
              <a:lnSpc>
                <a:spcPct val="90000"/>
              </a:lnSpc>
            </a:pPr>
            <a:r>
              <a:rPr lang="fr-CA" sz="2800" dirty="0"/>
              <a:t>Rapidité globale (tâches exécutées par seconde)</a:t>
            </a:r>
          </a:p>
          <a:p>
            <a:pPr lvl="1" eaLnBrk="1" hangingPunct="1">
              <a:lnSpc>
                <a:spcPct val="90000"/>
              </a:lnSpc>
            </a:pPr>
            <a:r>
              <a:rPr lang="fr-CA" sz="2000" dirty="0"/>
              <a:t> Peut être plus efficace que la latence si parallélisme de tâches</a:t>
            </a:r>
          </a:p>
          <a:p>
            <a:pPr lvl="2" eaLnBrk="1" hangingPunct="1">
              <a:lnSpc>
                <a:spcPct val="90000"/>
              </a:lnSpc>
            </a:pPr>
            <a:r>
              <a:rPr lang="fr-CA" sz="1600" dirty="0"/>
              <a:t>Par ex. :  Camera y peut capturer 8 images/s en capturant une nouvelle image pendant qu’elle sauve la précédente).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04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04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04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04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04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04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04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04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419" grpId="0" build="p" autoUpdateAnimBg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3" name="Rectangle 2"/>
          <p:cNvSpPr>
            <a:spLocks noGrp="1"/>
          </p:cNvSpPr>
          <p:nvPr>
            <p:ph type="title"/>
          </p:nvPr>
        </p:nvSpPr>
        <p:spPr>
          <a:xfrm>
            <a:off x="1055440" y="274638"/>
            <a:ext cx="10081120" cy="1143000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fr-CA" sz="4000" kern="1200" dirty="0">
                <a:solidFill>
                  <a:srgbClr val="025BBC"/>
                </a:solidFill>
              </a:rPr>
              <a:t>Processeurs et technologies de fabrication</a:t>
            </a:r>
          </a:p>
        </p:txBody>
      </p:sp>
      <p:sp>
        <p:nvSpPr>
          <p:cNvPr id="59394" name="Rectangle 3"/>
          <p:cNvSpPr>
            <a:spLocks noGrp="1"/>
          </p:cNvSpPr>
          <p:nvPr>
            <p:ph type="body" idx="1"/>
          </p:nvPr>
        </p:nvSpPr>
        <p:spPr>
          <a:xfrm>
            <a:off x="1055440" y="1600201"/>
            <a:ext cx="10081120" cy="4525963"/>
          </a:xfrm>
        </p:spPr>
        <p:txBody>
          <a:bodyPr/>
          <a:lstStyle/>
          <a:p>
            <a:pPr eaLnBrk="1" hangingPunct="1"/>
            <a:r>
              <a:rPr lang="fr-CA" sz="2000" dirty="0">
                <a:solidFill>
                  <a:schemeClr val="bg1">
                    <a:lumMod val="65000"/>
                  </a:schemeClr>
                </a:solidFill>
                <a:latin typeface="Calibri Light"/>
              </a:rPr>
              <a:t>Technologie : façon d’accomplir une tâche en utilisant un ensemble de processus, méthodes, connaissances techniques</a:t>
            </a:r>
          </a:p>
          <a:p>
            <a:pPr eaLnBrk="1" hangingPunct="1"/>
            <a:r>
              <a:rPr lang="fr-CA" sz="2800" dirty="0"/>
              <a:t>Trois aspects à considérer en tenant compte des contraintes de design et de coût des systèmes embarqués</a:t>
            </a:r>
          </a:p>
          <a:p>
            <a:pPr lvl="1" eaLnBrk="1" hangingPunct="1"/>
            <a:r>
              <a:rPr lang="fr-CA" sz="2400" dirty="0"/>
              <a:t>Type d’architecture de calcul</a:t>
            </a:r>
          </a:p>
          <a:p>
            <a:pPr lvl="1" eaLnBrk="1" hangingPunct="1"/>
            <a:r>
              <a:rPr lang="fr-CA" sz="2400" dirty="0"/>
              <a:t>Technologie d’implémentation </a:t>
            </a:r>
          </a:p>
          <a:p>
            <a:pPr lvl="1" eaLnBrk="1" hangingPunct="1"/>
            <a:r>
              <a:rPr lang="fr-CA" sz="2400" dirty="0"/>
              <a:t>Méthodologie de design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7" name="Rectangle 2"/>
          <p:cNvSpPr>
            <a:spLocks noGrp="1"/>
          </p:cNvSpPr>
          <p:nvPr>
            <p:ph type="title"/>
          </p:nvPr>
        </p:nvSpPr>
        <p:spPr>
          <a:xfrm>
            <a:off x="1055440" y="274638"/>
            <a:ext cx="10081120" cy="1143000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fr-CA" sz="4000" kern="1200" dirty="0">
                <a:solidFill>
                  <a:srgbClr val="025BBC"/>
                </a:solidFill>
              </a:rPr>
              <a:t>Types architectures de calcul</a:t>
            </a:r>
          </a:p>
        </p:txBody>
      </p:sp>
      <p:sp>
        <p:nvSpPr>
          <p:cNvPr id="60418" name="Rectangle 3"/>
          <p:cNvSpPr>
            <a:spLocks noGrp="1"/>
          </p:cNvSpPr>
          <p:nvPr>
            <p:ph type="body" idx="1"/>
          </p:nvPr>
        </p:nvSpPr>
        <p:spPr>
          <a:xfrm>
            <a:off x="1055440" y="1417638"/>
            <a:ext cx="10077944" cy="833984"/>
          </a:xfrm>
        </p:spPr>
        <p:txBody>
          <a:bodyPr/>
          <a:lstStyle/>
          <a:p>
            <a:pPr eaLnBrk="1" hangingPunct="1">
              <a:spcBef>
                <a:spcPts val="0"/>
              </a:spcBef>
            </a:pPr>
            <a:r>
              <a:rPr lang="fr-CA" sz="2400" dirty="0"/>
              <a:t>Trois types d’unités : </a:t>
            </a:r>
            <a:r>
              <a:rPr lang="fr-CA" sz="2000" dirty="0"/>
              <a:t>Usage général, spécialisé ou dédié</a:t>
            </a:r>
          </a:p>
          <a:p>
            <a:pPr lvl="2" eaLnBrk="1" hangingPunct="1">
              <a:spcBef>
                <a:spcPts val="0"/>
              </a:spcBef>
            </a:pPr>
            <a:r>
              <a:rPr lang="fr-CA" sz="1600" dirty="0"/>
              <a:t>Programmables ou préprogrammés</a:t>
            </a:r>
          </a:p>
        </p:txBody>
      </p:sp>
      <p:sp>
        <p:nvSpPr>
          <p:cNvPr id="60420" name="Text Box 23"/>
          <p:cNvSpPr txBox="1">
            <a:spLocks noChangeAspect="1" noChangeArrowheads="1"/>
          </p:cNvSpPr>
          <p:nvPr/>
        </p:nvSpPr>
        <p:spPr bwMode="auto">
          <a:xfrm>
            <a:off x="5239307" y="2493844"/>
            <a:ext cx="1655763" cy="1692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 eaLnBrk="0" hangingPunct="0"/>
            <a:r>
              <a:rPr lang="fr-CA" sz="1100" b="1" dirty="0">
                <a:latin typeface="+mn-lt"/>
              </a:rPr>
              <a:t>Usage restreint</a:t>
            </a:r>
            <a:r>
              <a:rPr lang="fr-CA" sz="1100" b="1" dirty="0">
                <a:latin typeface="Calibri Light"/>
              </a:rPr>
              <a:t> </a:t>
            </a:r>
            <a:r>
              <a:rPr lang="fr-CA" sz="1100" dirty="0">
                <a:latin typeface="Calibri Light"/>
              </a:rPr>
              <a:t>(mixte)</a:t>
            </a:r>
          </a:p>
        </p:txBody>
      </p:sp>
      <p:sp>
        <p:nvSpPr>
          <p:cNvPr id="60421" name="Text Box 24"/>
          <p:cNvSpPr txBox="1">
            <a:spLocks noChangeAspect="1" noChangeArrowheads="1"/>
          </p:cNvSpPr>
          <p:nvPr/>
        </p:nvSpPr>
        <p:spPr bwMode="auto">
          <a:xfrm>
            <a:off x="6373179" y="3106480"/>
            <a:ext cx="733425" cy="2794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lIns="0" rIns="0"/>
          <a:lstStyle/>
          <a:p>
            <a:pPr algn="ctr" eaLnBrk="0" hangingPunct="0"/>
            <a:r>
              <a:rPr lang="en-US" sz="1000" b="1">
                <a:latin typeface="Calibri Light"/>
              </a:rPr>
              <a:t>Registers</a:t>
            </a:r>
          </a:p>
        </p:txBody>
      </p:sp>
      <p:sp>
        <p:nvSpPr>
          <p:cNvPr id="60422" name="Text Box 25"/>
          <p:cNvSpPr txBox="1">
            <a:spLocks noChangeAspect="1" noChangeArrowheads="1"/>
          </p:cNvSpPr>
          <p:nvPr/>
        </p:nvSpPr>
        <p:spPr bwMode="auto">
          <a:xfrm>
            <a:off x="6373179" y="3477956"/>
            <a:ext cx="733425" cy="371475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lIns="0" rIns="0"/>
          <a:lstStyle/>
          <a:p>
            <a:pPr algn="ctr" eaLnBrk="0" hangingPunct="0"/>
            <a:r>
              <a:rPr lang="en-US" sz="1100" b="1" dirty="0">
                <a:solidFill>
                  <a:srgbClr val="FF0000"/>
                </a:solidFill>
                <a:latin typeface="+mn-lt"/>
              </a:rPr>
              <a:t>Specialized</a:t>
            </a:r>
          </a:p>
          <a:p>
            <a:pPr algn="ctr" eaLnBrk="0" hangingPunct="0"/>
            <a:r>
              <a:rPr lang="en-US" sz="1100" b="1" dirty="0">
                <a:solidFill>
                  <a:srgbClr val="FF0000"/>
                </a:solidFill>
                <a:latin typeface="+mn-lt"/>
              </a:rPr>
              <a:t>ALU</a:t>
            </a:r>
          </a:p>
        </p:txBody>
      </p:sp>
      <p:sp>
        <p:nvSpPr>
          <p:cNvPr id="60423" name="Rectangle 26"/>
          <p:cNvSpPr>
            <a:spLocks noChangeAspect="1" noChangeArrowheads="1"/>
          </p:cNvSpPr>
          <p:nvPr/>
        </p:nvSpPr>
        <p:spPr bwMode="auto">
          <a:xfrm>
            <a:off x="6316029" y="2828667"/>
            <a:ext cx="847725" cy="111283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CA">
              <a:latin typeface="Calibri Light"/>
            </a:endParaRPr>
          </a:p>
        </p:txBody>
      </p:sp>
      <p:sp>
        <p:nvSpPr>
          <p:cNvPr id="60424" name="Text Box 27"/>
          <p:cNvSpPr txBox="1">
            <a:spLocks noChangeAspect="1" noChangeArrowheads="1"/>
          </p:cNvSpPr>
          <p:nvPr/>
        </p:nvSpPr>
        <p:spPr bwMode="auto">
          <a:xfrm>
            <a:off x="6316028" y="2828668"/>
            <a:ext cx="776288" cy="233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rIns="0"/>
          <a:lstStyle/>
          <a:p>
            <a:pPr algn="ctr" eaLnBrk="0" hangingPunct="0"/>
            <a:r>
              <a:rPr lang="fr-CA" sz="1000" noProof="1">
                <a:solidFill>
                  <a:srgbClr val="FF0000"/>
                </a:solidFill>
                <a:latin typeface="Calibri Light"/>
              </a:rPr>
              <a:t>Data</a:t>
            </a:r>
          </a:p>
        </p:txBody>
      </p:sp>
      <p:sp>
        <p:nvSpPr>
          <p:cNvPr id="60425" name="Rectangle 28"/>
          <p:cNvSpPr>
            <a:spLocks noChangeAspect="1" noChangeArrowheads="1"/>
          </p:cNvSpPr>
          <p:nvPr/>
        </p:nvSpPr>
        <p:spPr bwMode="auto">
          <a:xfrm>
            <a:off x="5171441" y="2828668"/>
            <a:ext cx="969963" cy="149066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CA">
              <a:latin typeface="Calibri Light"/>
            </a:endParaRPr>
          </a:p>
        </p:txBody>
      </p:sp>
      <p:sp>
        <p:nvSpPr>
          <p:cNvPr id="60426" name="Text Box 29"/>
          <p:cNvSpPr txBox="1">
            <a:spLocks noChangeAspect="1" noChangeArrowheads="1"/>
          </p:cNvSpPr>
          <p:nvPr/>
        </p:nvSpPr>
        <p:spPr bwMode="auto">
          <a:xfrm>
            <a:off x="5171441" y="2828668"/>
            <a:ext cx="930275" cy="277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rIns="0"/>
          <a:lstStyle/>
          <a:p>
            <a:pPr algn="ctr" eaLnBrk="0" hangingPunct="0"/>
            <a:r>
              <a:rPr lang="en-US" sz="1000" dirty="0">
                <a:solidFill>
                  <a:srgbClr val="FF0000"/>
                </a:solidFill>
                <a:latin typeface="Calibri Light"/>
              </a:rPr>
              <a:t>Controller</a:t>
            </a:r>
          </a:p>
        </p:txBody>
      </p:sp>
      <p:sp>
        <p:nvSpPr>
          <p:cNvPr id="60427" name="Text Box 30"/>
          <p:cNvSpPr txBox="1">
            <a:spLocks noChangeAspect="1" noChangeArrowheads="1"/>
          </p:cNvSpPr>
          <p:nvPr/>
        </p:nvSpPr>
        <p:spPr bwMode="auto">
          <a:xfrm>
            <a:off x="5167361" y="4465484"/>
            <a:ext cx="976313" cy="371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rIns="0"/>
          <a:lstStyle/>
          <a:p>
            <a:pPr algn="ctr" eaLnBrk="0" hangingPunct="0"/>
            <a:r>
              <a:rPr lang="en-US" sz="1050" b="1" dirty="0">
                <a:solidFill>
                  <a:srgbClr val="FF0000"/>
                </a:solidFill>
                <a:latin typeface="Calibri Light"/>
              </a:rPr>
              <a:t>Program and data memory</a:t>
            </a:r>
          </a:p>
        </p:txBody>
      </p:sp>
      <p:sp>
        <p:nvSpPr>
          <p:cNvPr id="60428" name="Text Box 31"/>
          <p:cNvSpPr txBox="1">
            <a:spLocks noChangeAspect="1" noChangeArrowheads="1"/>
          </p:cNvSpPr>
          <p:nvPr/>
        </p:nvSpPr>
        <p:spPr bwMode="auto">
          <a:xfrm>
            <a:off x="5277641" y="4781577"/>
            <a:ext cx="1009650" cy="8175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rIns="0"/>
          <a:lstStyle/>
          <a:p>
            <a:pPr eaLnBrk="0" hangingPunct="0"/>
            <a:r>
              <a:rPr lang="fr-CA" sz="1000" dirty="0">
                <a:latin typeface="Calibri Light"/>
              </a:rPr>
              <a:t>total = 0</a:t>
            </a:r>
          </a:p>
          <a:p>
            <a:pPr eaLnBrk="0" hangingPunct="0"/>
            <a:r>
              <a:rPr lang="fr-CA" sz="1000" dirty="0">
                <a:latin typeface="Calibri Light"/>
              </a:rPr>
              <a:t>for i = 1 to N</a:t>
            </a:r>
          </a:p>
          <a:p>
            <a:pPr eaLnBrk="0" hangingPunct="0"/>
            <a:r>
              <a:rPr lang="fr-CA" sz="1000" dirty="0">
                <a:latin typeface="Calibri Light"/>
              </a:rPr>
              <a:t>  </a:t>
            </a:r>
            <a:r>
              <a:rPr lang="fr-CA" sz="1000" dirty="0" err="1">
                <a:latin typeface="Calibri Light"/>
              </a:rPr>
              <a:t>loop</a:t>
            </a:r>
            <a:endParaRPr lang="fr-CA" sz="1000" dirty="0">
              <a:latin typeface="Calibri Light"/>
            </a:endParaRPr>
          </a:p>
          <a:p>
            <a:pPr eaLnBrk="0" hangingPunct="0"/>
            <a:r>
              <a:rPr lang="fr-CA" sz="1000" dirty="0">
                <a:latin typeface="Calibri Light"/>
              </a:rPr>
              <a:t>     total += M[i]</a:t>
            </a:r>
          </a:p>
          <a:p>
            <a:pPr eaLnBrk="0" hangingPunct="0"/>
            <a:r>
              <a:rPr lang="fr-CA" sz="1000" dirty="0">
                <a:latin typeface="Calibri Light"/>
              </a:rPr>
              <a:t>  end </a:t>
            </a:r>
            <a:r>
              <a:rPr lang="fr-CA" sz="1000" dirty="0" err="1">
                <a:latin typeface="Calibri Light"/>
              </a:rPr>
              <a:t>loop</a:t>
            </a:r>
            <a:endParaRPr lang="en-US" sz="1000" dirty="0">
              <a:latin typeface="Calibri Light"/>
            </a:endParaRPr>
          </a:p>
        </p:txBody>
      </p:sp>
      <p:sp>
        <p:nvSpPr>
          <p:cNvPr id="60429" name="Line 32"/>
          <p:cNvSpPr>
            <a:spLocks noChangeAspect="1" noChangeShapeType="1"/>
          </p:cNvSpPr>
          <p:nvPr/>
        </p:nvSpPr>
        <p:spPr bwMode="auto">
          <a:xfrm flipV="1">
            <a:off x="5430203" y="4124068"/>
            <a:ext cx="0" cy="339376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fr-FR"/>
          </a:p>
        </p:txBody>
      </p:sp>
      <p:sp>
        <p:nvSpPr>
          <p:cNvPr id="60430" name="Line 33"/>
          <p:cNvSpPr>
            <a:spLocks noChangeAspect="1" noChangeShapeType="1"/>
          </p:cNvSpPr>
          <p:nvPr/>
        </p:nvSpPr>
        <p:spPr bwMode="auto">
          <a:xfrm>
            <a:off x="5882640" y="4124069"/>
            <a:ext cx="0" cy="339376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fr-FR"/>
          </a:p>
        </p:txBody>
      </p:sp>
      <p:sp>
        <p:nvSpPr>
          <p:cNvPr id="60431" name="Rectangle 34"/>
          <p:cNvSpPr>
            <a:spLocks noChangeAspect="1" noChangeArrowheads="1"/>
          </p:cNvSpPr>
          <p:nvPr/>
        </p:nvSpPr>
        <p:spPr bwMode="auto">
          <a:xfrm>
            <a:off x="5301615" y="3106480"/>
            <a:ext cx="706438" cy="73025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lIns="0" rIns="0"/>
          <a:lstStyle/>
          <a:p>
            <a:pPr algn="ctr" eaLnBrk="0" hangingPunct="0"/>
            <a:r>
              <a:rPr lang="fr-CA" sz="1000" noProof="1">
                <a:latin typeface="Calibri Light"/>
              </a:rPr>
              <a:t>Control logic and State register</a:t>
            </a:r>
          </a:p>
        </p:txBody>
      </p:sp>
      <p:sp>
        <p:nvSpPr>
          <p:cNvPr id="60432" name="Freeform 35"/>
          <p:cNvSpPr>
            <a:spLocks noChangeAspect="1"/>
          </p:cNvSpPr>
          <p:nvPr/>
        </p:nvSpPr>
        <p:spPr bwMode="auto">
          <a:xfrm>
            <a:off x="6147753" y="3385880"/>
            <a:ext cx="158750" cy="0"/>
          </a:xfrm>
          <a:custGeom>
            <a:avLst/>
            <a:gdLst>
              <a:gd name="T0" fmla="*/ 0 w 177"/>
              <a:gd name="T1" fmla="*/ 0 h 2"/>
              <a:gd name="T2" fmla="*/ 100 w 177"/>
              <a:gd name="T3" fmla="*/ 0 h 2"/>
              <a:gd name="T4" fmla="*/ 0 60000 65536"/>
              <a:gd name="T5" fmla="*/ 0 60000 65536"/>
              <a:gd name="T6" fmla="*/ 0 w 177"/>
              <a:gd name="T7" fmla="*/ 0 h 2"/>
              <a:gd name="T8" fmla="*/ 177 w 177"/>
              <a:gd name="T9" fmla="*/ 0 h 2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177" h="2">
                <a:moveTo>
                  <a:pt x="0" y="0"/>
                </a:moveTo>
                <a:lnTo>
                  <a:pt x="177" y="2"/>
                </a:lnTo>
              </a:path>
            </a:pathLst>
          </a:cu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60433" name="Line 36"/>
          <p:cNvSpPr>
            <a:spLocks noChangeAspect="1" noChangeShapeType="1"/>
          </p:cNvSpPr>
          <p:nvPr/>
        </p:nvSpPr>
        <p:spPr bwMode="auto">
          <a:xfrm>
            <a:off x="5430203" y="3844668"/>
            <a:ext cx="0" cy="93663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60434" name="Line 37"/>
          <p:cNvSpPr>
            <a:spLocks noChangeAspect="1" noChangeShapeType="1"/>
          </p:cNvSpPr>
          <p:nvPr/>
        </p:nvSpPr>
        <p:spPr bwMode="auto">
          <a:xfrm>
            <a:off x="5882640" y="3844668"/>
            <a:ext cx="0" cy="93663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60435" name="Line 38"/>
          <p:cNvSpPr>
            <a:spLocks noChangeAspect="1" noChangeShapeType="1"/>
          </p:cNvSpPr>
          <p:nvPr/>
        </p:nvSpPr>
        <p:spPr bwMode="auto">
          <a:xfrm>
            <a:off x="6760528" y="3385881"/>
            <a:ext cx="0" cy="92075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60436" name="Text Box 39"/>
          <p:cNvSpPr txBox="1">
            <a:spLocks noChangeAspect="1" noChangeArrowheads="1"/>
          </p:cNvSpPr>
          <p:nvPr/>
        </p:nvSpPr>
        <p:spPr bwMode="auto">
          <a:xfrm>
            <a:off x="6320791" y="4127242"/>
            <a:ext cx="923925" cy="2699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lIns="0" rIns="0"/>
          <a:lstStyle/>
          <a:p>
            <a:pPr algn="ctr" eaLnBrk="0" hangingPunct="0"/>
            <a:r>
              <a:rPr lang="en-US" sz="1050" b="1" dirty="0">
                <a:solidFill>
                  <a:srgbClr val="FF0000"/>
                </a:solidFill>
                <a:latin typeface="Calibri Light"/>
              </a:rPr>
              <a:t>I/O</a:t>
            </a:r>
          </a:p>
        </p:txBody>
      </p:sp>
      <p:sp>
        <p:nvSpPr>
          <p:cNvPr id="60437" name="Line 40"/>
          <p:cNvSpPr>
            <a:spLocks noChangeAspect="1" noChangeShapeType="1"/>
          </p:cNvSpPr>
          <p:nvPr/>
        </p:nvSpPr>
        <p:spPr bwMode="auto">
          <a:xfrm>
            <a:off x="6824028" y="3941505"/>
            <a:ext cx="0" cy="185738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 type="triangle" w="med" len="med"/>
            <a:tailEnd type="triangle" w="med" len="med"/>
          </a:ln>
        </p:spPr>
        <p:txBody>
          <a:bodyPr/>
          <a:lstStyle/>
          <a:p>
            <a:endParaRPr lang="fr-FR"/>
          </a:p>
        </p:txBody>
      </p:sp>
      <p:sp>
        <p:nvSpPr>
          <p:cNvPr id="60438" name="Rectangle 41"/>
          <p:cNvSpPr>
            <a:spLocks noChangeAspect="1" noChangeArrowheads="1"/>
          </p:cNvSpPr>
          <p:nvPr/>
        </p:nvSpPr>
        <p:spPr bwMode="auto">
          <a:xfrm>
            <a:off x="5301616" y="3938330"/>
            <a:ext cx="257175" cy="185738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lIns="0" tIns="0" rIns="0" bIns="0"/>
          <a:lstStyle/>
          <a:p>
            <a:pPr algn="ctr" eaLnBrk="0" hangingPunct="0"/>
            <a:r>
              <a:rPr lang="en-US" sz="1000">
                <a:latin typeface="Calibri Light"/>
              </a:rPr>
              <a:t>IR</a:t>
            </a:r>
          </a:p>
        </p:txBody>
      </p:sp>
      <p:sp>
        <p:nvSpPr>
          <p:cNvPr id="60439" name="Rectangle 42"/>
          <p:cNvSpPr>
            <a:spLocks noChangeAspect="1" noChangeArrowheads="1"/>
          </p:cNvSpPr>
          <p:nvPr/>
        </p:nvSpPr>
        <p:spPr bwMode="auto">
          <a:xfrm>
            <a:off x="5736591" y="3938330"/>
            <a:ext cx="258763" cy="185738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lIns="0" tIns="0" rIns="0" bIns="0"/>
          <a:lstStyle/>
          <a:p>
            <a:pPr algn="ctr" eaLnBrk="0" hangingPunct="0"/>
            <a:r>
              <a:rPr lang="fr-CA" sz="1000" noProof="1">
                <a:latin typeface="Calibri Light"/>
              </a:rPr>
              <a:t>PC</a:t>
            </a:r>
          </a:p>
        </p:txBody>
      </p:sp>
      <p:sp>
        <p:nvSpPr>
          <p:cNvPr id="60440" name="Rectangle 43"/>
          <p:cNvSpPr>
            <a:spLocks noChangeAspect="1" noChangeArrowheads="1"/>
          </p:cNvSpPr>
          <p:nvPr/>
        </p:nvSpPr>
        <p:spPr bwMode="auto">
          <a:xfrm>
            <a:off x="5170327" y="4465251"/>
            <a:ext cx="1006475" cy="1152651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CA">
              <a:latin typeface="Calibri Light"/>
            </a:endParaRPr>
          </a:p>
        </p:txBody>
      </p:sp>
      <p:sp>
        <p:nvSpPr>
          <p:cNvPr id="60441" name="Text Box 44"/>
          <p:cNvSpPr txBox="1">
            <a:spLocks noChangeAspect="1" noChangeArrowheads="1"/>
          </p:cNvSpPr>
          <p:nvPr/>
        </p:nvSpPr>
        <p:spPr bwMode="auto">
          <a:xfrm>
            <a:off x="8392007" y="2483526"/>
            <a:ext cx="1871464" cy="1692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 eaLnBrk="0" hangingPunct="0"/>
            <a:r>
              <a:rPr lang="fr-CA" sz="1100" b="1" dirty="0">
                <a:latin typeface="+mn-lt"/>
              </a:rPr>
              <a:t>Usage spécifique</a:t>
            </a:r>
            <a:r>
              <a:rPr lang="fr-CA" sz="1100" b="1" dirty="0">
                <a:latin typeface="Calibri Light"/>
              </a:rPr>
              <a:t> </a:t>
            </a:r>
            <a:r>
              <a:rPr lang="fr-CA" sz="1100" dirty="0">
                <a:latin typeface="Calibri Light"/>
              </a:rPr>
              <a:t>(matériel)</a:t>
            </a:r>
          </a:p>
        </p:txBody>
      </p:sp>
      <p:sp>
        <p:nvSpPr>
          <p:cNvPr id="60442" name="Rectangle 45"/>
          <p:cNvSpPr>
            <a:spLocks noChangeAspect="1" noChangeArrowheads="1"/>
          </p:cNvSpPr>
          <p:nvPr/>
        </p:nvSpPr>
        <p:spPr bwMode="auto">
          <a:xfrm>
            <a:off x="9450770" y="2828667"/>
            <a:ext cx="820738" cy="111283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CA">
              <a:latin typeface="Calibri Light"/>
            </a:endParaRPr>
          </a:p>
        </p:txBody>
      </p:sp>
      <p:sp>
        <p:nvSpPr>
          <p:cNvPr id="60443" name="Text Box 46"/>
          <p:cNvSpPr txBox="1">
            <a:spLocks noChangeAspect="1" noChangeArrowheads="1"/>
          </p:cNvSpPr>
          <p:nvPr/>
        </p:nvSpPr>
        <p:spPr bwMode="auto">
          <a:xfrm>
            <a:off x="9469821" y="2841368"/>
            <a:ext cx="811213" cy="201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algn="ctr" eaLnBrk="0" hangingPunct="0"/>
            <a:r>
              <a:rPr lang="fr-CA" sz="1000" noProof="1">
                <a:solidFill>
                  <a:srgbClr val="FF0000"/>
                </a:solidFill>
                <a:latin typeface="Calibri Light"/>
              </a:rPr>
              <a:t>Data</a:t>
            </a:r>
          </a:p>
        </p:txBody>
      </p:sp>
      <p:sp>
        <p:nvSpPr>
          <p:cNvPr id="60444" name="Freeform 47"/>
          <p:cNvSpPr>
            <a:spLocks noChangeAspect="1"/>
          </p:cNvSpPr>
          <p:nvPr/>
        </p:nvSpPr>
        <p:spPr bwMode="auto">
          <a:xfrm>
            <a:off x="9215820" y="3352542"/>
            <a:ext cx="223838" cy="0"/>
          </a:xfrm>
          <a:custGeom>
            <a:avLst/>
            <a:gdLst>
              <a:gd name="T0" fmla="*/ 0 w 250"/>
              <a:gd name="T1" fmla="*/ 0 h 1"/>
              <a:gd name="T2" fmla="*/ 141 w 250"/>
              <a:gd name="T3" fmla="*/ 0 h 1"/>
              <a:gd name="T4" fmla="*/ 0 60000 65536"/>
              <a:gd name="T5" fmla="*/ 0 60000 65536"/>
              <a:gd name="T6" fmla="*/ 0 w 250"/>
              <a:gd name="T7" fmla="*/ 0 h 1"/>
              <a:gd name="T8" fmla="*/ 250 w 250"/>
              <a:gd name="T9" fmla="*/ 0 h 1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250" h="1">
                <a:moveTo>
                  <a:pt x="0" y="0"/>
                </a:moveTo>
                <a:lnTo>
                  <a:pt x="250" y="0"/>
                </a:lnTo>
              </a:path>
            </a:pathLst>
          </a:cu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60445" name="Rectangle 48"/>
          <p:cNvSpPr>
            <a:spLocks noChangeAspect="1" noChangeArrowheads="1"/>
          </p:cNvSpPr>
          <p:nvPr/>
        </p:nvSpPr>
        <p:spPr bwMode="auto">
          <a:xfrm>
            <a:off x="8372857" y="2835018"/>
            <a:ext cx="833438" cy="11080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CA">
              <a:latin typeface="Calibri Light"/>
            </a:endParaRPr>
          </a:p>
        </p:txBody>
      </p:sp>
      <p:sp>
        <p:nvSpPr>
          <p:cNvPr id="60446" name="Text Box 49"/>
          <p:cNvSpPr txBox="1">
            <a:spLocks noChangeAspect="1" noChangeArrowheads="1"/>
          </p:cNvSpPr>
          <p:nvPr/>
        </p:nvSpPr>
        <p:spPr bwMode="auto">
          <a:xfrm>
            <a:off x="8372857" y="2841368"/>
            <a:ext cx="838200" cy="16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algn="ctr" eaLnBrk="0" hangingPunct="0"/>
            <a:r>
              <a:rPr lang="en-US" sz="1000" dirty="0">
                <a:solidFill>
                  <a:srgbClr val="FF0000"/>
                </a:solidFill>
                <a:latin typeface="Calibri Light"/>
              </a:rPr>
              <a:t>Controller</a:t>
            </a:r>
          </a:p>
        </p:txBody>
      </p:sp>
      <p:sp>
        <p:nvSpPr>
          <p:cNvPr id="60447" name="Rectangle 50"/>
          <p:cNvSpPr>
            <a:spLocks noChangeAspect="1" noChangeArrowheads="1"/>
          </p:cNvSpPr>
          <p:nvPr/>
        </p:nvSpPr>
        <p:spPr bwMode="auto">
          <a:xfrm>
            <a:off x="8464933" y="3073142"/>
            <a:ext cx="646113" cy="350838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lIns="0" tIns="0" rIns="0" bIns="0"/>
          <a:lstStyle/>
          <a:p>
            <a:pPr algn="ctr" eaLnBrk="0" hangingPunct="0"/>
            <a:r>
              <a:rPr lang="fr-CA" sz="1000" noProof="1">
                <a:latin typeface="Calibri Light"/>
              </a:rPr>
              <a:t>Control</a:t>
            </a:r>
          </a:p>
          <a:p>
            <a:pPr algn="ctr" eaLnBrk="0" hangingPunct="0"/>
            <a:r>
              <a:rPr lang="fr-CA" sz="1000" noProof="1">
                <a:latin typeface="Calibri Light"/>
              </a:rPr>
              <a:t> logic</a:t>
            </a:r>
          </a:p>
        </p:txBody>
      </p:sp>
      <p:sp>
        <p:nvSpPr>
          <p:cNvPr id="60448" name="Text Box 52"/>
          <p:cNvSpPr txBox="1">
            <a:spLocks noChangeAspect="1" noChangeArrowheads="1"/>
          </p:cNvSpPr>
          <p:nvPr/>
        </p:nvSpPr>
        <p:spPr bwMode="auto">
          <a:xfrm>
            <a:off x="8464933" y="3520818"/>
            <a:ext cx="646113" cy="334963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lIns="0" tIns="0" rIns="0" bIns="0"/>
          <a:lstStyle/>
          <a:p>
            <a:pPr algn="ctr" eaLnBrk="0" hangingPunct="0"/>
            <a:r>
              <a:rPr lang="en-US" sz="1000">
                <a:latin typeface="Calibri Light"/>
              </a:rPr>
              <a:t>State register</a:t>
            </a:r>
          </a:p>
        </p:txBody>
      </p:sp>
      <p:sp>
        <p:nvSpPr>
          <p:cNvPr id="60449" name="Text Box 53"/>
          <p:cNvSpPr txBox="1">
            <a:spLocks noChangeAspect="1" noChangeArrowheads="1"/>
          </p:cNvSpPr>
          <p:nvPr/>
        </p:nvSpPr>
        <p:spPr bwMode="auto">
          <a:xfrm>
            <a:off x="9433307" y="4127242"/>
            <a:ext cx="947738" cy="283413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lIns="0" rIns="0"/>
          <a:lstStyle/>
          <a:p>
            <a:pPr algn="ctr" eaLnBrk="0" hangingPunct="0"/>
            <a:r>
              <a:rPr lang="en-US" sz="1000" b="1" dirty="0">
                <a:solidFill>
                  <a:srgbClr val="FF0000"/>
                </a:solidFill>
                <a:latin typeface="Calibri Light"/>
              </a:rPr>
              <a:t>I/O</a:t>
            </a:r>
          </a:p>
        </p:txBody>
      </p:sp>
      <p:sp>
        <p:nvSpPr>
          <p:cNvPr id="60450" name="Line 54"/>
          <p:cNvSpPr>
            <a:spLocks noChangeAspect="1" noChangeShapeType="1"/>
          </p:cNvSpPr>
          <p:nvPr/>
        </p:nvSpPr>
        <p:spPr bwMode="auto">
          <a:xfrm>
            <a:off x="9850820" y="3941505"/>
            <a:ext cx="0" cy="185738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 type="triangle"/>
            <a:tailEnd type="triangle"/>
          </a:ln>
        </p:spPr>
        <p:txBody>
          <a:bodyPr/>
          <a:lstStyle/>
          <a:p>
            <a:endParaRPr lang="fr-FR"/>
          </a:p>
        </p:txBody>
      </p:sp>
      <p:sp>
        <p:nvSpPr>
          <p:cNvPr id="60451" name="Rectangle 55"/>
          <p:cNvSpPr>
            <a:spLocks noChangeAspect="1" noChangeArrowheads="1"/>
          </p:cNvSpPr>
          <p:nvPr/>
        </p:nvSpPr>
        <p:spPr bwMode="auto">
          <a:xfrm>
            <a:off x="9660320" y="3087430"/>
            <a:ext cx="387350" cy="185738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lIns="0" tIns="0" rIns="0" bIns="0"/>
          <a:lstStyle/>
          <a:p>
            <a:pPr algn="ctr" eaLnBrk="0" hangingPunct="0"/>
            <a:r>
              <a:rPr lang="en-US" sz="1000" dirty="0">
                <a:latin typeface="Calibri Light"/>
              </a:rPr>
              <a:t>index</a:t>
            </a:r>
          </a:p>
        </p:txBody>
      </p:sp>
      <p:sp>
        <p:nvSpPr>
          <p:cNvPr id="60452" name="Rectangle 56"/>
          <p:cNvSpPr>
            <a:spLocks noChangeAspect="1" noChangeArrowheads="1"/>
          </p:cNvSpPr>
          <p:nvPr/>
        </p:nvSpPr>
        <p:spPr bwMode="auto">
          <a:xfrm>
            <a:off x="9666670" y="3331905"/>
            <a:ext cx="387350" cy="185738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lIns="0" tIns="0" rIns="0" bIns="0"/>
          <a:lstStyle/>
          <a:p>
            <a:pPr algn="ctr" eaLnBrk="0" hangingPunct="0"/>
            <a:r>
              <a:rPr lang="en-US" sz="1000" dirty="0">
                <a:latin typeface="Calibri Light"/>
              </a:rPr>
              <a:t>total</a:t>
            </a:r>
          </a:p>
        </p:txBody>
      </p:sp>
      <p:sp>
        <p:nvSpPr>
          <p:cNvPr id="60453" name="Rectangle 57"/>
          <p:cNvSpPr>
            <a:spLocks noChangeAspect="1" noChangeArrowheads="1"/>
          </p:cNvSpPr>
          <p:nvPr/>
        </p:nvSpPr>
        <p:spPr bwMode="auto">
          <a:xfrm>
            <a:off x="9666670" y="3584317"/>
            <a:ext cx="387350" cy="185738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lIns="0" tIns="0" rIns="0" bIns="0"/>
          <a:lstStyle/>
          <a:p>
            <a:pPr algn="ctr" eaLnBrk="0" hangingPunct="0"/>
            <a:r>
              <a:rPr lang="en-US" sz="1000" dirty="0">
                <a:latin typeface="Calibri Light"/>
              </a:rPr>
              <a:t>+</a:t>
            </a:r>
          </a:p>
        </p:txBody>
      </p:sp>
      <p:sp>
        <p:nvSpPr>
          <p:cNvPr id="60474" name="Text Box 78"/>
          <p:cNvSpPr txBox="1">
            <a:spLocks noChangeAspect="1" noChangeArrowheads="1"/>
          </p:cNvSpPr>
          <p:nvPr/>
        </p:nvSpPr>
        <p:spPr bwMode="auto">
          <a:xfrm>
            <a:off x="2092659" y="2482899"/>
            <a:ext cx="1328890" cy="1692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ctr" eaLnBrk="0" hangingPunct="0"/>
            <a:r>
              <a:rPr lang="fr-CA" sz="1100" b="1" dirty="0">
                <a:latin typeface="+mn-lt"/>
              </a:rPr>
              <a:t>Usage général</a:t>
            </a:r>
            <a:r>
              <a:rPr lang="fr-CA" sz="1100" b="1" dirty="0">
                <a:latin typeface="Calibri Light"/>
              </a:rPr>
              <a:t> </a:t>
            </a:r>
            <a:r>
              <a:rPr lang="fr-CA" sz="1100" dirty="0">
                <a:latin typeface="Calibri Light"/>
              </a:rPr>
              <a:t>(logiciel)</a:t>
            </a:r>
          </a:p>
        </p:txBody>
      </p:sp>
      <p:sp>
        <p:nvSpPr>
          <p:cNvPr id="60477" name="Line 82"/>
          <p:cNvSpPr>
            <a:spLocks noChangeShapeType="1"/>
          </p:cNvSpPr>
          <p:nvPr/>
        </p:nvSpPr>
        <p:spPr bwMode="auto">
          <a:xfrm>
            <a:off x="8796720" y="3423980"/>
            <a:ext cx="0" cy="71438"/>
          </a:xfrm>
          <a:prstGeom prst="line">
            <a:avLst/>
          </a:prstGeom>
          <a:noFill/>
          <a:ln w="12700" cap="sq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60479" name="Line 87"/>
          <p:cNvSpPr>
            <a:spLocks noChangeShapeType="1"/>
          </p:cNvSpPr>
          <p:nvPr/>
        </p:nvSpPr>
        <p:spPr bwMode="auto">
          <a:xfrm>
            <a:off x="5096828" y="2776280"/>
            <a:ext cx="0" cy="2879726"/>
          </a:xfrm>
          <a:prstGeom prst="line">
            <a:avLst/>
          </a:prstGeom>
          <a:noFill/>
          <a:ln w="25400">
            <a:solidFill>
              <a:srgbClr val="FF0000"/>
            </a:solidFill>
            <a:prstDash val="dash"/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60480" name="Line 88"/>
          <p:cNvSpPr>
            <a:spLocks noChangeShapeType="1"/>
          </p:cNvSpPr>
          <p:nvPr/>
        </p:nvSpPr>
        <p:spPr bwMode="auto">
          <a:xfrm>
            <a:off x="5112402" y="5720670"/>
            <a:ext cx="1152525" cy="0"/>
          </a:xfrm>
          <a:prstGeom prst="line">
            <a:avLst/>
          </a:prstGeom>
          <a:noFill/>
          <a:ln w="25400">
            <a:solidFill>
              <a:srgbClr val="FF0000"/>
            </a:solidFill>
            <a:prstDash val="dash"/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60481" name="Line 89"/>
          <p:cNvSpPr>
            <a:spLocks noChangeShapeType="1"/>
          </p:cNvSpPr>
          <p:nvPr/>
        </p:nvSpPr>
        <p:spPr bwMode="auto">
          <a:xfrm flipH="1" flipV="1">
            <a:off x="6248239" y="4501583"/>
            <a:ext cx="1114" cy="1154423"/>
          </a:xfrm>
          <a:prstGeom prst="line">
            <a:avLst/>
          </a:prstGeom>
          <a:noFill/>
          <a:ln w="25400">
            <a:solidFill>
              <a:srgbClr val="FF0000"/>
            </a:solidFill>
            <a:prstDash val="dash"/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60482" name="Line 90"/>
          <p:cNvSpPr>
            <a:spLocks noChangeShapeType="1"/>
          </p:cNvSpPr>
          <p:nvPr/>
        </p:nvSpPr>
        <p:spPr bwMode="auto">
          <a:xfrm>
            <a:off x="6321013" y="4501584"/>
            <a:ext cx="1008063" cy="0"/>
          </a:xfrm>
          <a:prstGeom prst="line">
            <a:avLst/>
          </a:prstGeom>
          <a:noFill/>
          <a:ln w="25400">
            <a:solidFill>
              <a:srgbClr val="FF0000"/>
            </a:solidFill>
            <a:prstDash val="dash"/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60483" name="Line 91"/>
          <p:cNvSpPr>
            <a:spLocks noChangeShapeType="1"/>
          </p:cNvSpPr>
          <p:nvPr/>
        </p:nvSpPr>
        <p:spPr bwMode="auto">
          <a:xfrm flipV="1">
            <a:off x="7329076" y="2720717"/>
            <a:ext cx="0" cy="1780865"/>
          </a:xfrm>
          <a:prstGeom prst="line">
            <a:avLst/>
          </a:prstGeom>
          <a:noFill/>
          <a:ln w="25400">
            <a:solidFill>
              <a:srgbClr val="FF0000"/>
            </a:solidFill>
            <a:prstDash val="dash"/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60484" name="Line 92"/>
          <p:cNvSpPr>
            <a:spLocks noChangeShapeType="1"/>
          </p:cNvSpPr>
          <p:nvPr/>
        </p:nvSpPr>
        <p:spPr bwMode="auto">
          <a:xfrm flipH="1">
            <a:off x="5096828" y="2776280"/>
            <a:ext cx="2160588" cy="0"/>
          </a:xfrm>
          <a:prstGeom prst="line">
            <a:avLst/>
          </a:prstGeom>
          <a:noFill/>
          <a:ln w="25400">
            <a:solidFill>
              <a:srgbClr val="FF0000"/>
            </a:solidFill>
            <a:prstDash val="dash"/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60485" name="Freeform 95"/>
          <p:cNvSpPr>
            <a:spLocks/>
          </p:cNvSpPr>
          <p:nvPr/>
        </p:nvSpPr>
        <p:spPr bwMode="auto">
          <a:xfrm>
            <a:off x="8334757" y="2775585"/>
            <a:ext cx="1588" cy="1212850"/>
          </a:xfrm>
          <a:custGeom>
            <a:avLst/>
            <a:gdLst>
              <a:gd name="T0" fmla="*/ 0 w 1"/>
              <a:gd name="T1" fmla="*/ 0 h 764"/>
              <a:gd name="T2" fmla="*/ 0 w 1"/>
              <a:gd name="T3" fmla="*/ 764 h 764"/>
              <a:gd name="T4" fmla="*/ 0 60000 65536"/>
              <a:gd name="T5" fmla="*/ 0 60000 65536"/>
              <a:gd name="T6" fmla="*/ 0 w 1"/>
              <a:gd name="T7" fmla="*/ 0 h 764"/>
              <a:gd name="T8" fmla="*/ 1 w 1"/>
              <a:gd name="T9" fmla="*/ 764 h 764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1" h="764">
                <a:moveTo>
                  <a:pt x="0" y="0"/>
                </a:moveTo>
                <a:lnTo>
                  <a:pt x="0" y="764"/>
                </a:lnTo>
              </a:path>
            </a:pathLst>
          </a:custGeom>
          <a:noFill/>
          <a:ln w="25400" cap="flat" cmpd="sng">
            <a:solidFill>
              <a:srgbClr val="FF0000"/>
            </a:solidFill>
            <a:prstDash val="dash"/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60486" name="Freeform 96"/>
          <p:cNvSpPr>
            <a:spLocks/>
          </p:cNvSpPr>
          <p:nvPr/>
        </p:nvSpPr>
        <p:spPr bwMode="auto">
          <a:xfrm>
            <a:off x="8341108" y="4011355"/>
            <a:ext cx="2111375" cy="470694"/>
          </a:xfrm>
          <a:custGeom>
            <a:avLst/>
            <a:gdLst>
              <a:gd name="T0" fmla="*/ 0 w 1330"/>
              <a:gd name="T1" fmla="*/ 0 h 456"/>
              <a:gd name="T2" fmla="*/ 651 w 1330"/>
              <a:gd name="T3" fmla="*/ 0 h 456"/>
              <a:gd name="T4" fmla="*/ 646 w 1330"/>
              <a:gd name="T5" fmla="*/ 456 h 456"/>
              <a:gd name="T6" fmla="*/ 1330 w 1330"/>
              <a:gd name="T7" fmla="*/ 456 h 456"/>
              <a:gd name="T8" fmla="*/ 0 60000 65536"/>
              <a:gd name="T9" fmla="*/ 0 60000 65536"/>
              <a:gd name="T10" fmla="*/ 0 60000 65536"/>
              <a:gd name="T11" fmla="*/ 0 60000 65536"/>
              <a:gd name="T12" fmla="*/ 0 w 1330"/>
              <a:gd name="T13" fmla="*/ 0 h 456"/>
              <a:gd name="T14" fmla="*/ 1330 w 1330"/>
              <a:gd name="T15" fmla="*/ 456 h 45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330" h="456">
                <a:moveTo>
                  <a:pt x="0" y="0"/>
                </a:moveTo>
                <a:lnTo>
                  <a:pt x="651" y="0"/>
                </a:lnTo>
                <a:lnTo>
                  <a:pt x="646" y="456"/>
                </a:lnTo>
                <a:lnTo>
                  <a:pt x="1330" y="456"/>
                </a:lnTo>
              </a:path>
            </a:pathLst>
          </a:custGeom>
          <a:noFill/>
          <a:ln w="22225" cap="flat" cmpd="sng">
            <a:solidFill>
              <a:srgbClr val="FF0000"/>
            </a:solidFill>
            <a:prstDash val="dash"/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60487" name="Line 97"/>
          <p:cNvSpPr>
            <a:spLocks noChangeShapeType="1"/>
          </p:cNvSpPr>
          <p:nvPr/>
        </p:nvSpPr>
        <p:spPr bwMode="auto">
          <a:xfrm flipH="1" flipV="1">
            <a:off x="10452481" y="2776280"/>
            <a:ext cx="6805" cy="1683372"/>
          </a:xfrm>
          <a:prstGeom prst="line">
            <a:avLst/>
          </a:prstGeom>
          <a:noFill/>
          <a:ln w="22225">
            <a:solidFill>
              <a:srgbClr val="FF0000"/>
            </a:solidFill>
            <a:prstDash val="dash"/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60488" name="Line 98"/>
          <p:cNvSpPr>
            <a:spLocks noChangeShapeType="1"/>
          </p:cNvSpPr>
          <p:nvPr/>
        </p:nvSpPr>
        <p:spPr bwMode="auto">
          <a:xfrm flipH="1">
            <a:off x="8364921" y="2776280"/>
            <a:ext cx="2087563" cy="0"/>
          </a:xfrm>
          <a:prstGeom prst="line">
            <a:avLst/>
          </a:prstGeom>
          <a:noFill/>
          <a:ln w="22225">
            <a:solidFill>
              <a:srgbClr val="FF0000"/>
            </a:solidFill>
            <a:prstDash val="dash"/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74" name="Text Box 46"/>
          <p:cNvSpPr txBox="1">
            <a:spLocks noChangeAspect="1" noChangeArrowheads="1"/>
          </p:cNvSpPr>
          <p:nvPr/>
        </p:nvSpPr>
        <p:spPr bwMode="auto">
          <a:xfrm>
            <a:off x="9490458" y="3790693"/>
            <a:ext cx="811213" cy="201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algn="ctr" eaLnBrk="0" hangingPunct="0"/>
            <a:r>
              <a:rPr lang="fr-CA" sz="1000" b="1" noProof="1">
                <a:solidFill>
                  <a:srgbClr val="FF0000"/>
                </a:solidFill>
                <a:latin typeface="+mn-lt"/>
              </a:rPr>
              <a:t>Custom</a:t>
            </a:r>
            <a:r>
              <a:rPr lang="fr-CA" sz="1000" b="1" noProof="1">
                <a:latin typeface="+mn-lt"/>
              </a:rPr>
              <a:t> </a:t>
            </a:r>
            <a:r>
              <a:rPr lang="fr-CA" sz="1000" b="1" noProof="1">
                <a:solidFill>
                  <a:srgbClr val="FF0000"/>
                </a:solidFill>
                <a:latin typeface="+mn-lt"/>
              </a:rPr>
              <a:t>ALU</a:t>
            </a:r>
          </a:p>
        </p:txBody>
      </p:sp>
      <p:sp>
        <p:nvSpPr>
          <p:cNvPr id="2" name="Rectangle 1"/>
          <p:cNvSpPr/>
          <p:nvPr/>
        </p:nvSpPr>
        <p:spPr>
          <a:xfrm>
            <a:off x="3579878" y="2132856"/>
            <a:ext cx="3839513" cy="3139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2" eaLnBrk="1" hangingPunct="1">
              <a:lnSpc>
                <a:spcPct val="80000"/>
              </a:lnSpc>
            </a:pPr>
            <a:r>
              <a:rPr lang="fr-CA" i="1" dirty="0"/>
              <a:t>Exemple d’un additionneur</a:t>
            </a:r>
          </a:p>
        </p:txBody>
      </p:sp>
      <p:sp>
        <p:nvSpPr>
          <p:cNvPr id="3" name="Rectangle 2"/>
          <p:cNvSpPr/>
          <p:nvPr/>
        </p:nvSpPr>
        <p:spPr>
          <a:xfrm>
            <a:off x="6329028" y="5195729"/>
            <a:ext cx="113845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CA" sz="2400" dirty="0" err="1">
                <a:latin typeface="Calibri Light"/>
              </a:rPr>
              <a:t>uC</a:t>
            </a:r>
            <a:r>
              <a:rPr lang="fr-CA" sz="2400" dirty="0">
                <a:latin typeface="Calibri Light"/>
              </a:rPr>
              <a:t>, DSP</a:t>
            </a:r>
            <a:endParaRPr lang="fr-CA" sz="2400" dirty="0"/>
          </a:p>
        </p:txBody>
      </p:sp>
      <p:sp>
        <p:nvSpPr>
          <p:cNvPr id="75" name="Rectangle 74"/>
          <p:cNvSpPr/>
          <p:nvPr/>
        </p:nvSpPr>
        <p:spPr>
          <a:xfrm>
            <a:off x="3091579" y="5199005"/>
            <a:ext cx="50206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CA" sz="2400" dirty="0" err="1">
                <a:latin typeface="Calibri Light"/>
              </a:rPr>
              <a:t>uP</a:t>
            </a:r>
            <a:endParaRPr lang="fr-CA" sz="2400" dirty="0"/>
          </a:p>
        </p:txBody>
      </p:sp>
      <p:sp>
        <p:nvSpPr>
          <p:cNvPr id="76" name="Rectangle 75"/>
          <p:cNvSpPr/>
          <p:nvPr/>
        </p:nvSpPr>
        <p:spPr>
          <a:xfrm>
            <a:off x="8833955" y="5151975"/>
            <a:ext cx="154709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CA" sz="2400" dirty="0">
                <a:latin typeface="Calibri Light"/>
              </a:rPr>
              <a:t>FPGA, ASIC</a:t>
            </a:r>
            <a:endParaRPr lang="fr-CA" sz="2400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2CC6E92-E5E7-1940-F602-1188D8653117}"/>
              </a:ext>
            </a:extLst>
          </p:cNvPr>
          <p:cNvSpPr txBox="1">
            <a:spLocks/>
          </p:cNvSpPr>
          <p:nvPr/>
        </p:nvSpPr>
        <p:spPr bwMode="auto">
          <a:xfrm>
            <a:off x="1055440" y="5832885"/>
            <a:ext cx="9865096" cy="5192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268288" indent="-268288" eaLnBrk="1" hangingPunct="1">
              <a:defRPr/>
            </a:pPr>
            <a:r>
              <a:rPr lang="fr-CA" sz="2400" kern="0" dirty="0"/>
              <a:t>Le choix du type se fait en fonction des contraintes de conception initiales</a:t>
            </a:r>
          </a:p>
        </p:txBody>
      </p:sp>
      <p:sp>
        <p:nvSpPr>
          <p:cNvPr id="6" name="Text Box 24">
            <a:extLst>
              <a:ext uri="{FF2B5EF4-FFF2-40B4-BE49-F238E27FC236}">
                <a16:creationId xmlns:a16="http://schemas.microsoft.com/office/drawing/2014/main" id="{8DB5753D-989C-FB7A-A36A-2F3991BC19C9}"/>
              </a:ext>
            </a:extLst>
          </p:cNvPr>
          <p:cNvSpPr txBox="1">
            <a:spLocks noChangeAspect="1" noChangeArrowheads="1"/>
          </p:cNvSpPr>
          <p:nvPr/>
        </p:nvSpPr>
        <p:spPr bwMode="auto">
          <a:xfrm>
            <a:off x="3026015" y="3102688"/>
            <a:ext cx="733425" cy="2794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lIns="0" rIns="0"/>
          <a:lstStyle/>
          <a:p>
            <a:pPr algn="ctr" eaLnBrk="0" hangingPunct="0"/>
            <a:r>
              <a:rPr lang="en-US" sz="1000" b="1">
                <a:latin typeface="Calibri Light"/>
              </a:rPr>
              <a:t>Registers</a:t>
            </a:r>
          </a:p>
        </p:txBody>
      </p:sp>
      <p:sp>
        <p:nvSpPr>
          <p:cNvPr id="7" name="Text Box 25">
            <a:extLst>
              <a:ext uri="{FF2B5EF4-FFF2-40B4-BE49-F238E27FC236}">
                <a16:creationId xmlns:a16="http://schemas.microsoft.com/office/drawing/2014/main" id="{4D090888-23A3-3E57-B6C4-9514871FE7D5}"/>
              </a:ext>
            </a:extLst>
          </p:cNvPr>
          <p:cNvSpPr txBox="1">
            <a:spLocks noChangeAspect="1" noChangeArrowheads="1"/>
          </p:cNvSpPr>
          <p:nvPr/>
        </p:nvSpPr>
        <p:spPr bwMode="auto">
          <a:xfrm>
            <a:off x="3026015" y="3474164"/>
            <a:ext cx="733425" cy="371475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lIns="0" rIns="0"/>
          <a:lstStyle/>
          <a:p>
            <a:pPr algn="ctr" eaLnBrk="0" hangingPunct="0"/>
            <a:r>
              <a:rPr lang="en-US" sz="1100" b="1" dirty="0">
                <a:solidFill>
                  <a:srgbClr val="FF0000"/>
                </a:solidFill>
                <a:latin typeface="+mn-lt"/>
              </a:rPr>
              <a:t>General</a:t>
            </a:r>
          </a:p>
          <a:p>
            <a:pPr algn="ctr" eaLnBrk="0" hangingPunct="0"/>
            <a:r>
              <a:rPr lang="en-US" sz="1100" b="1" dirty="0">
                <a:solidFill>
                  <a:srgbClr val="FF0000"/>
                </a:solidFill>
                <a:latin typeface="+mn-lt"/>
              </a:rPr>
              <a:t>ALU</a:t>
            </a:r>
          </a:p>
        </p:txBody>
      </p:sp>
      <p:sp>
        <p:nvSpPr>
          <p:cNvPr id="8" name="Rectangle 26">
            <a:extLst>
              <a:ext uri="{FF2B5EF4-FFF2-40B4-BE49-F238E27FC236}">
                <a16:creationId xmlns:a16="http://schemas.microsoft.com/office/drawing/2014/main" id="{8FD31AF8-48E0-3537-83A7-ACF90107620A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2968865" y="2824875"/>
            <a:ext cx="847725" cy="111283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CA">
              <a:latin typeface="Calibri Light"/>
            </a:endParaRPr>
          </a:p>
        </p:txBody>
      </p:sp>
      <p:sp>
        <p:nvSpPr>
          <p:cNvPr id="9" name="Text Box 27">
            <a:extLst>
              <a:ext uri="{FF2B5EF4-FFF2-40B4-BE49-F238E27FC236}">
                <a16:creationId xmlns:a16="http://schemas.microsoft.com/office/drawing/2014/main" id="{B3396D7F-5579-0413-38F7-B54672549F8A}"/>
              </a:ext>
            </a:extLst>
          </p:cNvPr>
          <p:cNvSpPr txBox="1">
            <a:spLocks noChangeAspect="1" noChangeArrowheads="1"/>
          </p:cNvSpPr>
          <p:nvPr/>
        </p:nvSpPr>
        <p:spPr bwMode="auto">
          <a:xfrm>
            <a:off x="2968864" y="2824876"/>
            <a:ext cx="776288" cy="233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rIns="0"/>
          <a:lstStyle/>
          <a:p>
            <a:pPr algn="ctr" eaLnBrk="0" hangingPunct="0"/>
            <a:r>
              <a:rPr lang="fr-CA" sz="1000" noProof="1">
                <a:solidFill>
                  <a:srgbClr val="FF0000"/>
                </a:solidFill>
                <a:latin typeface="Calibri Light"/>
              </a:rPr>
              <a:t>Data</a:t>
            </a:r>
          </a:p>
        </p:txBody>
      </p:sp>
      <p:sp>
        <p:nvSpPr>
          <p:cNvPr id="10" name="Rectangle 28">
            <a:extLst>
              <a:ext uri="{FF2B5EF4-FFF2-40B4-BE49-F238E27FC236}">
                <a16:creationId xmlns:a16="http://schemas.microsoft.com/office/drawing/2014/main" id="{BCB73CC9-2665-4531-6788-DEA3D79C03A6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824277" y="2824876"/>
            <a:ext cx="969963" cy="149066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CA">
              <a:latin typeface="Calibri Light"/>
            </a:endParaRPr>
          </a:p>
        </p:txBody>
      </p:sp>
      <p:sp>
        <p:nvSpPr>
          <p:cNvPr id="11" name="Text Box 29">
            <a:extLst>
              <a:ext uri="{FF2B5EF4-FFF2-40B4-BE49-F238E27FC236}">
                <a16:creationId xmlns:a16="http://schemas.microsoft.com/office/drawing/2014/main" id="{7C636A5E-D16B-8938-149C-57987C7B0AF5}"/>
              </a:ext>
            </a:extLst>
          </p:cNvPr>
          <p:cNvSpPr txBox="1">
            <a:spLocks noChangeAspect="1" noChangeArrowheads="1"/>
          </p:cNvSpPr>
          <p:nvPr/>
        </p:nvSpPr>
        <p:spPr bwMode="auto">
          <a:xfrm>
            <a:off x="1824277" y="2824876"/>
            <a:ext cx="930275" cy="277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rIns="0"/>
          <a:lstStyle/>
          <a:p>
            <a:pPr algn="ctr" eaLnBrk="0" hangingPunct="0"/>
            <a:r>
              <a:rPr lang="en-US" sz="1000" dirty="0">
                <a:solidFill>
                  <a:srgbClr val="FF0000"/>
                </a:solidFill>
                <a:latin typeface="Calibri Light"/>
              </a:rPr>
              <a:t>Controller</a:t>
            </a:r>
          </a:p>
        </p:txBody>
      </p:sp>
      <p:sp>
        <p:nvSpPr>
          <p:cNvPr id="12" name="Text Box 30">
            <a:extLst>
              <a:ext uri="{FF2B5EF4-FFF2-40B4-BE49-F238E27FC236}">
                <a16:creationId xmlns:a16="http://schemas.microsoft.com/office/drawing/2014/main" id="{A5A940C5-FF44-D237-0D80-E7535A4CEDCB}"/>
              </a:ext>
            </a:extLst>
          </p:cNvPr>
          <p:cNvSpPr txBox="1">
            <a:spLocks noChangeAspect="1" noChangeArrowheads="1"/>
          </p:cNvSpPr>
          <p:nvPr/>
        </p:nvSpPr>
        <p:spPr bwMode="auto">
          <a:xfrm>
            <a:off x="1820197" y="4461692"/>
            <a:ext cx="976313" cy="371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rIns="0"/>
          <a:lstStyle/>
          <a:p>
            <a:pPr algn="ctr" eaLnBrk="0" hangingPunct="0"/>
            <a:r>
              <a:rPr lang="en-US" sz="1050" b="1" dirty="0">
                <a:solidFill>
                  <a:srgbClr val="FF0000"/>
                </a:solidFill>
                <a:latin typeface="Calibri Light"/>
              </a:rPr>
              <a:t>Program  and data memory</a:t>
            </a:r>
          </a:p>
        </p:txBody>
      </p:sp>
      <p:sp>
        <p:nvSpPr>
          <p:cNvPr id="13" name="Text Box 31">
            <a:extLst>
              <a:ext uri="{FF2B5EF4-FFF2-40B4-BE49-F238E27FC236}">
                <a16:creationId xmlns:a16="http://schemas.microsoft.com/office/drawing/2014/main" id="{4E2D04C3-0F73-00BA-B514-979E8894B3D6}"/>
              </a:ext>
            </a:extLst>
          </p:cNvPr>
          <p:cNvSpPr txBox="1">
            <a:spLocks noChangeAspect="1" noChangeArrowheads="1"/>
          </p:cNvSpPr>
          <p:nvPr/>
        </p:nvSpPr>
        <p:spPr bwMode="auto">
          <a:xfrm>
            <a:off x="1908113" y="4766261"/>
            <a:ext cx="1009650" cy="8175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rIns="0"/>
          <a:lstStyle/>
          <a:p>
            <a:pPr eaLnBrk="0" hangingPunct="0"/>
            <a:r>
              <a:rPr lang="fr-CA" sz="1000" dirty="0">
                <a:latin typeface="Calibri Light"/>
              </a:rPr>
              <a:t>total = 0</a:t>
            </a:r>
          </a:p>
          <a:p>
            <a:pPr eaLnBrk="0" hangingPunct="0"/>
            <a:r>
              <a:rPr lang="fr-CA" sz="1000" dirty="0">
                <a:latin typeface="Calibri Light"/>
              </a:rPr>
              <a:t>for i = 1 to N</a:t>
            </a:r>
          </a:p>
          <a:p>
            <a:pPr eaLnBrk="0" hangingPunct="0"/>
            <a:r>
              <a:rPr lang="fr-CA" sz="1000" dirty="0">
                <a:latin typeface="Calibri Light"/>
              </a:rPr>
              <a:t>  </a:t>
            </a:r>
            <a:r>
              <a:rPr lang="fr-CA" sz="1000" dirty="0" err="1">
                <a:latin typeface="Calibri Light"/>
              </a:rPr>
              <a:t>loop</a:t>
            </a:r>
            <a:endParaRPr lang="fr-CA" sz="1000" dirty="0">
              <a:latin typeface="Calibri Light"/>
            </a:endParaRPr>
          </a:p>
          <a:p>
            <a:pPr eaLnBrk="0" hangingPunct="0"/>
            <a:r>
              <a:rPr lang="fr-CA" sz="1000" dirty="0">
                <a:latin typeface="Calibri Light"/>
              </a:rPr>
              <a:t>     total += M[i]</a:t>
            </a:r>
          </a:p>
          <a:p>
            <a:pPr eaLnBrk="0" hangingPunct="0"/>
            <a:r>
              <a:rPr lang="fr-CA" sz="1000" dirty="0">
                <a:latin typeface="Calibri Light"/>
              </a:rPr>
              <a:t>  end </a:t>
            </a:r>
            <a:r>
              <a:rPr lang="fr-CA" sz="1000" dirty="0" err="1">
                <a:latin typeface="Calibri Light"/>
              </a:rPr>
              <a:t>loop</a:t>
            </a:r>
            <a:endParaRPr lang="en-US" sz="1000" dirty="0">
              <a:latin typeface="Calibri Light"/>
            </a:endParaRPr>
          </a:p>
        </p:txBody>
      </p:sp>
      <p:sp>
        <p:nvSpPr>
          <p:cNvPr id="14" name="Line 32">
            <a:extLst>
              <a:ext uri="{FF2B5EF4-FFF2-40B4-BE49-F238E27FC236}">
                <a16:creationId xmlns:a16="http://schemas.microsoft.com/office/drawing/2014/main" id="{BA282B58-7BEC-73B6-68C7-A2EC128D7104}"/>
              </a:ext>
            </a:extLst>
          </p:cNvPr>
          <p:cNvSpPr>
            <a:spLocks noChangeAspect="1" noChangeShapeType="1"/>
          </p:cNvSpPr>
          <p:nvPr/>
        </p:nvSpPr>
        <p:spPr bwMode="auto">
          <a:xfrm flipV="1">
            <a:off x="2083039" y="4120276"/>
            <a:ext cx="0" cy="339376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fr-FR"/>
          </a:p>
        </p:txBody>
      </p:sp>
      <p:sp>
        <p:nvSpPr>
          <p:cNvPr id="15" name="Line 33">
            <a:extLst>
              <a:ext uri="{FF2B5EF4-FFF2-40B4-BE49-F238E27FC236}">
                <a16:creationId xmlns:a16="http://schemas.microsoft.com/office/drawing/2014/main" id="{902FD461-7A1B-F761-32F5-3E09C769D382}"/>
              </a:ext>
            </a:extLst>
          </p:cNvPr>
          <p:cNvSpPr>
            <a:spLocks noChangeAspect="1" noChangeShapeType="1"/>
          </p:cNvSpPr>
          <p:nvPr/>
        </p:nvSpPr>
        <p:spPr bwMode="auto">
          <a:xfrm>
            <a:off x="2535476" y="4120277"/>
            <a:ext cx="0" cy="339376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fr-FR"/>
          </a:p>
        </p:txBody>
      </p:sp>
      <p:sp>
        <p:nvSpPr>
          <p:cNvPr id="16" name="Rectangle 34">
            <a:extLst>
              <a:ext uri="{FF2B5EF4-FFF2-40B4-BE49-F238E27FC236}">
                <a16:creationId xmlns:a16="http://schemas.microsoft.com/office/drawing/2014/main" id="{43BE5E1B-4116-CDC8-91FD-8B26D4002316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954451" y="3102688"/>
            <a:ext cx="706438" cy="73025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lIns="0" rIns="0"/>
          <a:lstStyle/>
          <a:p>
            <a:pPr algn="ctr" eaLnBrk="0" hangingPunct="0"/>
            <a:r>
              <a:rPr lang="fr-CA" sz="1000" noProof="1">
                <a:latin typeface="Calibri Light"/>
              </a:rPr>
              <a:t>Control logic and State register</a:t>
            </a:r>
          </a:p>
        </p:txBody>
      </p:sp>
      <p:sp>
        <p:nvSpPr>
          <p:cNvPr id="17" name="Freeform 35">
            <a:extLst>
              <a:ext uri="{FF2B5EF4-FFF2-40B4-BE49-F238E27FC236}">
                <a16:creationId xmlns:a16="http://schemas.microsoft.com/office/drawing/2014/main" id="{75CDBAA7-96DB-3C16-0C80-2D8F72F9D235}"/>
              </a:ext>
            </a:extLst>
          </p:cNvPr>
          <p:cNvSpPr>
            <a:spLocks noChangeAspect="1"/>
          </p:cNvSpPr>
          <p:nvPr/>
        </p:nvSpPr>
        <p:spPr bwMode="auto">
          <a:xfrm>
            <a:off x="2800589" y="3382088"/>
            <a:ext cx="158750" cy="0"/>
          </a:xfrm>
          <a:custGeom>
            <a:avLst/>
            <a:gdLst>
              <a:gd name="T0" fmla="*/ 0 w 177"/>
              <a:gd name="T1" fmla="*/ 0 h 2"/>
              <a:gd name="T2" fmla="*/ 100 w 177"/>
              <a:gd name="T3" fmla="*/ 0 h 2"/>
              <a:gd name="T4" fmla="*/ 0 60000 65536"/>
              <a:gd name="T5" fmla="*/ 0 60000 65536"/>
              <a:gd name="T6" fmla="*/ 0 w 177"/>
              <a:gd name="T7" fmla="*/ 0 h 2"/>
              <a:gd name="T8" fmla="*/ 177 w 177"/>
              <a:gd name="T9" fmla="*/ 0 h 2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177" h="2">
                <a:moveTo>
                  <a:pt x="0" y="0"/>
                </a:moveTo>
                <a:lnTo>
                  <a:pt x="177" y="2"/>
                </a:lnTo>
              </a:path>
            </a:pathLst>
          </a:cu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8" name="Line 36">
            <a:extLst>
              <a:ext uri="{FF2B5EF4-FFF2-40B4-BE49-F238E27FC236}">
                <a16:creationId xmlns:a16="http://schemas.microsoft.com/office/drawing/2014/main" id="{B6010A17-7AEB-BE04-B07D-911C96607646}"/>
              </a:ext>
            </a:extLst>
          </p:cNvPr>
          <p:cNvSpPr>
            <a:spLocks noChangeAspect="1" noChangeShapeType="1"/>
          </p:cNvSpPr>
          <p:nvPr/>
        </p:nvSpPr>
        <p:spPr bwMode="auto">
          <a:xfrm>
            <a:off x="2083039" y="3840876"/>
            <a:ext cx="0" cy="93663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9" name="Line 37">
            <a:extLst>
              <a:ext uri="{FF2B5EF4-FFF2-40B4-BE49-F238E27FC236}">
                <a16:creationId xmlns:a16="http://schemas.microsoft.com/office/drawing/2014/main" id="{D4FA6E52-B5F2-DAE8-3CD7-95201D76B4FF}"/>
              </a:ext>
            </a:extLst>
          </p:cNvPr>
          <p:cNvSpPr>
            <a:spLocks noChangeAspect="1" noChangeShapeType="1"/>
          </p:cNvSpPr>
          <p:nvPr/>
        </p:nvSpPr>
        <p:spPr bwMode="auto">
          <a:xfrm>
            <a:off x="2535476" y="3840876"/>
            <a:ext cx="0" cy="93663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20" name="Line 38">
            <a:extLst>
              <a:ext uri="{FF2B5EF4-FFF2-40B4-BE49-F238E27FC236}">
                <a16:creationId xmlns:a16="http://schemas.microsoft.com/office/drawing/2014/main" id="{39504E49-2A57-331E-3AF2-93E4B304C300}"/>
              </a:ext>
            </a:extLst>
          </p:cNvPr>
          <p:cNvSpPr>
            <a:spLocks noChangeAspect="1" noChangeShapeType="1"/>
          </p:cNvSpPr>
          <p:nvPr/>
        </p:nvSpPr>
        <p:spPr bwMode="auto">
          <a:xfrm>
            <a:off x="3413364" y="3382089"/>
            <a:ext cx="0" cy="92075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21" name="Text Box 39">
            <a:extLst>
              <a:ext uri="{FF2B5EF4-FFF2-40B4-BE49-F238E27FC236}">
                <a16:creationId xmlns:a16="http://schemas.microsoft.com/office/drawing/2014/main" id="{7682102C-3F63-A41D-3C7C-86C6EEF218C9}"/>
              </a:ext>
            </a:extLst>
          </p:cNvPr>
          <p:cNvSpPr txBox="1">
            <a:spLocks noChangeAspect="1" noChangeArrowheads="1"/>
          </p:cNvSpPr>
          <p:nvPr/>
        </p:nvSpPr>
        <p:spPr bwMode="auto">
          <a:xfrm>
            <a:off x="3032246" y="4229659"/>
            <a:ext cx="923925" cy="261296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lIns="0" rIns="0"/>
          <a:lstStyle/>
          <a:p>
            <a:pPr algn="ctr" eaLnBrk="0" hangingPunct="0"/>
            <a:r>
              <a:rPr lang="en-US" sz="1050" b="1" dirty="0">
                <a:solidFill>
                  <a:srgbClr val="FF0000"/>
                </a:solidFill>
                <a:latin typeface="Calibri Light"/>
              </a:rPr>
              <a:t>I/O</a:t>
            </a:r>
          </a:p>
        </p:txBody>
      </p:sp>
      <p:sp>
        <p:nvSpPr>
          <p:cNvPr id="22" name="Line 40">
            <a:extLst>
              <a:ext uri="{FF2B5EF4-FFF2-40B4-BE49-F238E27FC236}">
                <a16:creationId xmlns:a16="http://schemas.microsoft.com/office/drawing/2014/main" id="{0AE3AAA7-BFE9-8C1F-3FF1-B7E30DEA27A5}"/>
              </a:ext>
            </a:extLst>
          </p:cNvPr>
          <p:cNvSpPr>
            <a:spLocks noChangeAspect="1" noChangeShapeType="1"/>
          </p:cNvSpPr>
          <p:nvPr/>
        </p:nvSpPr>
        <p:spPr bwMode="auto">
          <a:xfrm>
            <a:off x="3476864" y="3937713"/>
            <a:ext cx="0" cy="274638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 type="triangle" w="med" len="med"/>
            <a:tailEnd type="triangle" w="med" len="med"/>
          </a:ln>
        </p:spPr>
        <p:txBody>
          <a:bodyPr/>
          <a:lstStyle/>
          <a:p>
            <a:endParaRPr lang="fr-FR"/>
          </a:p>
        </p:txBody>
      </p:sp>
      <p:sp>
        <p:nvSpPr>
          <p:cNvPr id="23" name="Rectangle 41">
            <a:extLst>
              <a:ext uri="{FF2B5EF4-FFF2-40B4-BE49-F238E27FC236}">
                <a16:creationId xmlns:a16="http://schemas.microsoft.com/office/drawing/2014/main" id="{EB0FE5D4-AB84-2BBF-5939-436CA67CDBB4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954452" y="3934538"/>
            <a:ext cx="257175" cy="185738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lIns="0" tIns="0" rIns="0" bIns="0"/>
          <a:lstStyle/>
          <a:p>
            <a:pPr algn="ctr" eaLnBrk="0" hangingPunct="0"/>
            <a:r>
              <a:rPr lang="en-US" sz="1000">
                <a:latin typeface="Calibri Light"/>
              </a:rPr>
              <a:t>IR</a:t>
            </a:r>
          </a:p>
        </p:txBody>
      </p:sp>
      <p:sp>
        <p:nvSpPr>
          <p:cNvPr id="24" name="Rectangle 42">
            <a:extLst>
              <a:ext uri="{FF2B5EF4-FFF2-40B4-BE49-F238E27FC236}">
                <a16:creationId xmlns:a16="http://schemas.microsoft.com/office/drawing/2014/main" id="{F2083A49-1BCC-E21E-A52F-516BA21BF3A9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2389427" y="3934538"/>
            <a:ext cx="258763" cy="185738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lIns="0" tIns="0" rIns="0" bIns="0"/>
          <a:lstStyle/>
          <a:p>
            <a:pPr algn="ctr" eaLnBrk="0" hangingPunct="0"/>
            <a:r>
              <a:rPr lang="fr-CA" sz="1000" noProof="1">
                <a:latin typeface="Calibri Light"/>
              </a:rPr>
              <a:t>PC</a:t>
            </a:r>
          </a:p>
        </p:txBody>
      </p:sp>
      <p:sp>
        <p:nvSpPr>
          <p:cNvPr id="25" name="Rectangle 43">
            <a:extLst>
              <a:ext uri="{FF2B5EF4-FFF2-40B4-BE49-F238E27FC236}">
                <a16:creationId xmlns:a16="http://schemas.microsoft.com/office/drawing/2014/main" id="{9CCEDA51-0C8F-4EC5-9A86-0CC9201B9B50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823163" y="4461459"/>
            <a:ext cx="1006475" cy="1152651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CA">
              <a:latin typeface="Calibri Light"/>
            </a:endParaRPr>
          </a:p>
        </p:txBody>
      </p:sp>
      <p:sp>
        <p:nvSpPr>
          <p:cNvPr id="26" name="Line 87">
            <a:extLst>
              <a:ext uri="{FF2B5EF4-FFF2-40B4-BE49-F238E27FC236}">
                <a16:creationId xmlns:a16="http://schemas.microsoft.com/office/drawing/2014/main" id="{E389BC6A-F98A-0339-7C8D-C07ABDDC55B6}"/>
              </a:ext>
            </a:extLst>
          </p:cNvPr>
          <p:cNvSpPr>
            <a:spLocks noChangeShapeType="1"/>
          </p:cNvSpPr>
          <p:nvPr/>
        </p:nvSpPr>
        <p:spPr bwMode="auto">
          <a:xfrm>
            <a:off x="1749664" y="2772488"/>
            <a:ext cx="0" cy="2879726"/>
          </a:xfrm>
          <a:prstGeom prst="line">
            <a:avLst/>
          </a:prstGeom>
          <a:noFill/>
          <a:ln w="25400">
            <a:solidFill>
              <a:srgbClr val="FF0000"/>
            </a:solidFill>
            <a:prstDash val="dash"/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27" name="Line 88">
            <a:extLst>
              <a:ext uri="{FF2B5EF4-FFF2-40B4-BE49-F238E27FC236}">
                <a16:creationId xmlns:a16="http://schemas.microsoft.com/office/drawing/2014/main" id="{088E9B87-4A93-EA74-931B-BD093A4329C7}"/>
              </a:ext>
            </a:extLst>
          </p:cNvPr>
          <p:cNvSpPr>
            <a:spLocks noChangeShapeType="1"/>
          </p:cNvSpPr>
          <p:nvPr/>
        </p:nvSpPr>
        <p:spPr bwMode="auto">
          <a:xfrm>
            <a:off x="1765238" y="5716878"/>
            <a:ext cx="1152525" cy="0"/>
          </a:xfrm>
          <a:prstGeom prst="line">
            <a:avLst/>
          </a:prstGeom>
          <a:noFill/>
          <a:ln w="25400">
            <a:solidFill>
              <a:srgbClr val="FF0000"/>
            </a:solidFill>
            <a:prstDash val="dash"/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28" name="Line 89">
            <a:extLst>
              <a:ext uri="{FF2B5EF4-FFF2-40B4-BE49-F238E27FC236}">
                <a16:creationId xmlns:a16="http://schemas.microsoft.com/office/drawing/2014/main" id="{4E35563D-99CC-1EA0-A46A-B67E89F26DF6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902188" y="4031827"/>
            <a:ext cx="7095" cy="1620388"/>
          </a:xfrm>
          <a:prstGeom prst="line">
            <a:avLst/>
          </a:prstGeom>
          <a:noFill/>
          <a:ln w="25400">
            <a:solidFill>
              <a:srgbClr val="FF0000"/>
            </a:solidFill>
            <a:prstDash val="dash"/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29" name="Line 90">
            <a:extLst>
              <a:ext uri="{FF2B5EF4-FFF2-40B4-BE49-F238E27FC236}">
                <a16:creationId xmlns:a16="http://schemas.microsoft.com/office/drawing/2014/main" id="{2F6709C9-6466-B787-8F7B-458279A0A0A7}"/>
              </a:ext>
            </a:extLst>
          </p:cNvPr>
          <p:cNvSpPr>
            <a:spLocks noChangeShapeType="1"/>
          </p:cNvSpPr>
          <p:nvPr/>
        </p:nvSpPr>
        <p:spPr bwMode="auto">
          <a:xfrm>
            <a:off x="2968864" y="4075032"/>
            <a:ext cx="1008063" cy="0"/>
          </a:xfrm>
          <a:prstGeom prst="line">
            <a:avLst/>
          </a:prstGeom>
          <a:noFill/>
          <a:ln w="25400">
            <a:solidFill>
              <a:srgbClr val="FF0000"/>
            </a:solidFill>
            <a:prstDash val="dash"/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30" name="Line 91">
            <a:extLst>
              <a:ext uri="{FF2B5EF4-FFF2-40B4-BE49-F238E27FC236}">
                <a16:creationId xmlns:a16="http://schemas.microsoft.com/office/drawing/2014/main" id="{5222CABB-8530-5447-DE09-9EA3402EE5AD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975340" y="2716925"/>
            <a:ext cx="6572" cy="1294427"/>
          </a:xfrm>
          <a:prstGeom prst="line">
            <a:avLst/>
          </a:prstGeom>
          <a:noFill/>
          <a:ln w="25400">
            <a:solidFill>
              <a:srgbClr val="FF0000"/>
            </a:solidFill>
            <a:prstDash val="dash"/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31" name="Line 92">
            <a:extLst>
              <a:ext uri="{FF2B5EF4-FFF2-40B4-BE49-F238E27FC236}">
                <a16:creationId xmlns:a16="http://schemas.microsoft.com/office/drawing/2014/main" id="{0A4B3F57-BB76-F13F-B3F6-6D39C4260047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1749664" y="2772488"/>
            <a:ext cx="2160588" cy="0"/>
          </a:xfrm>
          <a:prstGeom prst="line">
            <a:avLst/>
          </a:prstGeom>
          <a:noFill/>
          <a:ln w="25400">
            <a:solidFill>
              <a:srgbClr val="FF0000"/>
            </a:solidFill>
            <a:prstDash val="dash"/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fr-FR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1" name="Rectangle 2"/>
          <p:cNvSpPr>
            <a:spLocks noGrp="1"/>
          </p:cNvSpPr>
          <p:nvPr>
            <p:ph type="title"/>
          </p:nvPr>
        </p:nvSpPr>
        <p:spPr>
          <a:xfrm>
            <a:off x="1055440" y="274638"/>
            <a:ext cx="10081120" cy="1143000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fr-CA" sz="4000" kern="1200" dirty="0">
                <a:solidFill>
                  <a:srgbClr val="025BBC"/>
                </a:solidFill>
              </a:rPr>
              <a:t>Quel processeur utiliser?</a:t>
            </a:r>
          </a:p>
        </p:txBody>
      </p:sp>
      <p:sp>
        <p:nvSpPr>
          <p:cNvPr id="61443" name="AutoShape 4"/>
          <p:cNvSpPr>
            <a:spLocks noChangeArrowheads="1"/>
          </p:cNvSpPr>
          <p:nvPr/>
        </p:nvSpPr>
        <p:spPr bwMode="auto">
          <a:xfrm>
            <a:off x="5506245" y="1739276"/>
            <a:ext cx="914400" cy="914400"/>
          </a:xfrm>
          <a:prstGeom prst="plus">
            <a:avLst>
              <a:gd name="adj" fmla="val 25000"/>
            </a:avLst>
          </a:prstGeom>
          <a:solidFill>
            <a:srgbClr val="CC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CA">
              <a:latin typeface="Calibri Light"/>
            </a:endParaRPr>
          </a:p>
        </p:txBody>
      </p:sp>
      <p:sp>
        <p:nvSpPr>
          <p:cNvPr id="61444" name="Text Box 5"/>
          <p:cNvSpPr txBox="1">
            <a:spLocks noChangeArrowheads="1"/>
          </p:cNvSpPr>
          <p:nvPr/>
        </p:nvSpPr>
        <p:spPr bwMode="auto">
          <a:xfrm>
            <a:off x="7258845" y="1739276"/>
            <a:ext cx="2239962" cy="1554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eaLnBrk="0" hangingPunct="0"/>
            <a:r>
              <a:rPr lang="fr-CA" dirty="0">
                <a:latin typeface="Calibri Light"/>
              </a:rPr>
              <a:t>total = 0</a:t>
            </a:r>
          </a:p>
          <a:p>
            <a:pPr eaLnBrk="0" hangingPunct="0"/>
            <a:r>
              <a:rPr lang="fr-CA" dirty="0">
                <a:latin typeface="Calibri Light"/>
              </a:rPr>
              <a:t>for i = 1 to N  </a:t>
            </a:r>
            <a:r>
              <a:rPr lang="fr-CA" dirty="0" err="1">
                <a:latin typeface="Calibri Light"/>
              </a:rPr>
              <a:t>loop</a:t>
            </a:r>
            <a:endParaRPr lang="fr-CA" dirty="0">
              <a:latin typeface="Calibri Light"/>
            </a:endParaRPr>
          </a:p>
          <a:p>
            <a:pPr eaLnBrk="0" hangingPunct="0"/>
            <a:r>
              <a:rPr lang="fr-CA" dirty="0">
                <a:latin typeface="Calibri Light"/>
              </a:rPr>
              <a:t>   total += M[i]</a:t>
            </a:r>
          </a:p>
          <a:p>
            <a:pPr eaLnBrk="0" hangingPunct="0"/>
            <a:r>
              <a:rPr lang="fr-CA" dirty="0">
                <a:latin typeface="Calibri Light"/>
              </a:rPr>
              <a:t>end </a:t>
            </a:r>
            <a:r>
              <a:rPr lang="fr-CA" dirty="0" err="1">
                <a:latin typeface="Calibri Light"/>
              </a:rPr>
              <a:t>loop</a:t>
            </a:r>
            <a:r>
              <a:rPr lang="fr-CA" sz="900" dirty="0">
                <a:latin typeface="Calibri Light"/>
              </a:rPr>
              <a:t>  </a:t>
            </a:r>
          </a:p>
        </p:txBody>
      </p:sp>
      <p:sp>
        <p:nvSpPr>
          <p:cNvPr id="61445" name="Text Box 8"/>
          <p:cNvSpPr txBox="1">
            <a:spLocks noChangeArrowheads="1"/>
          </p:cNvSpPr>
          <p:nvPr/>
        </p:nvSpPr>
        <p:spPr bwMode="auto">
          <a:xfrm>
            <a:off x="1749984" y="4387998"/>
            <a:ext cx="2664296" cy="985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eaLnBrk="0" hangingPunct="0"/>
            <a:r>
              <a:rPr lang="fr-CA" dirty="0">
                <a:latin typeface="Arial Narrow" panose="020B0606020202030204" pitchFamily="34" charset="0"/>
                <a:cs typeface="Arial" panose="020B0604020202020204" pitchFamily="34" charset="0"/>
              </a:rPr>
              <a:t>Processeur à usage général </a:t>
            </a:r>
            <a:r>
              <a:rPr lang="fr-CA" sz="1400" dirty="0">
                <a:latin typeface="Arial Narrow" panose="020B0606020202030204" pitchFamily="34" charset="0"/>
                <a:cs typeface="Arial" panose="020B0604020202020204" pitchFamily="34" charset="0"/>
              </a:rPr>
              <a:t>(gaspillage de ressources et d’énergie, usage polyvalent).</a:t>
            </a:r>
          </a:p>
          <a:p>
            <a:pPr eaLnBrk="0" hangingPunct="0"/>
            <a:r>
              <a:rPr lang="fr-CA" sz="1400" dirty="0"/>
              <a:t> </a:t>
            </a:r>
            <a:r>
              <a:rPr lang="fr-CA" sz="1200" dirty="0"/>
              <a:t>Ex.: processeurs d’Intel (Pentium) et AMD (</a:t>
            </a:r>
            <a:r>
              <a:rPr lang="fr-CA" sz="1200" dirty="0" err="1"/>
              <a:t>Ryzen</a:t>
            </a:r>
            <a:r>
              <a:rPr lang="fr-CA" sz="1200" dirty="0"/>
              <a:t>)</a:t>
            </a:r>
            <a:endParaRPr lang="fr-CA" sz="1400" dirty="0"/>
          </a:p>
          <a:p>
            <a:pPr algn="ctr" eaLnBrk="0" hangingPunct="0"/>
            <a:r>
              <a:rPr lang="fr-CA" sz="1400" dirty="0">
                <a:latin typeface="Arial Narrow" panose="020B0606020202030204" pitchFamily="34" charset="0"/>
                <a:cs typeface="Arial" panose="020B0604020202020204" pitchFamily="34" charset="0"/>
              </a:rPr>
              <a:t> </a:t>
            </a:r>
            <a:endParaRPr lang="fr-CA" dirty="0"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  <p:sp>
        <p:nvSpPr>
          <p:cNvPr id="61446" name="Text Box 9"/>
          <p:cNvSpPr txBox="1">
            <a:spLocks noChangeArrowheads="1"/>
          </p:cNvSpPr>
          <p:nvPr/>
        </p:nvSpPr>
        <p:spPr bwMode="auto">
          <a:xfrm>
            <a:off x="7427744" y="4387998"/>
            <a:ext cx="3014271" cy="766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eaLnBrk="0" hangingPunct="0"/>
            <a:r>
              <a:rPr lang="fr-CA" dirty="0">
                <a:latin typeface="Calibri Light"/>
              </a:rPr>
              <a:t>    </a:t>
            </a:r>
            <a:r>
              <a:rPr lang="fr-CA" dirty="0">
                <a:latin typeface="Arial Narrow" panose="020B0606020202030204" pitchFamily="34" charset="0"/>
              </a:rPr>
              <a:t>Processeur dédié </a:t>
            </a:r>
          </a:p>
          <a:p>
            <a:pPr algn="ctr" eaLnBrk="0" hangingPunct="0"/>
            <a:r>
              <a:rPr lang="fr-CA" sz="1400" dirty="0">
                <a:latin typeface="Arial Narrow" panose="020B0606020202030204" pitchFamily="34" charset="0"/>
              </a:rPr>
              <a:t>(ressources et alimentation optimisées, coût de design élevé). Ex.: ASIC</a:t>
            </a:r>
            <a:endParaRPr lang="fr-CA" sz="900" b="1" dirty="0">
              <a:latin typeface="Arial Narrow" panose="020B0606020202030204" pitchFamily="34" charset="0"/>
            </a:endParaRPr>
          </a:p>
        </p:txBody>
      </p:sp>
      <p:sp>
        <p:nvSpPr>
          <p:cNvPr id="61447" name="Text Box 10"/>
          <p:cNvSpPr txBox="1">
            <a:spLocks noChangeArrowheads="1"/>
          </p:cNvSpPr>
          <p:nvPr/>
        </p:nvSpPr>
        <p:spPr bwMode="auto">
          <a:xfrm>
            <a:off x="4744108" y="4387998"/>
            <a:ext cx="2376264" cy="8306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eaLnBrk="0" hangingPunct="0"/>
            <a:r>
              <a:rPr lang="fr-CA" dirty="0">
                <a:latin typeface="Arial Narrow" panose="020B0606020202030204" pitchFamily="34" charset="0"/>
              </a:rPr>
              <a:t>Processeur spécialisé </a:t>
            </a:r>
            <a:r>
              <a:rPr lang="fr-CA" sz="1400" dirty="0">
                <a:latin typeface="Arial Narrow" panose="020B0606020202030204" pitchFamily="34" charset="0"/>
              </a:rPr>
              <a:t>(ressources mieux adaptées). Ex.: microcontrôleurs, FPGA</a:t>
            </a:r>
            <a:endParaRPr lang="fr-CA" sz="900" b="1" dirty="0">
              <a:latin typeface="Arial Narrow" panose="020B0606020202030204" pitchFamily="34" charset="0"/>
            </a:endParaRPr>
          </a:p>
        </p:txBody>
      </p:sp>
      <p:sp>
        <p:nvSpPr>
          <p:cNvPr id="61448" name="Text Box 11"/>
          <p:cNvSpPr txBox="1">
            <a:spLocks noChangeArrowheads="1"/>
          </p:cNvSpPr>
          <p:nvPr/>
        </p:nvSpPr>
        <p:spPr bwMode="auto">
          <a:xfrm>
            <a:off x="4883945" y="2664788"/>
            <a:ext cx="2235200" cy="439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rIns="0"/>
          <a:lstStyle/>
          <a:p>
            <a:pPr algn="ctr" eaLnBrk="0" hangingPunct="0"/>
            <a:r>
              <a:rPr lang="fr-CA">
                <a:latin typeface="Calibri Light"/>
              </a:rPr>
              <a:t>Fonctionnalité désirée</a:t>
            </a:r>
          </a:p>
        </p:txBody>
      </p:sp>
      <p:sp>
        <p:nvSpPr>
          <p:cNvPr id="61451" name="Rectangle 6"/>
          <p:cNvSpPr>
            <a:spLocks noChangeArrowheads="1"/>
          </p:cNvSpPr>
          <p:nvPr/>
        </p:nvSpPr>
        <p:spPr bwMode="auto">
          <a:xfrm>
            <a:off x="2351088" y="3275161"/>
            <a:ext cx="1462088" cy="914400"/>
          </a:xfrm>
          <a:prstGeom prst="rect">
            <a:avLst/>
          </a:prstGeom>
          <a:solidFill>
            <a:srgbClr val="FFFFFF"/>
          </a:solidFill>
          <a:ln w="1270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0" hangingPunct="0"/>
            <a:endParaRPr lang="fr-CA" sz="1000">
              <a:latin typeface="Calibri Light"/>
            </a:endParaRPr>
          </a:p>
        </p:txBody>
      </p:sp>
      <p:sp>
        <p:nvSpPr>
          <p:cNvPr id="61454" name="AutoShape 13"/>
          <p:cNvSpPr>
            <a:spLocks noChangeArrowheads="1"/>
          </p:cNvSpPr>
          <p:nvPr/>
        </p:nvSpPr>
        <p:spPr bwMode="auto">
          <a:xfrm>
            <a:off x="2628901" y="3283099"/>
            <a:ext cx="914400" cy="914400"/>
          </a:xfrm>
          <a:prstGeom prst="plus">
            <a:avLst>
              <a:gd name="adj" fmla="val 25000"/>
            </a:avLst>
          </a:prstGeom>
          <a:solidFill>
            <a:srgbClr val="F5FFFF"/>
          </a:solidFill>
          <a:ln w="9525" cap="rnd">
            <a:solidFill>
              <a:srgbClr val="000000"/>
            </a:solidFill>
            <a:prstDash val="sysDot"/>
            <a:miter lim="800000"/>
            <a:headEnd/>
            <a:tailEnd/>
          </a:ln>
        </p:spPr>
        <p:txBody>
          <a:bodyPr/>
          <a:lstStyle/>
          <a:p>
            <a:endParaRPr lang="en-CA">
              <a:latin typeface="Calibri Light"/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131E6D18-70B9-FAB6-033E-E246AC1DABB1}"/>
              </a:ext>
            </a:extLst>
          </p:cNvPr>
          <p:cNvGrpSpPr/>
          <p:nvPr/>
        </p:nvGrpSpPr>
        <p:grpSpPr>
          <a:xfrm>
            <a:off x="5201196" y="3275161"/>
            <a:ext cx="1462088" cy="914400"/>
            <a:chOff x="5531992" y="3213997"/>
            <a:chExt cx="1462088" cy="914400"/>
          </a:xfrm>
        </p:grpSpPr>
        <p:sp>
          <p:nvSpPr>
            <p:cNvPr id="61452" name="AutoShape 7"/>
            <p:cNvSpPr>
              <a:spLocks noChangeArrowheads="1"/>
            </p:cNvSpPr>
            <p:nvPr/>
          </p:nvSpPr>
          <p:spPr bwMode="auto">
            <a:xfrm>
              <a:off x="5531992" y="3213997"/>
              <a:ext cx="1462088" cy="914400"/>
            </a:xfrm>
            <a:prstGeom prst="plus">
              <a:avLst>
                <a:gd name="adj" fmla="val 25000"/>
              </a:avLst>
            </a:prstGeom>
            <a:solidFill>
              <a:srgbClr val="FFFFFF"/>
            </a:solidFill>
            <a:ln w="1270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eaLnBrk="0" hangingPunct="0"/>
              <a:endParaRPr lang="fr-CA" sz="1000">
                <a:latin typeface="Calibri Light"/>
              </a:endParaRPr>
            </a:p>
          </p:txBody>
        </p:sp>
        <p:sp>
          <p:nvSpPr>
            <p:cNvPr id="61455" name="AutoShape 14"/>
            <p:cNvSpPr>
              <a:spLocks noChangeArrowheads="1"/>
            </p:cNvSpPr>
            <p:nvPr/>
          </p:nvSpPr>
          <p:spPr bwMode="auto">
            <a:xfrm>
              <a:off x="5797104" y="3213997"/>
              <a:ext cx="914400" cy="914400"/>
            </a:xfrm>
            <a:prstGeom prst="plus">
              <a:avLst>
                <a:gd name="adj" fmla="val 25000"/>
              </a:avLst>
            </a:prstGeom>
            <a:solidFill>
              <a:srgbClr val="F5FFFF"/>
            </a:solidFill>
            <a:ln w="9525" cap="rnd">
              <a:solidFill>
                <a:srgbClr val="000000"/>
              </a:solidFill>
              <a:prstDash val="sysDot"/>
              <a:miter lim="800000"/>
              <a:headEnd/>
              <a:tailEnd/>
            </a:ln>
          </p:spPr>
          <p:txBody>
            <a:bodyPr/>
            <a:lstStyle/>
            <a:p>
              <a:endParaRPr lang="en-CA">
                <a:latin typeface="Calibri Light"/>
              </a:endParaRPr>
            </a:p>
          </p:txBody>
        </p:sp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1DCB4535-33D4-0F95-D7D6-FA0C9F9EC3FC}"/>
              </a:ext>
            </a:extLst>
          </p:cNvPr>
          <p:cNvGrpSpPr/>
          <p:nvPr/>
        </p:nvGrpSpPr>
        <p:grpSpPr>
          <a:xfrm>
            <a:off x="8314829" y="3275161"/>
            <a:ext cx="920750" cy="922338"/>
            <a:chOff x="8273008" y="3206058"/>
            <a:chExt cx="920750" cy="922338"/>
          </a:xfrm>
        </p:grpSpPr>
        <p:sp>
          <p:nvSpPr>
            <p:cNvPr id="61453" name="AutoShape 12"/>
            <p:cNvSpPr>
              <a:spLocks noChangeArrowheads="1"/>
            </p:cNvSpPr>
            <p:nvPr/>
          </p:nvSpPr>
          <p:spPr bwMode="auto">
            <a:xfrm>
              <a:off x="8273008" y="3206058"/>
              <a:ext cx="914400" cy="914400"/>
            </a:xfrm>
            <a:prstGeom prst="plus">
              <a:avLst>
                <a:gd name="adj" fmla="val 25000"/>
              </a:avLst>
            </a:prstGeom>
            <a:solidFill>
              <a:srgbClr val="FFFFFF"/>
            </a:solidFill>
            <a:ln w="1270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 eaLnBrk="0" hangingPunct="0"/>
              <a:endParaRPr lang="fr-CA" sz="2400">
                <a:latin typeface="Calibri Light"/>
              </a:endParaRPr>
            </a:p>
            <a:p>
              <a:pPr algn="ctr" eaLnBrk="0" hangingPunct="0"/>
              <a:endParaRPr lang="fr-CA" sz="2400">
                <a:latin typeface="Calibri Light"/>
              </a:endParaRPr>
            </a:p>
            <a:p>
              <a:pPr algn="ctr" eaLnBrk="0" hangingPunct="0"/>
              <a:endParaRPr lang="fr-CA" sz="2400">
                <a:latin typeface="Calibri Light"/>
              </a:endParaRPr>
            </a:p>
          </p:txBody>
        </p:sp>
        <p:sp>
          <p:nvSpPr>
            <p:cNvPr id="61456" name="AutoShape 15"/>
            <p:cNvSpPr>
              <a:spLocks noChangeArrowheads="1"/>
            </p:cNvSpPr>
            <p:nvPr/>
          </p:nvSpPr>
          <p:spPr bwMode="auto">
            <a:xfrm>
              <a:off x="8279358" y="3213996"/>
              <a:ext cx="914400" cy="914400"/>
            </a:xfrm>
            <a:prstGeom prst="plus">
              <a:avLst>
                <a:gd name="adj" fmla="val 25000"/>
              </a:avLst>
            </a:prstGeom>
            <a:solidFill>
              <a:srgbClr val="F5FFFF"/>
            </a:solidFill>
            <a:ln w="9525" cap="rnd">
              <a:solidFill>
                <a:srgbClr val="000000"/>
              </a:solidFill>
              <a:prstDash val="sysDot"/>
              <a:miter lim="800000"/>
              <a:headEnd/>
              <a:tailEnd/>
            </a:ln>
          </p:spPr>
          <p:txBody>
            <a:bodyPr/>
            <a:lstStyle/>
            <a:p>
              <a:endParaRPr lang="en-CA">
                <a:latin typeface="Calibri Light"/>
              </a:endParaRPr>
            </a:p>
          </p:txBody>
        </p:sp>
      </p:grp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5" name="Rectangle 2"/>
          <p:cNvSpPr>
            <a:spLocks noGrp="1"/>
          </p:cNvSpPr>
          <p:nvPr>
            <p:ph type="title"/>
          </p:nvPr>
        </p:nvSpPr>
        <p:spPr>
          <a:xfrm>
            <a:off x="1055440" y="53752"/>
            <a:ext cx="10081120" cy="1143000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fr-CA" sz="4000" kern="1200" dirty="0">
                <a:solidFill>
                  <a:srgbClr val="025BBC"/>
                </a:solidFill>
              </a:rPr>
              <a:t>Processeur à usage général</a:t>
            </a:r>
          </a:p>
        </p:txBody>
      </p:sp>
      <p:sp>
        <p:nvSpPr>
          <p:cNvPr id="62466" name="Rectangle 3"/>
          <p:cNvSpPr>
            <a:spLocks noGrp="1"/>
          </p:cNvSpPr>
          <p:nvPr>
            <p:ph type="body" idx="1"/>
          </p:nvPr>
        </p:nvSpPr>
        <p:spPr>
          <a:xfrm>
            <a:off x="1039566" y="987018"/>
            <a:ext cx="6810622" cy="5112568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fr-CA" sz="2400" dirty="0"/>
              <a:t>Généralement appelé microprocesseur</a:t>
            </a:r>
          </a:p>
          <a:p>
            <a:pPr eaLnBrk="1" hangingPunct="1">
              <a:lnSpc>
                <a:spcPct val="90000"/>
              </a:lnSpc>
            </a:pPr>
            <a:r>
              <a:rPr lang="fr-CA" sz="2400" dirty="0"/>
              <a:t>Traits</a:t>
            </a:r>
          </a:p>
          <a:p>
            <a:pPr lvl="1" eaLnBrk="1" hangingPunct="1">
              <a:lnSpc>
                <a:spcPct val="90000"/>
              </a:lnSpc>
            </a:pPr>
            <a:r>
              <a:rPr lang="fr-CA" sz="2000" dirty="0"/>
              <a:t>UCT de portée générale (registres et instructions)</a:t>
            </a:r>
          </a:p>
          <a:p>
            <a:pPr lvl="1" eaLnBrk="1" hangingPunct="1">
              <a:lnSpc>
                <a:spcPct val="90000"/>
              </a:lnSpc>
            </a:pPr>
            <a:r>
              <a:rPr lang="fr-CA" sz="2000" dirty="0"/>
              <a:t>Mémoire de programme et données externes</a:t>
            </a:r>
          </a:p>
          <a:p>
            <a:pPr eaLnBrk="1" hangingPunct="1">
              <a:lnSpc>
                <a:spcPct val="90000"/>
              </a:lnSpc>
            </a:pPr>
            <a:r>
              <a:rPr lang="fr-CA" sz="2400" dirty="0"/>
              <a:t>Bénéfices</a:t>
            </a:r>
          </a:p>
          <a:p>
            <a:pPr lvl="1" eaLnBrk="1" hangingPunct="1">
              <a:lnSpc>
                <a:spcPct val="90000"/>
              </a:lnSpc>
            </a:pPr>
            <a:r>
              <a:rPr lang="fr-CA" sz="2000" dirty="0"/>
              <a:t>Temps de mise en marché et NRE </a:t>
            </a:r>
            <a:r>
              <a:rPr lang="fr-CA" sz="2000" b="1" dirty="0"/>
              <a:t>bas</a:t>
            </a:r>
          </a:p>
          <a:p>
            <a:pPr lvl="1" eaLnBrk="1" hangingPunct="1">
              <a:lnSpc>
                <a:spcPct val="90000"/>
              </a:lnSpc>
            </a:pPr>
            <a:r>
              <a:rPr lang="fr-CA" sz="2000" dirty="0"/>
              <a:t>Grande </a:t>
            </a:r>
            <a:r>
              <a:rPr lang="fr-CA" sz="2000" b="1" dirty="0"/>
              <a:t>flexibilité</a:t>
            </a:r>
          </a:p>
          <a:p>
            <a:pPr eaLnBrk="1" hangingPunct="1">
              <a:lnSpc>
                <a:spcPct val="90000"/>
              </a:lnSpc>
            </a:pPr>
            <a:r>
              <a:rPr lang="fr-CA" sz="2400" dirty="0"/>
              <a:t>Inconvénients</a:t>
            </a:r>
          </a:p>
          <a:p>
            <a:pPr lvl="1" eaLnBrk="1" hangingPunct="1">
              <a:lnSpc>
                <a:spcPct val="90000"/>
              </a:lnSpc>
            </a:pPr>
            <a:r>
              <a:rPr lang="fr-CA" sz="2000" dirty="0"/>
              <a:t>Consommation d’énergie et effets thermiques élevés</a:t>
            </a:r>
          </a:p>
          <a:p>
            <a:pPr lvl="1" eaLnBrk="1" hangingPunct="1">
              <a:lnSpc>
                <a:spcPct val="90000"/>
              </a:lnSpc>
            </a:pPr>
            <a:r>
              <a:rPr lang="fr-CA" sz="2000" dirty="0"/>
              <a:t>Gaspillage potentiel de ressources</a:t>
            </a:r>
          </a:p>
          <a:p>
            <a:pPr lvl="1" eaLnBrk="1" hangingPunct="1">
              <a:lnSpc>
                <a:spcPct val="90000"/>
              </a:lnSpc>
            </a:pPr>
            <a:r>
              <a:rPr lang="fr-CA" sz="2000" dirty="0"/>
              <a:t>Interfaces complexes</a:t>
            </a:r>
          </a:p>
        </p:txBody>
      </p:sp>
      <p:grpSp>
        <p:nvGrpSpPr>
          <p:cNvPr id="62467" name="Group 4"/>
          <p:cNvGrpSpPr>
            <a:grpSpLocks/>
          </p:cNvGrpSpPr>
          <p:nvPr/>
        </p:nvGrpSpPr>
        <p:grpSpPr bwMode="auto">
          <a:xfrm>
            <a:off x="7924800" y="1724026"/>
            <a:ext cx="2522538" cy="3914775"/>
            <a:chOff x="3979" y="1375"/>
            <a:chExt cx="1589" cy="2466"/>
          </a:xfrm>
        </p:grpSpPr>
        <p:sp>
          <p:nvSpPr>
            <p:cNvPr id="62468" name="Rectangle 5"/>
            <p:cNvSpPr>
              <a:spLocks noChangeArrowheads="1"/>
            </p:cNvSpPr>
            <p:nvPr/>
          </p:nvSpPr>
          <p:spPr bwMode="auto">
            <a:xfrm>
              <a:off x="4073" y="2348"/>
              <a:ext cx="230" cy="173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algn="ctr" eaLnBrk="0" hangingPunct="0"/>
              <a:r>
                <a:rPr lang="fr-CA" sz="1400">
                  <a:latin typeface="Calibri Light"/>
                </a:rPr>
                <a:t>IR</a:t>
              </a:r>
              <a:endParaRPr lang="fr-CA" sz="900">
                <a:latin typeface="Calibri Light"/>
              </a:endParaRPr>
            </a:p>
          </p:txBody>
        </p:sp>
        <p:sp>
          <p:nvSpPr>
            <p:cNvPr id="62469" name="Rectangle 6"/>
            <p:cNvSpPr>
              <a:spLocks noChangeArrowheads="1"/>
            </p:cNvSpPr>
            <p:nvPr/>
          </p:nvSpPr>
          <p:spPr bwMode="auto">
            <a:xfrm>
              <a:off x="4428" y="2348"/>
              <a:ext cx="230" cy="173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algn="ctr" eaLnBrk="0" hangingPunct="0"/>
              <a:r>
                <a:rPr lang="fr-CA" sz="1400">
                  <a:latin typeface="Calibri Light"/>
                </a:rPr>
                <a:t>PC</a:t>
              </a:r>
              <a:endParaRPr lang="fr-CA" sz="900">
                <a:latin typeface="Calibri Light"/>
              </a:endParaRPr>
            </a:p>
          </p:txBody>
        </p:sp>
        <p:sp>
          <p:nvSpPr>
            <p:cNvPr id="62470" name="Text Box 7"/>
            <p:cNvSpPr txBox="1">
              <a:spLocks noChangeArrowheads="1"/>
            </p:cNvSpPr>
            <p:nvPr/>
          </p:nvSpPr>
          <p:spPr bwMode="auto">
            <a:xfrm>
              <a:off x="4910" y="1614"/>
              <a:ext cx="576" cy="403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0" tIns="91440" rIns="0"/>
            <a:lstStyle/>
            <a:p>
              <a:pPr algn="ctr" eaLnBrk="0" hangingPunct="0"/>
              <a:r>
                <a:rPr lang="fr-CA" sz="1400" b="1">
                  <a:latin typeface="Calibri Light"/>
                </a:rPr>
                <a:t>Register</a:t>
              </a:r>
            </a:p>
            <a:p>
              <a:pPr algn="ctr" eaLnBrk="0" hangingPunct="0"/>
              <a:r>
                <a:rPr lang="fr-CA" sz="1400" b="1">
                  <a:latin typeface="Calibri Light"/>
                </a:rPr>
                <a:t>file</a:t>
              </a:r>
            </a:p>
          </p:txBody>
        </p:sp>
        <p:sp>
          <p:nvSpPr>
            <p:cNvPr id="62471" name="Text Box 8"/>
            <p:cNvSpPr txBox="1">
              <a:spLocks noChangeArrowheads="1"/>
            </p:cNvSpPr>
            <p:nvPr/>
          </p:nvSpPr>
          <p:spPr bwMode="auto">
            <a:xfrm>
              <a:off x="4910" y="2139"/>
              <a:ext cx="576" cy="403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0" tIns="91440" rIns="0"/>
            <a:lstStyle/>
            <a:p>
              <a:pPr algn="ctr" eaLnBrk="0" hangingPunct="0"/>
              <a:r>
                <a:rPr lang="fr-CA" sz="1400" b="1" dirty="0">
                  <a:solidFill>
                    <a:srgbClr val="FF0000"/>
                  </a:solidFill>
                  <a:latin typeface="Calibri Light"/>
                </a:rPr>
                <a:t>General</a:t>
              </a:r>
            </a:p>
            <a:p>
              <a:pPr algn="ctr" eaLnBrk="0" hangingPunct="0"/>
              <a:r>
                <a:rPr lang="fr-CA" sz="1400" b="1" dirty="0">
                  <a:solidFill>
                    <a:srgbClr val="FF0000"/>
                  </a:solidFill>
                  <a:latin typeface="Calibri Light"/>
                </a:rPr>
                <a:t>ALU</a:t>
              </a:r>
              <a:endParaRPr lang="fr-CA" sz="900" b="1" dirty="0">
                <a:solidFill>
                  <a:srgbClr val="FF0000"/>
                </a:solidFill>
                <a:latin typeface="Calibri Light"/>
              </a:endParaRPr>
            </a:p>
          </p:txBody>
        </p:sp>
        <p:sp>
          <p:nvSpPr>
            <p:cNvPr id="62472" name="Rectangle 9"/>
            <p:cNvSpPr>
              <a:spLocks noChangeArrowheads="1"/>
            </p:cNvSpPr>
            <p:nvPr/>
          </p:nvSpPr>
          <p:spPr bwMode="auto">
            <a:xfrm>
              <a:off x="4819" y="1375"/>
              <a:ext cx="749" cy="1234"/>
            </a:xfrm>
            <a:prstGeom prst="rect">
              <a:avLst/>
            </a:prstGeom>
            <a:noFill/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 eaLnBrk="0" hangingPunct="0">
                <a:spcBef>
                  <a:spcPct val="50000"/>
                </a:spcBef>
              </a:pPr>
              <a:r>
                <a:rPr lang="fr-CA" sz="1400">
                  <a:latin typeface="Calibri Light"/>
                </a:rPr>
                <a:t>Datapath</a:t>
              </a:r>
            </a:p>
          </p:txBody>
        </p:sp>
        <p:sp>
          <p:nvSpPr>
            <p:cNvPr id="62473" name="Rectangle 10"/>
            <p:cNvSpPr>
              <a:spLocks noChangeArrowheads="1"/>
            </p:cNvSpPr>
            <p:nvPr/>
          </p:nvSpPr>
          <p:spPr bwMode="auto">
            <a:xfrm>
              <a:off x="3979" y="1375"/>
              <a:ext cx="749" cy="1240"/>
            </a:xfrm>
            <a:prstGeom prst="rect">
              <a:avLst/>
            </a:prstGeom>
            <a:noFill/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 eaLnBrk="0" hangingPunct="0">
                <a:spcBef>
                  <a:spcPct val="50000"/>
                </a:spcBef>
              </a:pPr>
              <a:r>
                <a:rPr lang="fr-CA" sz="1400" dirty="0">
                  <a:solidFill>
                    <a:srgbClr val="FF0000"/>
                  </a:solidFill>
                  <a:latin typeface="Calibri Light"/>
                </a:rPr>
                <a:t>Controller</a:t>
              </a:r>
            </a:p>
          </p:txBody>
        </p:sp>
        <p:sp>
          <p:nvSpPr>
            <p:cNvPr id="62474" name="Rectangle 11"/>
            <p:cNvSpPr>
              <a:spLocks noChangeArrowheads="1"/>
            </p:cNvSpPr>
            <p:nvPr/>
          </p:nvSpPr>
          <p:spPr bwMode="auto">
            <a:xfrm>
              <a:off x="3985" y="2754"/>
              <a:ext cx="738" cy="1087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CA">
                <a:latin typeface="Calibri Light"/>
              </a:endParaRPr>
            </a:p>
          </p:txBody>
        </p:sp>
        <p:sp>
          <p:nvSpPr>
            <p:cNvPr id="62475" name="Text Box 12"/>
            <p:cNvSpPr txBox="1">
              <a:spLocks noChangeArrowheads="1"/>
            </p:cNvSpPr>
            <p:nvPr/>
          </p:nvSpPr>
          <p:spPr bwMode="auto">
            <a:xfrm>
              <a:off x="3985" y="2724"/>
              <a:ext cx="744" cy="21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rIns="0"/>
            <a:lstStyle/>
            <a:p>
              <a:pPr algn="ctr" eaLnBrk="0" hangingPunct="0"/>
              <a:r>
                <a:rPr lang="fr-CA" sz="1400" dirty="0">
                  <a:solidFill>
                    <a:srgbClr val="FF0000"/>
                  </a:solidFill>
                  <a:latin typeface="Calibri Light"/>
                </a:rPr>
                <a:t>Program and data memory</a:t>
              </a:r>
            </a:p>
          </p:txBody>
        </p:sp>
        <p:sp>
          <p:nvSpPr>
            <p:cNvPr id="62476" name="Text Box 13"/>
            <p:cNvSpPr txBox="1">
              <a:spLocks noChangeArrowheads="1"/>
            </p:cNvSpPr>
            <p:nvPr/>
          </p:nvSpPr>
          <p:spPr bwMode="auto">
            <a:xfrm>
              <a:off x="3985" y="3120"/>
              <a:ext cx="738" cy="46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rIns="0"/>
            <a:lstStyle/>
            <a:p>
              <a:pPr algn="ctr" eaLnBrk="0" hangingPunct="0"/>
              <a:r>
                <a:rPr lang="fr-CA" sz="1200" dirty="0" err="1">
                  <a:latin typeface="Calibri Light"/>
                </a:rPr>
                <a:t>Assembly</a:t>
              </a:r>
              <a:r>
                <a:rPr lang="fr-CA" sz="1200" dirty="0">
                  <a:latin typeface="Calibri Light"/>
                </a:rPr>
                <a:t> code for:</a:t>
              </a:r>
            </a:p>
            <a:p>
              <a:pPr algn="ctr" eaLnBrk="0" hangingPunct="0"/>
              <a:endParaRPr lang="fr-CA" sz="1200" dirty="0">
                <a:latin typeface="Calibri Light"/>
              </a:endParaRPr>
            </a:p>
            <a:p>
              <a:pPr eaLnBrk="0" hangingPunct="0"/>
              <a:r>
                <a:rPr lang="fr-CA" sz="1200" dirty="0">
                  <a:latin typeface="Calibri Light"/>
                </a:rPr>
                <a:t>  total = 0</a:t>
              </a:r>
            </a:p>
            <a:p>
              <a:pPr eaLnBrk="0" hangingPunct="0"/>
              <a:r>
                <a:rPr lang="fr-CA" sz="1200" dirty="0">
                  <a:latin typeface="Calibri Light"/>
                </a:rPr>
                <a:t>  for i =1 to …</a:t>
              </a:r>
            </a:p>
          </p:txBody>
        </p:sp>
        <p:sp>
          <p:nvSpPr>
            <p:cNvPr id="62477" name="Line 14"/>
            <p:cNvSpPr>
              <a:spLocks noChangeShapeType="1"/>
            </p:cNvSpPr>
            <p:nvPr/>
          </p:nvSpPr>
          <p:spPr bwMode="auto">
            <a:xfrm flipV="1">
              <a:off x="4194" y="2523"/>
              <a:ext cx="0" cy="231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 type="triangle" w="lg" len="lg"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2478" name="Line 15"/>
            <p:cNvSpPr>
              <a:spLocks noChangeShapeType="1"/>
            </p:cNvSpPr>
            <p:nvPr/>
          </p:nvSpPr>
          <p:spPr bwMode="auto">
            <a:xfrm>
              <a:off x="4542" y="2523"/>
              <a:ext cx="0" cy="231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 type="triangle" w="lg" len="lg"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2479" name="Rectangle 16"/>
            <p:cNvSpPr>
              <a:spLocks noChangeArrowheads="1"/>
            </p:cNvSpPr>
            <p:nvPr/>
          </p:nvSpPr>
          <p:spPr bwMode="auto">
            <a:xfrm>
              <a:off x="4067" y="1614"/>
              <a:ext cx="591" cy="641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0" rIns="0" bIns="0"/>
            <a:lstStyle/>
            <a:p>
              <a:pPr algn="ctr" eaLnBrk="0" hangingPunct="0"/>
              <a:r>
                <a:rPr lang="fr-CA" sz="1400">
                  <a:latin typeface="Calibri Light"/>
                </a:rPr>
                <a:t>Control </a:t>
              </a:r>
            </a:p>
            <a:p>
              <a:pPr algn="ctr" eaLnBrk="0" hangingPunct="0"/>
              <a:r>
                <a:rPr lang="fr-CA" sz="1400">
                  <a:latin typeface="Calibri Light"/>
                </a:rPr>
                <a:t>logic and State register</a:t>
              </a:r>
              <a:endParaRPr lang="fr-CA" sz="900">
                <a:latin typeface="Calibri Light"/>
              </a:endParaRPr>
            </a:p>
          </p:txBody>
        </p:sp>
        <p:sp>
          <p:nvSpPr>
            <p:cNvPr id="62480" name="Freeform 17"/>
            <p:cNvSpPr>
              <a:spLocks/>
            </p:cNvSpPr>
            <p:nvPr/>
          </p:nvSpPr>
          <p:spPr bwMode="auto">
            <a:xfrm>
              <a:off x="4731" y="1974"/>
              <a:ext cx="84" cy="0"/>
            </a:xfrm>
            <a:custGeom>
              <a:avLst/>
              <a:gdLst>
                <a:gd name="T0" fmla="*/ 0 w 209"/>
                <a:gd name="T1" fmla="*/ 0 h 1"/>
                <a:gd name="T2" fmla="*/ 84 w 209"/>
                <a:gd name="T3" fmla="*/ 0 h 1"/>
                <a:gd name="T4" fmla="*/ 0 60000 65536"/>
                <a:gd name="T5" fmla="*/ 0 60000 65536"/>
                <a:gd name="T6" fmla="*/ 0 w 209"/>
                <a:gd name="T7" fmla="*/ 0 h 1"/>
                <a:gd name="T8" fmla="*/ 209 w 209"/>
                <a:gd name="T9" fmla="*/ 0 h 1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209" h="1">
                  <a:moveTo>
                    <a:pt x="0" y="0"/>
                  </a:moveTo>
                  <a:lnTo>
                    <a:pt x="209" y="0"/>
                  </a:lnTo>
                </a:path>
              </a:pathLst>
            </a:custGeom>
            <a:noFill/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2481" name="Freeform 18"/>
            <p:cNvSpPr>
              <a:spLocks/>
            </p:cNvSpPr>
            <p:nvPr/>
          </p:nvSpPr>
          <p:spPr bwMode="auto">
            <a:xfrm>
              <a:off x="5190" y="2016"/>
              <a:ext cx="1" cy="126"/>
            </a:xfrm>
            <a:custGeom>
              <a:avLst/>
              <a:gdLst>
                <a:gd name="T0" fmla="*/ 0 w 1"/>
                <a:gd name="T1" fmla="*/ 0 h 126"/>
                <a:gd name="T2" fmla="*/ 0 w 1"/>
                <a:gd name="T3" fmla="*/ 126 h 126"/>
                <a:gd name="T4" fmla="*/ 0 60000 65536"/>
                <a:gd name="T5" fmla="*/ 0 60000 65536"/>
                <a:gd name="T6" fmla="*/ 0 w 1"/>
                <a:gd name="T7" fmla="*/ 0 h 126"/>
                <a:gd name="T8" fmla="*/ 1 w 1"/>
                <a:gd name="T9" fmla="*/ 126 h 12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1" h="126">
                  <a:moveTo>
                    <a:pt x="0" y="0"/>
                  </a:moveTo>
                  <a:lnTo>
                    <a:pt x="0" y="126"/>
                  </a:lnTo>
                </a:path>
              </a:pathLst>
            </a:custGeom>
            <a:noFill/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2482" name="Text Box 19"/>
            <p:cNvSpPr txBox="1">
              <a:spLocks noChangeArrowheads="1"/>
            </p:cNvSpPr>
            <p:nvPr/>
          </p:nvSpPr>
          <p:spPr bwMode="auto">
            <a:xfrm>
              <a:off x="4815" y="2754"/>
              <a:ext cx="740" cy="218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0" rIns="0"/>
            <a:lstStyle/>
            <a:p>
              <a:pPr algn="ctr" eaLnBrk="0" hangingPunct="0"/>
              <a:r>
                <a:rPr lang="fr-CA" sz="1400" dirty="0">
                  <a:solidFill>
                    <a:srgbClr val="FF0000"/>
                  </a:solidFill>
                  <a:latin typeface="Calibri Light"/>
                </a:rPr>
                <a:t>I/O</a:t>
              </a:r>
            </a:p>
          </p:txBody>
        </p:sp>
        <p:sp>
          <p:nvSpPr>
            <p:cNvPr id="62483" name="Freeform 20"/>
            <p:cNvSpPr>
              <a:spLocks/>
            </p:cNvSpPr>
            <p:nvPr/>
          </p:nvSpPr>
          <p:spPr bwMode="auto">
            <a:xfrm>
              <a:off x="5190" y="2609"/>
              <a:ext cx="1" cy="151"/>
            </a:xfrm>
            <a:custGeom>
              <a:avLst/>
              <a:gdLst>
                <a:gd name="T0" fmla="*/ 1 w 1"/>
                <a:gd name="T1" fmla="*/ 0 h 151"/>
                <a:gd name="T2" fmla="*/ 0 w 1"/>
                <a:gd name="T3" fmla="*/ 151 h 151"/>
                <a:gd name="T4" fmla="*/ 0 60000 65536"/>
                <a:gd name="T5" fmla="*/ 0 60000 65536"/>
                <a:gd name="T6" fmla="*/ 0 w 1"/>
                <a:gd name="T7" fmla="*/ 0 h 151"/>
                <a:gd name="T8" fmla="*/ 1 w 1"/>
                <a:gd name="T9" fmla="*/ 151 h 151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1" h="151">
                  <a:moveTo>
                    <a:pt x="1" y="0"/>
                  </a:moveTo>
                  <a:lnTo>
                    <a:pt x="0" y="151"/>
                  </a:lnTo>
                </a:path>
              </a:pathLst>
            </a:custGeom>
            <a:noFill/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2484" name="Freeform 21"/>
            <p:cNvSpPr>
              <a:spLocks/>
            </p:cNvSpPr>
            <p:nvPr/>
          </p:nvSpPr>
          <p:spPr bwMode="auto">
            <a:xfrm>
              <a:off x="4194" y="2256"/>
              <a:ext cx="1" cy="90"/>
            </a:xfrm>
            <a:custGeom>
              <a:avLst/>
              <a:gdLst>
                <a:gd name="T0" fmla="*/ 0 w 1"/>
                <a:gd name="T1" fmla="*/ 0 h 90"/>
                <a:gd name="T2" fmla="*/ 0 w 1"/>
                <a:gd name="T3" fmla="*/ 90 h 90"/>
                <a:gd name="T4" fmla="*/ 0 60000 65536"/>
                <a:gd name="T5" fmla="*/ 0 60000 65536"/>
                <a:gd name="T6" fmla="*/ 0 w 1"/>
                <a:gd name="T7" fmla="*/ 0 h 90"/>
                <a:gd name="T8" fmla="*/ 1 w 1"/>
                <a:gd name="T9" fmla="*/ 90 h 90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1" h="90">
                  <a:moveTo>
                    <a:pt x="0" y="0"/>
                  </a:moveTo>
                  <a:lnTo>
                    <a:pt x="0" y="90"/>
                  </a:lnTo>
                </a:path>
              </a:pathLst>
            </a:custGeom>
            <a:noFill/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2485" name="Freeform 22"/>
            <p:cNvSpPr>
              <a:spLocks/>
            </p:cNvSpPr>
            <p:nvPr/>
          </p:nvSpPr>
          <p:spPr bwMode="auto">
            <a:xfrm>
              <a:off x="4542" y="2256"/>
              <a:ext cx="1" cy="90"/>
            </a:xfrm>
            <a:custGeom>
              <a:avLst/>
              <a:gdLst>
                <a:gd name="T0" fmla="*/ 0 w 1"/>
                <a:gd name="T1" fmla="*/ 0 h 90"/>
                <a:gd name="T2" fmla="*/ 0 w 1"/>
                <a:gd name="T3" fmla="*/ 90 h 90"/>
                <a:gd name="T4" fmla="*/ 0 60000 65536"/>
                <a:gd name="T5" fmla="*/ 0 60000 65536"/>
                <a:gd name="T6" fmla="*/ 0 w 1"/>
                <a:gd name="T7" fmla="*/ 0 h 90"/>
                <a:gd name="T8" fmla="*/ 1 w 1"/>
                <a:gd name="T9" fmla="*/ 90 h 90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1" h="90">
                  <a:moveTo>
                    <a:pt x="0" y="0"/>
                  </a:moveTo>
                  <a:lnTo>
                    <a:pt x="0" y="90"/>
                  </a:lnTo>
                </a:path>
              </a:pathLst>
            </a:custGeom>
            <a:noFill/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</p:grp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3" name="Rectangle 2"/>
          <p:cNvSpPr>
            <a:spLocks noGrp="1"/>
          </p:cNvSpPr>
          <p:nvPr>
            <p:ph type="title"/>
          </p:nvPr>
        </p:nvSpPr>
        <p:spPr>
          <a:xfrm>
            <a:off x="1055440" y="44624"/>
            <a:ext cx="10081120" cy="1143000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fr-CA" sz="4000" kern="1200" dirty="0">
                <a:solidFill>
                  <a:srgbClr val="025BBC"/>
                </a:solidFill>
              </a:rPr>
              <a:t>Processeur à usage restreint</a:t>
            </a:r>
          </a:p>
        </p:txBody>
      </p:sp>
      <p:sp>
        <p:nvSpPr>
          <p:cNvPr id="64514" name="Rectangle 3"/>
          <p:cNvSpPr>
            <a:spLocks noGrp="1"/>
          </p:cNvSpPr>
          <p:nvPr>
            <p:ph type="body" idx="1"/>
          </p:nvPr>
        </p:nvSpPr>
        <p:spPr>
          <a:xfrm>
            <a:off x="1055440" y="1052737"/>
            <a:ext cx="8280919" cy="5328591"/>
          </a:xfrm>
        </p:spPr>
        <p:txBody>
          <a:bodyPr/>
          <a:lstStyle/>
          <a:p>
            <a:pPr eaLnBrk="1" hangingPunct="1"/>
            <a:r>
              <a:rPr lang="fr-CA" sz="2400" dirty="0"/>
              <a:t>Reprogrammable et optimisé pour une classe d’applications</a:t>
            </a:r>
          </a:p>
          <a:p>
            <a:pPr lvl="1" eaLnBrk="1" hangingPunct="1"/>
            <a:r>
              <a:rPr lang="fr-CA" sz="2000" dirty="0"/>
              <a:t>Compromis entre l’usage général et l’usage dédié ;                                    le </a:t>
            </a:r>
            <a:r>
              <a:rPr lang="fr-CA" sz="2000" dirty="0" err="1"/>
              <a:t>uC</a:t>
            </a:r>
            <a:r>
              <a:rPr lang="fr-CA" sz="2000" dirty="0"/>
              <a:t> et les DSP sont des exemples</a:t>
            </a:r>
          </a:p>
          <a:p>
            <a:pPr eaLnBrk="1" hangingPunct="1"/>
            <a:r>
              <a:rPr lang="fr-CA" sz="2400" dirty="0"/>
              <a:t>Traits</a:t>
            </a:r>
          </a:p>
          <a:p>
            <a:pPr lvl="1" eaLnBrk="1" hangingPunct="1"/>
            <a:r>
              <a:rPr lang="fr-CA" sz="2000" dirty="0"/>
              <a:t>Mémoire de programme intégrée</a:t>
            </a:r>
          </a:p>
          <a:p>
            <a:pPr lvl="1" eaLnBrk="1" hangingPunct="1"/>
            <a:r>
              <a:rPr lang="fr-CA" sz="2000" dirty="0"/>
              <a:t>Unités fonctionnelles spécialisées</a:t>
            </a:r>
          </a:p>
          <a:p>
            <a:pPr lvl="1" eaLnBrk="1" hangingPunct="1"/>
            <a:r>
              <a:rPr lang="fr-CA" sz="2000" dirty="0"/>
              <a:t>Circuits de données optimisés</a:t>
            </a:r>
          </a:p>
          <a:p>
            <a:pPr eaLnBrk="1" hangingPunct="1"/>
            <a:r>
              <a:rPr lang="fr-CA" sz="2400" dirty="0"/>
              <a:t>Bénéfices</a:t>
            </a:r>
          </a:p>
          <a:p>
            <a:pPr lvl="1" eaLnBrk="1" hangingPunct="1"/>
            <a:r>
              <a:rPr lang="fr-CA" sz="2000" dirty="0"/>
              <a:t>Un peu de flexibilité, bonnes performances, dimension et consommation d’énergie réduites</a:t>
            </a:r>
          </a:p>
          <a:p>
            <a:pPr lvl="1" eaLnBrk="1" hangingPunct="1"/>
            <a:r>
              <a:rPr lang="fr-CA" sz="2000" dirty="0"/>
              <a:t>temps de mise en marché </a:t>
            </a:r>
            <a:r>
              <a:rPr lang="fr-CA" sz="2000" b="1" dirty="0"/>
              <a:t>moyen</a:t>
            </a:r>
          </a:p>
          <a:p>
            <a:pPr eaLnBrk="1" hangingPunct="1"/>
            <a:r>
              <a:rPr lang="fr-CA" sz="2400" dirty="0"/>
              <a:t>Inconvénients</a:t>
            </a:r>
          </a:p>
          <a:p>
            <a:pPr lvl="1" eaLnBrk="1" hangingPunct="1"/>
            <a:r>
              <a:rPr lang="fr-CA" sz="2000" dirty="0"/>
              <a:t>Ressources computationnelles limitées</a:t>
            </a:r>
          </a:p>
          <a:p>
            <a:pPr lvl="1" eaLnBrk="1" hangingPunct="1"/>
            <a:r>
              <a:rPr lang="fr-CA" sz="2000" dirty="0"/>
              <a:t>NRE </a:t>
            </a:r>
            <a:r>
              <a:rPr lang="fr-CA" sz="2000" b="1" dirty="0"/>
              <a:t>faible à élevé</a:t>
            </a:r>
          </a:p>
          <a:p>
            <a:pPr lvl="1" eaLnBrk="1" hangingPunct="1"/>
            <a:endParaRPr lang="fr-CA" sz="2000" dirty="0"/>
          </a:p>
        </p:txBody>
      </p:sp>
      <p:sp>
        <p:nvSpPr>
          <p:cNvPr id="64515" name="Rectangle 5"/>
          <p:cNvSpPr>
            <a:spLocks noChangeArrowheads="1"/>
          </p:cNvSpPr>
          <p:nvPr/>
        </p:nvSpPr>
        <p:spPr bwMode="auto">
          <a:xfrm>
            <a:off x="8072439" y="3144839"/>
            <a:ext cx="358775" cy="274637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lIns="0" tIns="0" rIns="0" bIns="0"/>
          <a:lstStyle/>
          <a:p>
            <a:pPr algn="ctr" eaLnBrk="0" hangingPunct="0"/>
            <a:r>
              <a:rPr lang="fr-CA" sz="1400">
                <a:latin typeface="Calibri Light"/>
              </a:rPr>
              <a:t>IR</a:t>
            </a:r>
            <a:endParaRPr lang="fr-CA" sz="900">
              <a:latin typeface="Calibri Light"/>
            </a:endParaRPr>
          </a:p>
        </p:txBody>
      </p:sp>
      <p:sp>
        <p:nvSpPr>
          <p:cNvPr id="64516" name="Rectangle 6"/>
          <p:cNvSpPr>
            <a:spLocks noChangeArrowheads="1"/>
          </p:cNvSpPr>
          <p:nvPr/>
        </p:nvSpPr>
        <p:spPr bwMode="auto">
          <a:xfrm>
            <a:off x="8636001" y="3144839"/>
            <a:ext cx="358775" cy="274637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lIns="0" tIns="0" rIns="0" bIns="0"/>
          <a:lstStyle/>
          <a:p>
            <a:pPr algn="ctr" eaLnBrk="0" hangingPunct="0"/>
            <a:r>
              <a:rPr lang="fr-CA" sz="1400">
                <a:latin typeface="Calibri Light"/>
              </a:rPr>
              <a:t>PC</a:t>
            </a:r>
            <a:endParaRPr lang="fr-CA" sz="900">
              <a:latin typeface="Calibri Light"/>
            </a:endParaRPr>
          </a:p>
        </p:txBody>
      </p:sp>
      <p:sp>
        <p:nvSpPr>
          <p:cNvPr id="64517" name="Text Box 7"/>
          <p:cNvSpPr txBox="1">
            <a:spLocks noChangeArrowheads="1"/>
          </p:cNvSpPr>
          <p:nvPr/>
        </p:nvSpPr>
        <p:spPr bwMode="auto">
          <a:xfrm>
            <a:off x="9412289" y="1979614"/>
            <a:ext cx="896937" cy="458787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lIns="0" tIns="91440" rIns="0"/>
          <a:lstStyle/>
          <a:p>
            <a:pPr algn="ctr" eaLnBrk="0" hangingPunct="0"/>
            <a:r>
              <a:rPr lang="fr-CA" sz="1400" b="1">
                <a:latin typeface="Calibri Light"/>
              </a:rPr>
              <a:t>Registers</a:t>
            </a:r>
          </a:p>
        </p:txBody>
      </p:sp>
      <p:sp>
        <p:nvSpPr>
          <p:cNvPr id="64518" name="Text Box 8"/>
          <p:cNvSpPr txBox="1">
            <a:spLocks noChangeArrowheads="1"/>
          </p:cNvSpPr>
          <p:nvPr/>
        </p:nvSpPr>
        <p:spPr bwMode="auto">
          <a:xfrm>
            <a:off x="9390064" y="2667000"/>
            <a:ext cx="896937" cy="5334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lIns="0" tIns="91440" rIns="0"/>
          <a:lstStyle/>
          <a:p>
            <a:pPr algn="ctr" eaLnBrk="0" hangingPunct="0"/>
            <a:r>
              <a:rPr lang="fr-CA" sz="1400" b="1" dirty="0">
                <a:solidFill>
                  <a:srgbClr val="FF0000"/>
                </a:solidFill>
                <a:latin typeface="Calibri Light"/>
              </a:rPr>
              <a:t>Custom</a:t>
            </a:r>
          </a:p>
          <a:p>
            <a:pPr algn="ctr" eaLnBrk="0" hangingPunct="0"/>
            <a:r>
              <a:rPr lang="fr-CA" sz="1400" b="1" dirty="0">
                <a:solidFill>
                  <a:srgbClr val="FF0000"/>
                </a:solidFill>
                <a:latin typeface="Calibri Light"/>
              </a:rPr>
              <a:t>ALU</a:t>
            </a:r>
            <a:endParaRPr lang="fr-CA" sz="900" b="1" dirty="0">
              <a:solidFill>
                <a:srgbClr val="FF0000"/>
              </a:solidFill>
              <a:latin typeface="Calibri Light"/>
            </a:endParaRPr>
          </a:p>
        </p:txBody>
      </p:sp>
      <p:sp>
        <p:nvSpPr>
          <p:cNvPr id="64519" name="Rectangle 9"/>
          <p:cNvSpPr>
            <a:spLocks noChangeArrowheads="1"/>
          </p:cNvSpPr>
          <p:nvPr/>
        </p:nvSpPr>
        <p:spPr bwMode="auto">
          <a:xfrm>
            <a:off x="9105900" y="1600200"/>
            <a:ext cx="1333500" cy="16764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algn="ctr" eaLnBrk="0" hangingPunct="0">
              <a:spcBef>
                <a:spcPct val="50000"/>
              </a:spcBef>
            </a:pPr>
            <a:r>
              <a:rPr lang="fr-CA" sz="1400">
                <a:latin typeface="Calibri Light"/>
              </a:rPr>
              <a:t>Datapath</a:t>
            </a:r>
          </a:p>
        </p:txBody>
      </p:sp>
      <p:sp>
        <p:nvSpPr>
          <p:cNvPr id="64520" name="Rectangle 10"/>
          <p:cNvSpPr>
            <a:spLocks noChangeArrowheads="1"/>
          </p:cNvSpPr>
          <p:nvPr/>
        </p:nvSpPr>
        <p:spPr bwMode="auto">
          <a:xfrm>
            <a:off x="7939088" y="1600200"/>
            <a:ext cx="1166812" cy="36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algn="ctr" eaLnBrk="0" hangingPunct="0">
              <a:spcBef>
                <a:spcPct val="50000"/>
              </a:spcBef>
            </a:pPr>
            <a:r>
              <a:rPr lang="fr-CA" sz="1400" dirty="0">
                <a:solidFill>
                  <a:srgbClr val="FF0000"/>
                </a:solidFill>
                <a:latin typeface="Calibri Light"/>
              </a:rPr>
              <a:t>Controller</a:t>
            </a:r>
          </a:p>
        </p:txBody>
      </p:sp>
      <p:sp>
        <p:nvSpPr>
          <p:cNvPr id="64522" name="Text Box 12"/>
          <p:cNvSpPr txBox="1">
            <a:spLocks noChangeArrowheads="1"/>
          </p:cNvSpPr>
          <p:nvPr/>
        </p:nvSpPr>
        <p:spPr bwMode="auto">
          <a:xfrm>
            <a:off x="7948614" y="3741739"/>
            <a:ext cx="1158875" cy="346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rIns="0"/>
          <a:lstStyle/>
          <a:p>
            <a:pPr algn="ctr" eaLnBrk="0" hangingPunct="0"/>
            <a:r>
              <a:rPr lang="fr-CA" sz="1400" b="1" dirty="0">
                <a:solidFill>
                  <a:srgbClr val="FF0000"/>
                </a:solidFill>
                <a:latin typeface="Calibri Light"/>
              </a:rPr>
              <a:t>Program memory</a:t>
            </a:r>
          </a:p>
        </p:txBody>
      </p:sp>
      <p:sp>
        <p:nvSpPr>
          <p:cNvPr id="64523" name="Text Box 13"/>
          <p:cNvSpPr txBox="1">
            <a:spLocks noChangeArrowheads="1"/>
          </p:cNvSpPr>
          <p:nvPr/>
        </p:nvSpPr>
        <p:spPr bwMode="auto">
          <a:xfrm>
            <a:off x="7948614" y="4370389"/>
            <a:ext cx="1165225" cy="731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rIns="0"/>
          <a:lstStyle/>
          <a:p>
            <a:pPr algn="ctr" eaLnBrk="0" hangingPunct="0"/>
            <a:r>
              <a:rPr lang="fr-CA" sz="1200">
                <a:latin typeface="Calibri Light"/>
              </a:rPr>
              <a:t>Assembly code for:</a:t>
            </a:r>
          </a:p>
          <a:p>
            <a:pPr algn="ctr" eaLnBrk="0" hangingPunct="0"/>
            <a:endParaRPr lang="fr-CA" sz="1200">
              <a:latin typeface="Calibri Light"/>
            </a:endParaRPr>
          </a:p>
          <a:p>
            <a:pPr eaLnBrk="0" hangingPunct="0"/>
            <a:r>
              <a:rPr lang="fr-CA" sz="1200">
                <a:latin typeface="Calibri Light"/>
              </a:rPr>
              <a:t>  total = 0</a:t>
            </a:r>
          </a:p>
          <a:p>
            <a:pPr eaLnBrk="0" hangingPunct="0"/>
            <a:r>
              <a:rPr lang="fr-CA" sz="1200">
                <a:latin typeface="Calibri Light"/>
              </a:rPr>
              <a:t>  for i =1 to …</a:t>
            </a:r>
          </a:p>
        </p:txBody>
      </p:sp>
      <p:sp>
        <p:nvSpPr>
          <p:cNvPr id="64524" name="Line 14"/>
          <p:cNvSpPr>
            <a:spLocks noChangeShapeType="1"/>
          </p:cNvSpPr>
          <p:nvPr/>
        </p:nvSpPr>
        <p:spPr bwMode="auto">
          <a:xfrm flipV="1">
            <a:off x="8258175" y="3422651"/>
            <a:ext cx="0" cy="366713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 type="triangle" w="lg" len="lg"/>
          </a:ln>
        </p:spPr>
        <p:txBody>
          <a:bodyPr/>
          <a:lstStyle/>
          <a:p>
            <a:endParaRPr lang="fr-FR"/>
          </a:p>
        </p:txBody>
      </p:sp>
      <p:sp>
        <p:nvSpPr>
          <p:cNvPr id="64525" name="Line 15"/>
          <p:cNvSpPr>
            <a:spLocks noChangeShapeType="1"/>
          </p:cNvSpPr>
          <p:nvPr/>
        </p:nvSpPr>
        <p:spPr bwMode="auto">
          <a:xfrm>
            <a:off x="8810625" y="3422651"/>
            <a:ext cx="0" cy="366713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 type="triangle" w="lg" len="lg"/>
          </a:ln>
        </p:spPr>
        <p:txBody>
          <a:bodyPr/>
          <a:lstStyle/>
          <a:p>
            <a:endParaRPr lang="fr-FR"/>
          </a:p>
        </p:txBody>
      </p:sp>
      <p:sp>
        <p:nvSpPr>
          <p:cNvPr id="64526" name="Rectangle 16"/>
          <p:cNvSpPr>
            <a:spLocks noChangeArrowheads="1"/>
          </p:cNvSpPr>
          <p:nvPr/>
        </p:nvSpPr>
        <p:spPr bwMode="auto">
          <a:xfrm>
            <a:off x="8074025" y="1979614"/>
            <a:ext cx="920750" cy="1017587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lIns="0" rIns="0" bIns="0"/>
          <a:lstStyle/>
          <a:p>
            <a:pPr algn="ctr" eaLnBrk="0" hangingPunct="0"/>
            <a:r>
              <a:rPr lang="fr-CA" sz="1400">
                <a:latin typeface="Calibri Light"/>
              </a:rPr>
              <a:t>Control </a:t>
            </a:r>
          </a:p>
          <a:p>
            <a:pPr algn="ctr" eaLnBrk="0" hangingPunct="0"/>
            <a:r>
              <a:rPr lang="fr-CA" sz="1400">
                <a:latin typeface="Calibri Light"/>
              </a:rPr>
              <a:t>logic and State register</a:t>
            </a:r>
            <a:endParaRPr lang="fr-CA" sz="900">
              <a:latin typeface="Calibri Light"/>
            </a:endParaRPr>
          </a:p>
        </p:txBody>
      </p:sp>
      <p:sp>
        <p:nvSpPr>
          <p:cNvPr id="64528" name="Freeform 18"/>
          <p:cNvSpPr>
            <a:spLocks/>
          </p:cNvSpPr>
          <p:nvPr/>
        </p:nvSpPr>
        <p:spPr bwMode="auto">
          <a:xfrm>
            <a:off x="9785350" y="2438401"/>
            <a:ext cx="46038" cy="200025"/>
          </a:xfrm>
          <a:custGeom>
            <a:avLst/>
            <a:gdLst>
              <a:gd name="T0" fmla="*/ 0 w 1"/>
              <a:gd name="T1" fmla="*/ 0 h 126"/>
              <a:gd name="T2" fmla="*/ 0 w 1"/>
              <a:gd name="T3" fmla="*/ 200025 h 126"/>
              <a:gd name="T4" fmla="*/ 0 60000 65536"/>
              <a:gd name="T5" fmla="*/ 0 60000 65536"/>
              <a:gd name="T6" fmla="*/ 0 w 1"/>
              <a:gd name="T7" fmla="*/ 0 h 126"/>
              <a:gd name="T8" fmla="*/ 1 w 1"/>
              <a:gd name="T9" fmla="*/ 126 h 126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1" h="126">
                <a:moveTo>
                  <a:pt x="0" y="0"/>
                </a:moveTo>
                <a:lnTo>
                  <a:pt x="0" y="126"/>
                </a:lnTo>
              </a:path>
            </a:pathLst>
          </a:custGeom>
          <a:noFill/>
          <a:ln w="1905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64529" name="Text Box 19"/>
          <p:cNvSpPr txBox="1">
            <a:spLocks noChangeArrowheads="1"/>
          </p:cNvSpPr>
          <p:nvPr/>
        </p:nvSpPr>
        <p:spPr bwMode="auto">
          <a:xfrm>
            <a:off x="9105901" y="3505200"/>
            <a:ext cx="1289050" cy="7239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lIns="0" rIns="0"/>
          <a:lstStyle/>
          <a:p>
            <a:pPr algn="ctr" eaLnBrk="0" hangingPunct="0"/>
            <a:r>
              <a:rPr lang="fr-CA" sz="1400" dirty="0">
                <a:solidFill>
                  <a:srgbClr val="FF0000"/>
                </a:solidFill>
                <a:latin typeface="Calibri Light"/>
              </a:rPr>
              <a:t>Data</a:t>
            </a:r>
          </a:p>
          <a:p>
            <a:pPr algn="ctr" eaLnBrk="0" hangingPunct="0"/>
            <a:r>
              <a:rPr lang="fr-CA" sz="1400" dirty="0">
                <a:solidFill>
                  <a:srgbClr val="FF0000"/>
                </a:solidFill>
                <a:latin typeface="Calibri Light"/>
              </a:rPr>
              <a:t>Memory and </a:t>
            </a:r>
            <a:r>
              <a:rPr lang="fr-CA" sz="1400" b="1" dirty="0">
                <a:solidFill>
                  <a:srgbClr val="FF0000"/>
                </a:solidFill>
                <a:latin typeface="Calibri Light"/>
              </a:rPr>
              <a:t>I/O</a:t>
            </a:r>
          </a:p>
        </p:txBody>
      </p:sp>
      <p:sp>
        <p:nvSpPr>
          <p:cNvPr id="64531" name="Freeform 21"/>
          <p:cNvSpPr>
            <a:spLocks/>
          </p:cNvSpPr>
          <p:nvPr/>
        </p:nvSpPr>
        <p:spPr bwMode="auto">
          <a:xfrm>
            <a:off x="8213725" y="2998789"/>
            <a:ext cx="46038" cy="142875"/>
          </a:xfrm>
          <a:custGeom>
            <a:avLst/>
            <a:gdLst>
              <a:gd name="T0" fmla="*/ 0 w 1"/>
              <a:gd name="T1" fmla="*/ 0 h 90"/>
              <a:gd name="T2" fmla="*/ 0 w 1"/>
              <a:gd name="T3" fmla="*/ 142875 h 90"/>
              <a:gd name="T4" fmla="*/ 0 60000 65536"/>
              <a:gd name="T5" fmla="*/ 0 60000 65536"/>
              <a:gd name="T6" fmla="*/ 0 w 1"/>
              <a:gd name="T7" fmla="*/ 0 h 90"/>
              <a:gd name="T8" fmla="*/ 1 w 1"/>
              <a:gd name="T9" fmla="*/ 90 h 90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1" h="90">
                <a:moveTo>
                  <a:pt x="0" y="0"/>
                </a:moveTo>
                <a:lnTo>
                  <a:pt x="0" y="90"/>
                </a:lnTo>
              </a:path>
            </a:pathLst>
          </a:custGeom>
          <a:noFill/>
          <a:ln w="1905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64532" name="Freeform 22"/>
          <p:cNvSpPr>
            <a:spLocks/>
          </p:cNvSpPr>
          <p:nvPr/>
        </p:nvSpPr>
        <p:spPr bwMode="auto">
          <a:xfrm>
            <a:off x="8766175" y="2998789"/>
            <a:ext cx="46038" cy="142875"/>
          </a:xfrm>
          <a:custGeom>
            <a:avLst/>
            <a:gdLst>
              <a:gd name="T0" fmla="*/ 0 w 1"/>
              <a:gd name="T1" fmla="*/ 0 h 90"/>
              <a:gd name="T2" fmla="*/ 0 w 1"/>
              <a:gd name="T3" fmla="*/ 142875 h 90"/>
              <a:gd name="T4" fmla="*/ 0 60000 65536"/>
              <a:gd name="T5" fmla="*/ 0 60000 65536"/>
              <a:gd name="T6" fmla="*/ 0 w 1"/>
              <a:gd name="T7" fmla="*/ 0 h 90"/>
              <a:gd name="T8" fmla="*/ 1 w 1"/>
              <a:gd name="T9" fmla="*/ 90 h 90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1" h="90">
                <a:moveTo>
                  <a:pt x="0" y="0"/>
                </a:moveTo>
                <a:lnTo>
                  <a:pt x="0" y="90"/>
                </a:lnTo>
              </a:path>
            </a:pathLst>
          </a:custGeom>
          <a:noFill/>
          <a:ln w="1905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22" name="Freeform 18"/>
          <p:cNvSpPr>
            <a:spLocks/>
          </p:cNvSpPr>
          <p:nvPr/>
        </p:nvSpPr>
        <p:spPr bwMode="auto">
          <a:xfrm>
            <a:off x="9803927" y="3305176"/>
            <a:ext cx="46038" cy="200025"/>
          </a:xfrm>
          <a:custGeom>
            <a:avLst/>
            <a:gdLst>
              <a:gd name="T0" fmla="*/ 0 w 1"/>
              <a:gd name="T1" fmla="*/ 0 h 126"/>
              <a:gd name="T2" fmla="*/ 0 w 1"/>
              <a:gd name="T3" fmla="*/ 200025 h 126"/>
              <a:gd name="T4" fmla="*/ 0 60000 65536"/>
              <a:gd name="T5" fmla="*/ 0 60000 65536"/>
              <a:gd name="T6" fmla="*/ 0 w 1"/>
              <a:gd name="T7" fmla="*/ 0 h 126"/>
              <a:gd name="T8" fmla="*/ 1 w 1"/>
              <a:gd name="T9" fmla="*/ 126 h 126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1" h="126">
                <a:moveTo>
                  <a:pt x="0" y="0"/>
                </a:moveTo>
                <a:lnTo>
                  <a:pt x="0" y="126"/>
                </a:lnTo>
              </a:path>
            </a:pathLst>
          </a:custGeom>
          <a:noFill/>
          <a:ln w="1905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23" name="Freeform 17"/>
          <p:cNvSpPr>
            <a:spLocks/>
          </p:cNvSpPr>
          <p:nvPr/>
        </p:nvSpPr>
        <p:spPr bwMode="auto">
          <a:xfrm>
            <a:off x="7948614" y="3789363"/>
            <a:ext cx="1157287" cy="96838"/>
          </a:xfrm>
          <a:custGeom>
            <a:avLst/>
            <a:gdLst>
              <a:gd name="T0" fmla="*/ 0 w 209"/>
              <a:gd name="T1" fmla="*/ 0 h 1"/>
              <a:gd name="T2" fmla="*/ 130865 w 209"/>
              <a:gd name="T3" fmla="*/ 0 h 1"/>
              <a:gd name="T4" fmla="*/ 0 60000 65536"/>
              <a:gd name="T5" fmla="*/ 0 60000 65536"/>
              <a:gd name="T6" fmla="*/ 0 w 209"/>
              <a:gd name="T7" fmla="*/ 0 h 1"/>
              <a:gd name="T8" fmla="*/ 209 w 209"/>
              <a:gd name="T9" fmla="*/ 0 h 1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209" h="1">
                <a:moveTo>
                  <a:pt x="0" y="0"/>
                </a:moveTo>
                <a:lnTo>
                  <a:pt x="209" y="0"/>
                </a:lnTo>
              </a:path>
            </a:pathLst>
          </a:custGeom>
          <a:noFill/>
          <a:ln w="1905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89" name="Rectangle 2"/>
          <p:cNvSpPr>
            <a:spLocks noGrp="1"/>
          </p:cNvSpPr>
          <p:nvPr>
            <p:ph type="title"/>
          </p:nvPr>
        </p:nvSpPr>
        <p:spPr>
          <a:xfrm>
            <a:off x="1055440" y="87684"/>
            <a:ext cx="10081120" cy="1143000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fr-CA" sz="4000" kern="1200" dirty="0">
                <a:solidFill>
                  <a:srgbClr val="025BBC"/>
                </a:solidFill>
              </a:rPr>
              <a:t>Processeur à usage dédié</a:t>
            </a:r>
          </a:p>
        </p:txBody>
      </p:sp>
      <p:sp>
        <p:nvSpPr>
          <p:cNvPr id="63490" name="Rectangle 3"/>
          <p:cNvSpPr>
            <a:spLocks noGrp="1"/>
          </p:cNvSpPr>
          <p:nvPr>
            <p:ph type="body" idx="1"/>
          </p:nvPr>
        </p:nvSpPr>
        <p:spPr>
          <a:xfrm>
            <a:off x="1035497" y="1124744"/>
            <a:ext cx="7415237" cy="5040560"/>
          </a:xfrm>
        </p:spPr>
        <p:txBody>
          <a:bodyPr/>
          <a:lstStyle/>
          <a:p>
            <a:pPr eaLnBrk="1" hangingPunct="1"/>
            <a:r>
              <a:rPr lang="fr-CA" sz="2400" dirty="0"/>
              <a:t>Souvent appelé coprocesseur, accélérateur ou périphérique</a:t>
            </a:r>
          </a:p>
          <a:p>
            <a:pPr eaLnBrk="1" hangingPunct="1"/>
            <a:r>
              <a:rPr lang="fr-CA" sz="2400" dirty="0"/>
              <a:t>Traits</a:t>
            </a:r>
          </a:p>
          <a:p>
            <a:pPr lvl="1" eaLnBrk="1" hangingPunct="1"/>
            <a:r>
              <a:rPr lang="fr-CA" sz="2000" dirty="0"/>
              <a:t>Contient uniquement les composants requis pour l’application</a:t>
            </a:r>
          </a:p>
          <a:p>
            <a:pPr lvl="1" eaLnBrk="1" hangingPunct="1"/>
            <a:r>
              <a:rPr lang="fr-CA" sz="2000" i="1" dirty="0"/>
              <a:t>Non programmable au sens habituel</a:t>
            </a:r>
          </a:p>
          <a:p>
            <a:pPr lvl="1" eaLnBrk="1" hangingPunct="1"/>
            <a:r>
              <a:rPr lang="fr-CA" sz="2000" dirty="0"/>
              <a:t>Circuits de données optimisés</a:t>
            </a:r>
          </a:p>
          <a:p>
            <a:pPr eaLnBrk="1" hangingPunct="1"/>
            <a:r>
              <a:rPr lang="fr-CA" sz="2400" dirty="0"/>
              <a:t>Bénéfices</a:t>
            </a:r>
          </a:p>
          <a:p>
            <a:pPr lvl="1" eaLnBrk="1" hangingPunct="1"/>
            <a:r>
              <a:rPr lang="fr-CA" sz="2000" dirty="0"/>
              <a:t>Rapidité, consommation d’énergie optimisée pour certains, dimensions physiques réduites</a:t>
            </a:r>
          </a:p>
          <a:p>
            <a:pPr eaLnBrk="1" hangingPunct="1"/>
            <a:r>
              <a:rPr lang="fr-CA" sz="2400" dirty="0"/>
              <a:t>Inconvénients</a:t>
            </a:r>
          </a:p>
          <a:p>
            <a:pPr lvl="1" eaLnBrk="1" hangingPunct="1"/>
            <a:r>
              <a:rPr lang="fr-CA" sz="2000" dirty="0"/>
              <a:t>Temps de mise en marché et NRE </a:t>
            </a:r>
            <a:r>
              <a:rPr lang="fr-CA" sz="2000" b="1" dirty="0"/>
              <a:t>moyens à élevés</a:t>
            </a:r>
          </a:p>
          <a:p>
            <a:pPr lvl="1" eaLnBrk="1" hangingPunct="1"/>
            <a:r>
              <a:rPr lang="fr-CA" sz="2000" b="1" dirty="0"/>
              <a:t>Rigidité</a:t>
            </a:r>
          </a:p>
        </p:txBody>
      </p:sp>
      <p:sp>
        <p:nvSpPr>
          <p:cNvPr id="63491" name="Rectangle 5"/>
          <p:cNvSpPr>
            <a:spLocks noChangeArrowheads="1"/>
          </p:cNvSpPr>
          <p:nvPr/>
        </p:nvSpPr>
        <p:spPr bwMode="auto">
          <a:xfrm>
            <a:off x="10049346" y="1766465"/>
            <a:ext cx="1143000" cy="16002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algn="ctr" eaLnBrk="0" hangingPunct="0">
              <a:spcBef>
                <a:spcPct val="50000"/>
              </a:spcBef>
            </a:pPr>
            <a:r>
              <a:rPr lang="en-US" sz="1400">
                <a:latin typeface="Calibri Light"/>
              </a:rPr>
              <a:t>Datapath</a:t>
            </a:r>
            <a:endParaRPr lang="en-US" sz="2000">
              <a:latin typeface="Calibri Light"/>
            </a:endParaRPr>
          </a:p>
        </p:txBody>
      </p:sp>
      <p:sp>
        <p:nvSpPr>
          <p:cNvPr id="63492" name="Freeform 6"/>
          <p:cNvSpPr>
            <a:spLocks/>
          </p:cNvSpPr>
          <p:nvPr/>
        </p:nvSpPr>
        <p:spPr bwMode="auto">
          <a:xfrm>
            <a:off x="9901710" y="2428454"/>
            <a:ext cx="161925" cy="1587"/>
          </a:xfrm>
          <a:custGeom>
            <a:avLst/>
            <a:gdLst>
              <a:gd name="T0" fmla="*/ 0 w 102"/>
              <a:gd name="T1" fmla="*/ 0 h 1"/>
              <a:gd name="T2" fmla="*/ 161925 w 102"/>
              <a:gd name="T3" fmla="*/ 0 h 1"/>
              <a:gd name="T4" fmla="*/ 0 60000 65536"/>
              <a:gd name="T5" fmla="*/ 0 60000 65536"/>
              <a:gd name="T6" fmla="*/ 0 w 102"/>
              <a:gd name="T7" fmla="*/ 0 h 1"/>
              <a:gd name="T8" fmla="*/ 102 w 102"/>
              <a:gd name="T9" fmla="*/ 1 h 1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102" h="1">
                <a:moveTo>
                  <a:pt x="0" y="0"/>
                </a:moveTo>
                <a:lnTo>
                  <a:pt x="102" y="0"/>
                </a:lnTo>
              </a:path>
            </a:pathLst>
          </a:custGeom>
          <a:noFill/>
          <a:ln w="1905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63493" name="Rectangle 7"/>
          <p:cNvSpPr>
            <a:spLocks noChangeArrowheads="1"/>
          </p:cNvSpPr>
          <p:nvPr/>
        </p:nvSpPr>
        <p:spPr bwMode="auto">
          <a:xfrm>
            <a:off x="8760296" y="1772816"/>
            <a:ext cx="1143000" cy="159702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algn="ctr" eaLnBrk="0" hangingPunct="0">
              <a:spcBef>
                <a:spcPct val="50000"/>
              </a:spcBef>
            </a:pPr>
            <a:r>
              <a:rPr lang="en-US" sz="1400" dirty="0">
                <a:solidFill>
                  <a:srgbClr val="FF0000"/>
                </a:solidFill>
                <a:latin typeface="Calibri Light"/>
              </a:rPr>
              <a:t>Controller</a:t>
            </a:r>
            <a:endParaRPr lang="en-US" sz="2000" dirty="0">
              <a:solidFill>
                <a:srgbClr val="FF0000"/>
              </a:solidFill>
              <a:latin typeface="Calibri Light"/>
            </a:endParaRPr>
          </a:p>
        </p:txBody>
      </p:sp>
      <p:sp>
        <p:nvSpPr>
          <p:cNvPr id="63494" name="Rectangle 8"/>
          <p:cNvSpPr>
            <a:spLocks noChangeArrowheads="1"/>
          </p:cNvSpPr>
          <p:nvPr/>
        </p:nvSpPr>
        <p:spPr bwMode="auto">
          <a:xfrm>
            <a:off x="8931747" y="2133178"/>
            <a:ext cx="822325" cy="4572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lIns="0" tIns="0" rIns="0" bIns="0"/>
          <a:lstStyle/>
          <a:p>
            <a:pPr algn="ctr" eaLnBrk="0" hangingPunct="0"/>
            <a:r>
              <a:rPr lang="fr-CA" sz="1400" noProof="1">
                <a:latin typeface="Calibri Light"/>
              </a:rPr>
              <a:t>Control logic</a:t>
            </a:r>
            <a:endParaRPr lang="fr-CA" sz="900" noProof="1">
              <a:latin typeface="Calibri Light"/>
            </a:endParaRPr>
          </a:p>
        </p:txBody>
      </p:sp>
      <p:sp>
        <p:nvSpPr>
          <p:cNvPr id="63495" name="Freeform 9"/>
          <p:cNvSpPr>
            <a:spLocks/>
          </p:cNvSpPr>
          <p:nvPr/>
        </p:nvSpPr>
        <p:spPr bwMode="auto">
          <a:xfrm>
            <a:off x="9338147" y="2595140"/>
            <a:ext cx="11113" cy="185738"/>
          </a:xfrm>
          <a:custGeom>
            <a:avLst/>
            <a:gdLst>
              <a:gd name="T0" fmla="*/ 0 w 7"/>
              <a:gd name="T1" fmla="*/ 0 h 117"/>
              <a:gd name="T2" fmla="*/ 11113 w 7"/>
              <a:gd name="T3" fmla="*/ 185738 h 117"/>
              <a:gd name="T4" fmla="*/ 0 60000 65536"/>
              <a:gd name="T5" fmla="*/ 0 60000 65536"/>
              <a:gd name="T6" fmla="*/ 0 w 7"/>
              <a:gd name="T7" fmla="*/ 0 h 117"/>
              <a:gd name="T8" fmla="*/ 7 w 7"/>
              <a:gd name="T9" fmla="*/ 117 h 117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7" h="117">
                <a:moveTo>
                  <a:pt x="0" y="0"/>
                </a:moveTo>
                <a:lnTo>
                  <a:pt x="7" y="117"/>
                </a:lnTo>
              </a:path>
            </a:pathLst>
          </a:custGeom>
          <a:noFill/>
          <a:ln w="1905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63496" name="Text Box 10"/>
          <p:cNvSpPr txBox="1">
            <a:spLocks noChangeArrowheads="1"/>
          </p:cNvSpPr>
          <p:nvPr/>
        </p:nvSpPr>
        <p:spPr bwMode="auto">
          <a:xfrm>
            <a:off x="8931747" y="2782465"/>
            <a:ext cx="822325" cy="4572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lIns="0" tIns="0" rIns="0" bIns="0"/>
          <a:lstStyle/>
          <a:p>
            <a:pPr algn="ctr" eaLnBrk="0" hangingPunct="0"/>
            <a:r>
              <a:rPr lang="en-US" sz="1400">
                <a:latin typeface="Calibri Light"/>
              </a:rPr>
              <a:t>State register</a:t>
            </a:r>
          </a:p>
        </p:txBody>
      </p:sp>
      <p:sp>
        <p:nvSpPr>
          <p:cNvPr id="63497" name="Text Box 11"/>
          <p:cNvSpPr txBox="1">
            <a:spLocks noChangeArrowheads="1"/>
          </p:cNvSpPr>
          <p:nvPr/>
        </p:nvSpPr>
        <p:spPr bwMode="auto">
          <a:xfrm>
            <a:off x="10084271" y="3617491"/>
            <a:ext cx="1104900" cy="284955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lIns="0" rIns="0"/>
          <a:lstStyle/>
          <a:p>
            <a:pPr algn="ctr" eaLnBrk="0" hangingPunct="0"/>
            <a:r>
              <a:rPr lang="en-US" sz="1400" b="1" dirty="0">
                <a:solidFill>
                  <a:srgbClr val="FF0000"/>
                </a:solidFill>
                <a:latin typeface="Calibri Light"/>
              </a:rPr>
              <a:t>I/O</a:t>
            </a:r>
          </a:p>
        </p:txBody>
      </p:sp>
      <p:sp>
        <p:nvSpPr>
          <p:cNvPr id="63498" name="Freeform 12"/>
          <p:cNvSpPr>
            <a:spLocks/>
          </p:cNvSpPr>
          <p:nvPr/>
        </p:nvSpPr>
        <p:spPr bwMode="auto">
          <a:xfrm>
            <a:off x="10625610" y="3371428"/>
            <a:ext cx="1587" cy="247650"/>
          </a:xfrm>
          <a:custGeom>
            <a:avLst/>
            <a:gdLst>
              <a:gd name="T0" fmla="*/ 0 w 1"/>
              <a:gd name="T1" fmla="*/ 0 h 156"/>
              <a:gd name="T2" fmla="*/ 0 w 1"/>
              <a:gd name="T3" fmla="*/ 247650 h 156"/>
              <a:gd name="T4" fmla="*/ 0 60000 65536"/>
              <a:gd name="T5" fmla="*/ 0 60000 65536"/>
              <a:gd name="T6" fmla="*/ 0 w 1"/>
              <a:gd name="T7" fmla="*/ 0 h 156"/>
              <a:gd name="T8" fmla="*/ 1 w 1"/>
              <a:gd name="T9" fmla="*/ 156 h 156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1" h="156">
                <a:moveTo>
                  <a:pt x="0" y="0"/>
                </a:moveTo>
                <a:lnTo>
                  <a:pt x="0" y="156"/>
                </a:lnTo>
              </a:path>
            </a:pathLst>
          </a:custGeom>
          <a:noFill/>
          <a:ln w="1905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63499" name="Rectangle 13"/>
          <p:cNvSpPr>
            <a:spLocks noChangeArrowheads="1"/>
          </p:cNvSpPr>
          <p:nvPr/>
        </p:nvSpPr>
        <p:spPr bwMode="auto">
          <a:xfrm>
            <a:off x="10350178" y="2133179"/>
            <a:ext cx="550862" cy="274637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lIns="0" tIns="0" rIns="0" bIns="0"/>
          <a:lstStyle/>
          <a:p>
            <a:pPr algn="ctr" eaLnBrk="0" hangingPunct="0"/>
            <a:r>
              <a:rPr lang="en-US" sz="1400" dirty="0">
                <a:latin typeface="Calibri Light"/>
              </a:rPr>
              <a:t>index</a:t>
            </a:r>
            <a:endParaRPr lang="en-US" sz="900" dirty="0">
              <a:latin typeface="Calibri Light"/>
            </a:endParaRPr>
          </a:p>
        </p:txBody>
      </p:sp>
      <p:sp>
        <p:nvSpPr>
          <p:cNvPr id="63500" name="Rectangle 14"/>
          <p:cNvSpPr>
            <a:spLocks noChangeArrowheads="1"/>
          </p:cNvSpPr>
          <p:nvPr/>
        </p:nvSpPr>
        <p:spPr bwMode="auto">
          <a:xfrm>
            <a:off x="10335096" y="2549104"/>
            <a:ext cx="547688" cy="274637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lIns="0" tIns="0" rIns="0" bIns="0"/>
          <a:lstStyle/>
          <a:p>
            <a:pPr algn="ctr" eaLnBrk="0" hangingPunct="0"/>
            <a:r>
              <a:rPr lang="en-US" sz="1600">
                <a:latin typeface="Calibri Light"/>
              </a:rPr>
              <a:t>total</a:t>
            </a:r>
            <a:endParaRPr lang="en-US" sz="900">
              <a:latin typeface="Calibri Light"/>
            </a:endParaRPr>
          </a:p>
        </p:txBody>
      </p:sp>
      <p:sp>
        <p:nvSpPr>
          <p:cNvPr id="63501" name="Rectangle 15"/>
          <p:cNvSpPr>
            <a:spLocks noChangeArrowheads="1"/>
          </p:cNvSpPr>
          <p:nvPr/>
        </p:nvSpPr>
        <p:spPr bwMode="auto">
          <a:xfrm>
            <a:off x="10335096" y="2965029"/>
            <a:ext cx="547688" cy="274637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lIns="0" tIns="0" rIns="0" bIns="0"/>
          <a:lstStyle/>
          <a:p>
            <a:pPr algn="ctr" eaLnBrk="0" hangingPunct="0"/>
            <a:r>
              <a:rPr lang="en-US" sz="1400" dirty="0">
                <a:solidFill>
                  <a:srgbClr val="FF0000"/>
                </a:solidFill>
                <a:latin typeface="Calibri Light"/>
              </a:rPr>
              <a:t>+</a:t>
            </a:r>
            <a:endParaRPr lang="en-US" sz="900" dirty="0">
              <a:solidFill>
                <a:srgbClr val="FF0000"/>
              </a:solidFill>
              <a:latin typeface="Calibri Light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5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055440" y="274638"/>
            <a:ext cx="10081120" cy="1143000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fr-CA" altLang="zh-TW" sz="4000" kern="1200" dirty="0">
                <a:solidFill>
                  <a:srgbClr val="025BBC"/>
                </a:solidFill>
              </a:rPr>
              <a:t>Autres facteurs : architecture d’instructions</a:t>
            </a:r>
          </a:p>
        </p:txBody>
      </p:sp>
      <p:sp>
        <p:nvSpPr>
          <p:cNvPr id="67586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055440" y="1484784"/>
            <a:ext cx="6281175" cy="4176464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fr-CA" altLang="zh-TW" sz="2800" dirty="0">
                <a:ea typeface="新細明體"/>
                <a:cs typeface="新細明體"/>
              </a:rPr>
              <a:t>CISC  (</a:t>
            </a:r>
            <a:r>
              <a:rPr lang="fr-CA" altLang="zh-TW" sz="2800" i="1" dirty="0" err="1">
                <a:ea typeface="新細明體"/>
                <a:cs typeface="新細明體"/>
              </a:rPr>
              <a:t>complex</a:t>
            </a:r>
            <a:r>
              <a:rPr lang="fr-CA" altLang="zh-TW" sz="2800" i="1" dirty="0">
                <a:ea typeface="新細明體"/>
                <a:cs typeface="新細明體"/>
              </a:rPr>
              <a:t> instruction set</a:t>
            </a:r>
            <a:r>
              <a:rPr lang="fr-CA" altLang="zh-TW" sz="2800" dirty="0">
                <a:ea typeface="新細明體"/>
                <a:cs typeface="新細明體"/>
              </a:rPr>
              <a:t>)</a:t>
            </a:r>
          </a:p>
          <a:p>
            <a:pPr lvl="1">
              <a:lnSpc>
                <a:spcPct val="90000"/>
              </a:lnSpc>
            </a:pPr>
            <a:r>
              <a:rPr lang="fr-CA" altLang="zh-TW" sz="2000" dirty="0">
                <a:ea typeface="新細明體"/>
                <a:cs typeface="新細明體"/>
              </a:rPr>
              <a:t>Jeu d’instructions riche</a:t>
            </a:r>
          </a:p>
          <a:p>
            <a:pPr lvl="1">
              <a:lnSpc>
                <a:spcPct val="90000"/>
              </a:lnSpc>
            </a:pPr>
            <a:endParaRPr lang="fr-CA" altLang="zh-TW" sz="2000" dirty="0">
              <a:ea typeface="新細明體"/>
              <a:cs typeface="新細明體"/>
            </a:endParaRPr>
          </a:p>
          <a:p>
            <a:pPr lvl="1">
              <a:lnSpc>
                <a:spcPct val="90000"/>
              </a:lnSpc>
            </a:pPr>
            <a:endParaRPr lang="fr-CA" altLang="zh-TW" sz="2000" dirty="0">
              <a:ea typeface="新細明體"/>
              <a:cs typeface="新細明體"/>
            </a:endParaRPr>
          </a:p>
          <a:p>
            <a:pPr lvl="1">
              <a:lnSpc>
                <a:spcPct val="90000"/>
              </a:lnSpc>
              <a:spcBef>
                <a:spcPts val="0"/>
              </a:spcBef>
            </a:pPr>
            <a:r>
              <a:rPr lang="fr-CA" altLang="zh-TW" sz="2000" dirty="0">
                <a:ea typeface="新細明體"/>
                <a:cs typeface="新細明體"/>
              </a:rPr>
              <a:t>La majorité des processeurs pour ordinateurs de bureau (Pentium, </a:t>
            </a:r>
            <a:r>
              <a:rPr lang="fr-CA" altLang="zh-TW" sz="2000" dirty="0" err="1">
                <a:ea typeface="新細明體"/>
                <a:cs typeface="新細明體"/>
              </a:rPr>
              <a:t>Ryzen</a:t>
            </a:r>
            <a:r>
              <a:rPr lang="fr-CA" altLang="zh-TW" sz="2000" dirty="0">
                <a:ea typeface="新細明體"/>
                <a:cs typeface="新細明體"/>
              </a:rPr>
              <a:t>…) </a:t>
            </a:r>
          </a:p>
          <a:p>
            <a:pPr>
              <a:lnSpc>
                <a:spcPct val="90000"/>
              </a:lnSpc>
            </a:pPr>
            <a:r>
              <a:rPr lang="fr-CA" altLang="zh-TW" sz="2800" dirty="0">
                <a:ea typeface="新細明體"/>
                <a:cs typeface="新細明體"/>
              </a:rPr>
              <a:t>RISC (</a:t>
            </a:r>
            <a:r>
              <a:rPr lang="fr-CA" altLang="zh-TW" sz="2800" dirty="0" err="1">
                <a:ea typeface="新細明體"/>
                <a:cs typeface="新細明體"/>
              </a:rPr>
              <a:t>reduced</a:t>
            </a:r>
            <a:r>
              <a:rPr lang="fr-CA" altLang="zh-TW" sz="2800" dirty="0">
                <a:ea typeface="新細明體"/>
                <a:cs typeface="新細明體"/>
              </a:rPr>
              <a:t> instruction set)</a:t>
            </a:r>
          </a:p>
          <a:p>
            <a:pPr lvl="1">
              <a:lnSpc>
                <a:spcPct val="90000"/>
              </a:lnSpc>
            </a:pPr>
            <a:r>
              <a:rPr lang="fr-CA" altLang="zh-TW" sz="2000" dirty="0">
                <a:ea typeface="新細明體"/>
                <a:cs typeface="新細明體"/>
              </a:rPr>
              <a:t>Jeu d’instructions réduit aux opérations simples uniquement</a:t>
            </a:r>
          </a:p>
          <a:p>
            <a:pPr lvl="1">
              <a:lnSpc>
                <a:spcPct val="90000"/>
              </a:lnSpc>
            </a:pPr>
            <a:r>
              <a:rPr lang="fr-CA" altLang="zh-TW" sz="2000" dirty="0">
                <a:ea typeface="新細明體"/>
                <a:cs typeface="新細明體"/>
              </a:rPr>
              <a:t>Pas de microcode</a:t>
            </a:r>
          </a:p>
          <a:p>
            <a:pPr lvl="1">
              <a:lnSpc>
                <a:spcPct val="90000"/>
              </a:lnSpc>
            </a:pPr>
            <a:r>
              <a:rPr lang="fr-CA" altLang="zh-TW" sz="2000" dirty="0">
                <a:ea typeface="新細明體"/>
                <a:cs typeface="新細明體"/>
              </a:rPr>
              <a:t>Ex. : ARM, MIPS, RISC V, </a:t>
            </a:r>
            <a:r>
              <a:rPr lang="fr-CA" altLang="zh-TW" sz="2000" dirty="0" err="1">
                <a:ea typeface="新細明體"/>
                <a:cs typeface="新細明體"/>
              </a:rPr>
              <a:t>uC</a:t>
            </a:r>
            <a:r>
              <a:rPr lang="fr-CA" altLang="zh-TW" sz="2000" dirty="0">
                <a:ea typeface="新細明體"/>
                <a:cs typeface="新細明體"/>
              </a:rPr>
              <a:t> récents</a:t>
            </a:r>
          </a:p>
        </p:txBody>
      </p:sp>
      <p:graphicFrame>
        <p:nvGraphicFramePr>
          <p:cNvPr id="93188" name="Group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38975873"/>
              </p:ext>
            </p:extLst>
          </p:nvPr>
        </p:nvGraphicFramePr>
        <p:xfrm>
          <a:off x="7319964" y="2996183"/>
          <a:ext cx="3208337" cy="2164080"/>
        </p:xfrm>
        <a:graphic>
          <a:graphicData uri="http://schemas.openxmlformats.org/drawingml/2006/table">
            <a:tbl>
              <a:tblPr/>
              <a:tblGrid>
                <a:gridCol w="12382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001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699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810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zh-TW" alt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itchFamily="34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zh-TW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  <a:ea typeface="新細明體" pitchFamily="18" charset="-120"/>
                        </a:rPr>
                        <a:t>CISC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zh-TW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  <a:ea typeface="新細明體" pitchFamily="18" charset="-120"/>
                        </a:rPr>
                        <a:t>(Intel 486)</a:t>
                      </a:r>
                      <a:endParaRPr kumimoji="0" lang="zh-TW" alt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itchFamily="34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zh-TW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  <a:ea typeface="新細明體" pitchFamily="18" charset="-120"/>
                        </a:rPr>
                        <a:t>RISC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zh-TW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  <a:ea typeface="新細明體" pitchFamily="18" charset="-120"/>
                        </a:rPr>
                        <a:t>(MIPS R4000)</a:t>
                      </a:r>
                      <a:endParaRPr kumimoji="0" lang="zh-TW" altLang="en-US" sz="1400" b="1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itchFamily="34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89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zh-TW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新細明體" pitchFamily="18" charset="-120"/>
                        </a:rPr>
                        <a:t>#instructions</a:t>
                      </a:r>
                      <a:endParaRPr kumimoji="0" lang="zh-TW" altLang="en-US" sz="14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CBC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zh-TW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新細明體" pitchFamily="18" charset="-120"/>
                        </a:rPr>
                        <a:t>235</a:t>
                      </a:r>
                      <a:endParaRPr kumimoji="0" lang="zh-TW" altLang="en-US" sz="14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CBC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zh-TW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新細明體" pitchFamily="18" charset="-120"/>
                        </a:rPr>
                        <a:t>94</a:t>
                      </a:r>
                      <a:endParaRPr kumimoji="0" lang="zh-TW" altLang="en-US" sz="14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CBC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89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zh-TW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新細明體" pitchFamily="18" charset="-120"/>
                        </a:rPr>
                        <a:t>Addr. modes</a:t>
                      </a:r>
                      <a:endParaRPr kumimoji="0" lang="zh-TW" altLang="en-US" sz="14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zh-TW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新細明體" pitchFamily="18" charset="-120"/>
                        </a:rPr>
                        <a:t>11</a:t>
                      </a:r>
                      <a:endParaRPr kumimoji="0" lang="zh-TW" altLang="en-US" sz="14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zh-TW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新細明體" pitchFamily="18" charset="-120"/>
                        </a:rPr>
                        <a:t>1</a:t>
                      </a:r>
                      <a:endParaRPr kumimoji="0" lang="zh-TW" altLang="en-US" sz="14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365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zh-TW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新細明體" pitchFamily="18" charset="-120"/>
                        </a:rPr>
                        <a:t>Inst. Size (bytes)</a:t>
                      </a:r>
                      <a:endParaRPr kumimoji="0" lang="zh-TW" altLang="en-US" sz="14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CBC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zh-TW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新細明體" pitchFamily="18" charset="-120"/>
                        </a:rPr>
                        <a:t>1-12</a:t>
                      </a:r>
                      <a:endParaRPr kumimoji="0" lang="zh-TW" altLang="en-US" sz="14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CBC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zh-TW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新細明體" pitchFamily="18" charset="-120"/>
                        </a:rPr>
                        <a:t>4</a:t>
                      </a:r>
                      <a:endParaRPr kumimoji="0" lang="zh-TW" altLang="en-US" sz="14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CBC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889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zh-TW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新細明體" pitchFamily="18" charset="-120"/>
                        </a:rPr>
                        <a:t>GP registers</a:t>
                      </a:r>
                      <a:endParaRPr kumimoji="0" lang="zh-TW" altLang="en-US" sz="14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zh-TW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新細明體" pitchFamily="18" charset="-120"/>
                        </a:rPr>
                        <a:t>8</a:t>
                      </a:r>
                      <a:endParaRPr kumimoji="0" lang="zh-TW" altLang="en-US" sz="14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zh-TW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新細明體" pitchFamily="18" charset="-120"/>
                        </a:rPr>
                        <a:t>32</a:t>
                      </a:r>
                      <a:endParaRPr kumimoji="0" lang="zh-TW" alt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5" name="Rectangle 3"/>
          <p:cNvSpPr txBox="1">
            <a:spLocks noChangeArrowheads="1"/>
          </p:cNvSpPr>
          <p:nvPr/>
        </p:nvSpPr>
        <p:spPr bwMode="auto">
          <a:xfrm>
            <a:off x="1055440" y="5446759"/>
            <a:ext cx="10081120" cy="792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342900" lvl="1" indent="-342900">
              <a:lnSpc>
                <a:spcPct val="90000"/>
              </a:lnSpc>
              <a:buFont typeface="Arial" charset="0"/>
              <a:buChar char="•"/>
            </a:pPr>
            <a:r>
              <a:rPr lang="fr-CA" altLang="zh-TW" dirty="0">
                <a:ea typeface="新細明體"/>
              </a:rPr>
              <a:t>L’architecture CISC donne lieu à plus de dissipation thermique (besoin de refroidisseurs)</a:t>
            </a: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1775520" y="2277639"/>
            <a:ext cx="9361040" cy="4320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358775" lvl="1" indent="-196850">
              <a:lnSpc>
                <a:spcPct val="90000"/>
              </a:lnSpc>
              <a:buFont typeface="Calibri" panose="020F0502020204030204" pitchFamily="34" charset="0"/>
              <a:buChar char="∙"/>
            </a:pPr>
            <a:r>
              <a:rPr lang="fr-CA" altLang="zh-TW" sz="2000" dirty="0">
                <a:ea typeface="新細明體"/>
                <a:cs typeface="新細明體"/>
              </a:rPr>
              <a:t>Opérations de haut niveau en microcode (simplifient l’exécution de langages de programmation évolués comme c++, java, python, etc.)</a:t>
            </a:r>
            <a:endParaRPr lang="fr-CA" altLang="zh-TW" sz="2000" kern="0" dirty="0">
              <a:ea typeface="新細明體"/>
              <a:cs typeface="新細明體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3" name="標題 1"/>
          <p:cNvSpPr>
            <a:spLocks noGrp="1"/>
          </p:cNvSpPr>
          <p:nvPr>
            <p:ph type="title" idx="4294967295"/>
          </p:nvPr>
        </p:nvSpPr>
        <p:spPr>
          <a:xfrm>
            <a:off x="1055440" y="188913"/>
            <a:ext cx="10081120" cy="1143000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fr-CA" sz="4000" kern="1200" dirty="0">
                <a:solidFill>
                  <a:srgbClr val="025BBC"/>
                </a:solidFill>
              </a:rPr>
              <a:t>Particularités des machines RISC </a:t>
            </a:r>
          </a:p>
        </p:txBody>
      </p:sp>
      <p:sp>
        <p:nvSpPr>
          <p:cNvPr id="69634" name="內容版面配置區 2"/>
          <p:cNvSpPr>
            <a:spLocks noGrp="1"/>
          </p:cNvSpPr>
          <p:nvPr>
            <p:ph idx="4294967295"/>
          </p:nvPr>
        </p:nvSpPr>
        <p:spPr>
          <a:xfrm>
            <a:off x="1055440" y="1412875"/>
            <a:ext cx="10081119" cy="4895850"/>
          </a:xfrm>
        </p:spPr>
        <p:txBody>
          <a:bodyPr/>
          <a:lstStyle/>
          <a:p>
            <a:r>
              <a:rPr lang="fr-CA" altLang="zh-TW" sz="2400" dirty="0">
                <a:ea typeface="新細明體"/>
                <a:cs typeface="新細明體"/>
              </a:rPr>
              <a:t>Seules les instructions les plus utilisées et sans grande complexité de réalisation existent en matériel.</a:t>
            </a:r>
          </a:p>
          <a:p>
            <a:r>
              <a:rPr lang="fr-CA" altLang="zh-TW" sz="2400" dirty="0">
                <a:ea typeface="新細明體"/>
                <a:cs typeface="新細明體"/>
              </a:rPr>
              <a:t>Quatre règles de conception majeures :</a:t>
            </a:r>
          </a:p>
          <a:p>
            <a:pPr lvl="1"/>
            <a:r>
              <a:rPr lang="fr-CA" altLang="zh-TW" sz="2000" dirty="0">
                <a:ea typeface="新細明體"/>
                <a:cs typeface="新細明體"/>
              </a:rPr>
              <a:t>Instructions : Exécution en un cycle d’horloge/longueur fixe</a:t>
            </a:r>
          </a:p>
          <a:p>
            <a:pPr lvl="1"/>
            <a:r>
              <a:rPr lang="fr-CA" altLang="zh-TW" sz="2000" dirty="0">
                <a:ea typeface="新細明體"/>
                <a:cs typeface="新細明體"/>
              </a:rPr>
              <a:t>Registres : grand nombre/à usage général</a:t>
            </a:r>
          </a:p>
          <a:p>
            <a:pPr lvl="1"/>
            <a:r>
              <a:rPr lang="fr-CA" altLang="zh-TW" sz="2000" dirty="0">
                <a:ea typeface="新細明體"/>
                <a:cs typeface="新細明體"/>
              </a:rPr>
              <a:t>Architecture </a:t>
            </a:r>
            <a:r>
              <a:rPr lang="fr-CA" altLang="zh-TW" sz="2000" dirty="0" err="1">
                <a:ea typeface="新細明體"/>
                <a:cs typeface="新細明體"/>
              </a:rPr>
              <a:t>Load</a:t>
            </a:r>
            <a:r>
              <a:rPr lang="fr-CA" altLang="zh-TW" sz="2000" dirty="0">
                <a:ea typeface="新細明體"/>
                <a:cs typeface="新細明體"/>
              </a:rPr>
              <a:t>/store : La manipulation de données se fait seulement dans les registres ; des instructions de chargement/emmagasinage assurent le transfert vers/de la mémoire. </a:t>
            </a:r>
          </a:p>
          <a:p>
            <a:pPr lvl="1"/>
            <a:r>
              <a:rPr lang="fr-CA" altLang="zh-TW" sz="2000" dirty="0">
                <a:ea typeface="新細明體"/>
                <a:cs typeface="新細明體"/>
              </a:rPr>
              <a:t>Pipeline : décodage en une étape/pas de microcode</a:t>
            </a:r>
          </a:p>
          <a:p>
            <a:r>
              <a:rPr lang="fr-CA" altLang="zh-TW" sz="2400" dirty="0">
                <a:ea typeface="新細明體"/>
                <a:cs typeface="新細明體"/>
              </a:rPr>
              <a:t>Avantages : design relativement simple pour une fréquence d’horloge optimale et une faible consommation d’énergie</a:t>
            </a:r>
          </a:p>
          <a:p>
            <a:pPr lvl="1"/>
            <a:r>
              <a:rPr lang="fr-CA" altLang="zh-TW" sz="2000" dirty="0">
                <a:ea typeface="新細明體"/>
                <a:cs typeface="新細明體"/>
              </a:rPr>
              <a:t>Architecture type des processeurs dans les systèmes embarqués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7" name="Rectangle 2"/>
          <p:cNvSpPr>
            <a:spLocks noGrp="1"/>
          </p:cNvSpPr>
          <p:nvPr>
            <p:ph type="title"/>
          </p:nvPr>
        </p:nvSpPr>
        <p:spPr>
          <a:xfrm>
            <a:off x="1055440" y="274638"/>
            <a:ext cx="10081120" cy="1143000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fr-CA" sz="4000" kern="1200" dirty="0">
                <a:solidFill>
                  <a:srgbClr val="025BBC"/>
                </a:solidFill>
                <a:sym typeface="Symbol" pitchFamily="18" charset="2"/>
              </a:rPr>
              <a:t>Architectures d’UCT </a:t>
            </a:r>
            <a:r>
              <a:rPr lang="fr-CA" sz="4000" kern="1200">
                <a:solidFill>
                  <a:srgbClr val="025BBC"/>
                </a:solidFill>
                <a:sym typeface="Symbol" pitchFamily="18" charset="2"/>
              </a:rPr>
              <a:t>de base</a:t>
            </a:r>
            <a:endParaRPr lang="fr-CA" sz="4000" kern="1200" dirty="0">
              <a:solidFill>
                <a:srgbClr val="025BBC"/>
              </a:solidFill>
            </a:endParaRPr>
          </a:p>
        </p:txBody>
      </p:sp>
      <p:sp>
        <p:nvSpPr>
          <p:cNvPr id="65538" name="Rectangle 3"/>
          <p:cNvSpPr>
            <a:spLocks noGrp="1"/>
          </p:cNvSpPr>
          <p:nvPr>
            <p:ph type="body" idx="1"/>
          </p:nvPr>
        </p:nvSpPr>
        <p:spPr>
          <a:xfrm>
            <a:off x="1055440" y="1524001"/>
            <a:ext cx="10081120" cy="4568825"/>
          </a:xfrm>
        </p:spPr>
        <p:txBody>
          <a:bodyPr/>
          <a:lstStyle/>
          <a:p>
            <a:r>
              <a:rPr lang="fr-CA" sz="2800" dirty="0"/>
              <a:t>Trois types fondamentaux </a:t>
            </a:r>
          </a:p>
          <a:p>
            <a:pPr lvl="1"/>
            <a:r>
              <a:rPr lang="fr-CA" sz="2400" dirty="0"/>
              <a:t>Accumulateur</a:t>
            </a:r>
          </a:p>
          <a:p>
            <a:pPr lvl="2"/>
            <a:r>
              <a:rPr lang="fr-CA" sz="1800" dirty="0"/>
              <a:t>Un argument de chaque instruction vient de l’accumulateur</a:t>
            </a:r>
          </a:p>
          <a:p>
            <a:pPr lvl="2"/>
            <a:r>
              <a:rPr lang="fr-CA" sz="1800" dirty="0"/>
              <a:t>Facilite la conception de compilateurs c mais peu efficace pour la rapidité</a:t>
            </a:r>
          </a:p>
          <a:p>
            <a:pPr lvl="1"/>
            <a:r>
              <a:rPr lang="fr-CA" sz="2400" dirty="0"/>
              <a:t>Registre-Mémoire</a:t>
            </a:r>
          </a:p>
          <a:p>
            <a:pPr lvl="2"/>
            <a:r>
              <a:rPr lang="fr-CA" sz="1800" dirty="0"/>
              <a:t>Les arguments des instructions peuvent avoir des origines diverses (registres internes, mémoire, ports d’entrée-sortie)</a:t>
            </a:r>
          </a:p>
          <a:p>
            <a:pPr lvl="2"/>
            <a:r>
              <a:rPr lang="fr-CA" sz="1800" dirty="0"/>
              <a:t>Architecture courante dans les machines CISC</a:t>
            </a:r>
          </a:p>
          <a:p>
            <a:pPr lvl="1"/>
            <a:r>
              <a:rPr lang="fr-CA" sz="2400" dirty="0"/>
              <a:t>« </a:t>
            </a:r>
            <a:r>
              <a:rPr lang="fr-CA" sz="2400" dirty="0" err="1"/>
              <a:t>Load</a:t>
            </a:r>
            <a:r>
              <a:rPr lang="fr-CA" sz="2400" dirty="0"/>
              <a:t>-Store »</a:t>
            </a:r>
          </a:p>
          <a:p>
            <a:pPr lvl="2"/>
            <a:r>
              <a:rPr lang="fr-CA" sz="1800" dirty="0"/>
              <a:t>Les arguments des instructions viennent uniquement de registres internes; des instructions de chargement (</a:t>
            </a:r>
            <a:r>
              <a:rPr lang="fr-CA" sz="1800" dirty="0" err="1">
                <a:latin typeface="Calibri Light"/>
              </a:rPr>
              <a:t>load</a:t>
            </a:r>
            <a:r>
              <a:rPr lang="fr-CA" sz="1800" dirty="0"/>
              <a:t>) ou d’emmagasinage (</a:t>
            </a:r>
            <a:r>
              <a:rPr lang="fr-CA" sz="1800" dirty="0">
                <a:latin typeface="Calibri Light"/>
              </a:rPr>
              <a:t>store</a:t>
            </a:r>
            <a:r>
              <a:rPr lang="fr-CA" sz="1800" dirty="0"/>
              <a:t>) interagissent avec la mémoire  </a:t>
            </a:r>
          </a:p>
          <a:p>
            <a:pPr lvl="2"/>
            <a:r>
              <a:rPr lang="fr-CA" sz="1800" dirty="0"/>
              <a:t>Architecture courante dans les machines RISC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1" name="Rectangle 2"/>
          <p:cNvSpPr>
            <a:spLocks noGrp="1"/>
          </p:cNvSpPr>
          <p:nvPr>
            <p:ph type="title"/>
          </p:nvPr>
        </p:nvSpPr>
        <p:spPr>
          <a:xfrm>
            <a:off x="1055440" y="188913"/>
            <a:ext cx="10081120" cy="1143000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fr-CA" sz="4000" kern="1200" dirty="0">
                <a:solidFill>
                  <a:srgbClr val="025BBC"/>
                </a:solidFill>
              </a:rPr>
              <a:t>Autres facteurs : utilisation de la mémoire </a:t>
            </a:r>
          </a:p>
        </p:txBody>
      </p:sp>
      <p:grpSp>
        <p:nvGrpSpPr>
          <p:cNvPr id="71682" name="Group 3"/>
          <p:cNvGrpSpPr>
            <a:grpSpLocks/>
          </p:cNvGrpSpPr>
          <p:nvPr/>
        </p:nvGrpSpPr>
        <p:grpSpPr bwMode="auto">
          <a:xfrm>
            <a:off x="2495550" y="2060575"/>
            <a:ext cx="5761038" cy="1368361"/>
            <a:chOff x="340" y="1162"/>
            <a:chExt cx="3901" cy="923"/>
          </a:xfrm>
        </p:grpSpPr>
        <p:sp>
          <p:nvSpPr>
            <p:cNvPr id="71700" name="Text Box 4"/>
            <p:cNvSpPr txBox="1">
              <a:spLocks noChangeArrowheads="1"/>
            </p:cNvSpPr>
            <p:nvPr/>
          </p:nvSpPr>
          <p:spPr bwMode="auto">
            <a:xfrm>
              <a:off x="1973" y="1344"/>
              <a:ext cx="727" cy="388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lIns="36000" tIns="36000" rIns="36000" bIns="36000">
              <a:spAutoFit/>
            </a:bodyPr>
            <a:lstStyle/>
            <a:p>
              <a:pPr algn="ctr" eaLnBrk="0" hangingPunct="0">
                <a:lnSpc>
                  <a:spcPct val="80000"/>
                </a:lnSpc>
                <a:spcBef>
                  <a:spcPct val="50000"/>
                </a:spcBef>
              </a:pPr>
              <a:r>
                <a:rPr lang="fr-CA" sz="2000"/>
                <a:t>Entrées/sorties</a:t>
              </a:r>
            </a:p>
          </p:txBody>
        </p:sp>
        <p:sp>
          <p:nvSpPr>
            <p:cNvPr id="71701" name="Text Box 5"/>
            <p:cNvSpPr txBox="1">
              <a:spLocks noChangeArrowheads="1"/>
            </p:cNvSpPr>
            <p:nvPr/>
          </p:nvSpPr>
          <p:spPr bwMode="auto">
            <a:xfrm>
              <a:off x="2789" y="1282"/>
              <a:ext cx="1225" cy="552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lIns="36000" tIns="36000" rIns="36000" bIns="36000">
              <a:spAutoFit/>
            </a:bodyPr>
            <a:lstStyle/>
            <a:p>
              <a:pPr eaLnBrk="0" hangingPunct="0">
                <a:lnSpc>
                  <a:spcPct val="80000"/>
                </a:lnSpc>
                <a:spcBef>
                  <a:spcPct val="50000"/>
                </a:spcBef>
              </a:pPr>
              <a:r>
                <a:rPr lang="fr-CA" sz="2000"/>
                <a:t>Unité Arithmétique et logique</a:t>
              </a:r>
            </a:p>
          </p:txBody>
        </p:sp>
        <p:sp>
          <p:nvSpPr>
            <p:cNvPr id="71702" name="Rectangle 6"/>
            <p:cNvSpPr>
              <a:spLocks noChangeArrowheads="1"/>
            </p:cNvSpPr>
            <p:nvPr/>
          </p:nvSpPr>
          <p:spPr bwMode="auto">
            <a:xfrm>
              <a:off x="1837" y="1162"/>
              <a:ext cx="2404" cy="923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71703" name="Text Box 7"/>
            <p:cNvSpPr txBox="1">
              <a:spLocks noChangeArrowheads="1"/>
            </p:cNvSpPr>
            <p:nvPr/>
          </p:nvSpPr>
          <p:spPr bwMode="auto">
            <a:xfrm>
              <a:off x="340" y="1162"/>
              <a:ext cx="1043" cy="923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lIns="36000" tIns="36000" rIns="36000" bIns="36000">
              <a:spAutoFit/>
            </a:bodyPr>
            <a:lstStyle/>
            <a:p>
              <a:pPr algn="ctr" eaLnBrk="0" hangingPunct="0">
                <a:lnSpc>
                  <a:spcPct val="80000"/>
                </a:lnSpc>
                <a:spcBef>
                  <a:spcPct val="50000"/>
                </a:spcBef>
              </a:pPr>
              <a:endParaRPr lang="fr-CA" sz="2000"/>
            </a:p>
            <a:p>
              <a:pPr algn="ctr" eaLnBrk="0" hangingPunct="0">
                <a:lnSpc>
                  <a:spcPct val="80000"/>
                </a:lnSpc>
                <a:spcBef>
                  <a:spcPct val="50000"/>
                </a:spcBef>
              </a:pPr>
              <a:r>
                <a:rPr lang="fr-CA" sz="2000"/>
                <a:t>Programme et données</a:t>
              </a:r>
            </a:p>
            <a:p>
              <a:pPr algn="ctr" eaLnBrk="0" hangingPunct="0">
                <a:lnSpc>
                  <a:spcPct val="80000"/>
                </a:lnSpc>
                <a:spcBef>
                  <a:spcPct val="50000"/>
                </a:spcBef>
              </a:pPr>
              <a:endParaRPr lang="fr-CA" sz="2000"/>
            </a:p>
          </p:txBody>
        </p:sp>
        <p:sp>
          <p:nvSpPr>
            <p:cNvPr id="71704" name="Line 8"/>
            <p:cNvSpPr>
              <a:spLocks noChangeShapeType="1"/>
            </p:cNvSpPr>
            <p:nvPr/>
          </p:nvSpPr>
          <p:spPr bwMode="auto">
            <a:xfrm flipH="1">
              <a:off x="1383" y="1434"/>
              <a:ext cx="454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triangle" w="lg" len="med"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1705" name="Line 9"/>
            <p:cNvSpPr>
              <a:spLocks noChangeShapeType="1"/>
            </p:cNvSpPr>
            <p:nvPr/>
          </p:nvSpPr>
          <p:spPr bwMode="auto">
            <a:xfrm>
              <a:off x="1383" y="1888"/>
              <a:ext cx="454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triangle" w="lg" len="med"/>
              <a:tailEnd type="triangle" w="lg" len="med"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1706" name="Text Box 10"/>
            <p:cNvSpPr txBox="1">
              <a:spLocks noChangeArrowheads="1"/>
            </p:cNvSpPr>
            <p:nvPr/>
          </p:nvSpPr>
          <p:spPr bwMode="auto">
            <a:xfrm>
              <a:off x="1519" y="1162"/>
              <a:ext cx="227" cy="214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</p:spPr>
          <p:txBody>
            <a:bodyPr lIns="36000" tIns="36000" rIns="36000" bIns="36000">
              <a:spAutoFit/>
            </a:bodyPr>
            <a:lstStyle/>
            <a:p>
              <a:pPr algn="ctr" eaLnBrk="0" hangingPunct="0">
                <a:lnSpc>
                  <a:spcPct val="80000"/>
                </a:lnSpc>
                <a:spcBef>
                  <a:spcPct val="50000"/>
                </a:spcBef>
              </a:pPr>
              <a:r>
                <a:rPr lang="fr-CA" sz="2000"/>
                <a:t>A</a:t>
              </a:r>
            </a:p>
          </p:txBody>
        </p:sp>
        <p:sp>
          <p:nvSpPr>
            <p:cNvPr id="71707" name="Text Box 11"/>
            <p:cNvSpPr txBox="1">
              <a:spLocks noChangeArrowheads="1"/>
            </p:cNvSpPr>
            <p:nvPr/>
          </p:nvSpPr>
          <p:spPr bwMode="auto">
            <a:xfrm>
              <a:off x="1519" y="1616"/>
              <a:ext cx="227" cy="214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</p:spPr>
          <p:txBody>
            <a:bodyPr lIns="36000" tIns="36000" rIns="36000" bIns="36000">
              <a:spAutoFit/>
            </a:bodyPr>
            <a:lstStyle/>
            <a:p>
              <a:pPr algn="ctr" eaLnBrk="0" hangingPunct="0">
                <a:lnSpc>
                  <a:spcPct val="80000"/>
                </a:lnSpc>
                <a:spcBef>
                  <a:spcPct val="50000"/>
                </a:spcBef>
              </a:pPr>
              <a:r>
                <a:rPr lang="fr-CA" sz="2000"/>
                <a:t>D</a:t>
              </a:r>
            </a:p>
          </p:txBody>
        </p:sp>
      </p:grpSp>
      <p:sp>
        <p:nvSpPr>
          <p:cNvPr id="71683" name="Text Box 12"/>
          <p:cNvSpPr txBox="1">
            <a:spLocks noChangeArrowheads="1"/>
          </p:cNvSpPr>
          <p:nvPr/>
        </p:nvSpPr>
        <p:spPr bwMode="auto">
          <a:xfrm>
            <a:off x="8688388" y="2097089"/>
            <a:ext cx="1655762" cy="71437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lIns="36000" tIns="36000" rIns="36000" bIns="36000">
            <a:spAutoFit/>
          </a:bodyPr>
          <a:lstStyle/>
          <a:p>
            <a:pPr eaLnBrk="0" hangingPunct="0">
              <a:lnSpc>
                <a:spcPct val="80000"/>
              </a:lnSpc>
              <a:spcBef>
                <a:spcPct val="50000"/>
              </a:spcBef>
            </a:pPr>
            <a:r>
              <a:rPr lang="fr-CA" sz="2000"/>
              <a:t>A=Adresse</a:t>
            </a:r>
          </a:p>
          <a:p>
            <a:pPr eaLnBrk="0" hangingPunct="0">
              <a:lnSpc>
                <a:spcPct val="80000"/>
              </a:lnSpc>
              <a:spcBef>
                <a:spcPct val="50000"/>
              </a:spcBef>
            </a:pPr>
            <a:r>
              <a:rPr lang="fr-CA" sz="2000"/>
              <a:t>D=données</a:t>
            </a:r>
          </a:p>
        </p:txBody>
      </p:sp>
      <p:sp>
        <p:nvSpPr>
          <p:cNvPr id="71684" name="Text Box 13"/>
          <p:cNvSpPr txBox="1">
            <a:spLocks noChangeArrowheads="1"/>
          </p:cNvSpPr>
          <p:nvPr/>
        </p:nvSpPr>
        <p:spPr bwMode="auto">
          <a:xfrm>
            <a:off x="3935413" y="1522414"/>
            <a:ext cx="4032250" cy="36512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lIns="36000" tIns="36000" rIns="36000" bIns="36000">
            <a:spAutoFit/>
          </a:bodyPr>
          <a:lstStyle/>
          <a:p>
            <a:pPr eaLnBrk="0" hangingPunct="0">
              <a:lnSpc>
                <a:spcPct val="80000"/>
              </a:lnSpc>
              <a:spcBef>
                <a:spcPct val="50000"/>
              </a:spcBef>
            </a:pPr>
            <a:r>
              <a:rPr lang="fr-CA" sz="2400" dirty="0"/>
              <a:t>Machine de Von </a:t>
            </a:r>
            <a:r>
              <a:rPr lang="fr-CA" sz="2400" dirty="0" err="1"/>
              <a:t>Neuman</a:t>
            </a:r>
            <a:endParaRPr lang="fr-CA" sz="2400" dirty="0"/>
          </a:p>
        </p:txBody>
      </p:sp>
      <p:sp>
        <p:nvSpPr>
          <p:cNvPr id="71685" name="Text Box 22"/>
          <p:cNvSpPr txBox="1">
            <a:spLocks noChangeArrowheads="1"/>
          </p:cNvSpPr>
          <p:nvPr/>
        </p:nvSpPr>
        <p:spPr bwMode="auto">
          <a:xfrm>
            <a:off x="3935414" y="3645025"/>
            <a:ext cx="6625083" cy="368169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wrap="square" lIns="36000" tIns="36000" rIns="36000" bIns="36000">
            <a:spAutoFit/>
          </a:bodyPr>
          <a:lstStyle/>
          <a:p>
            <a:pPr eaLnBrk="0" hangingPunct="0">
              <a:lnSpc>
                <a:spcPct val="80000"/>
              </a:lnSpc>
              <a:spcBef>
                <a:spcPct val="50000"/>
              </a:spcBef>
            </a:pPr>
            <a:r>
              <a:rPr lang="fr-CA" sz="2400" dirty="0"/>
              <a:t>Architecture de Harvard </a:t>
            </a:r>
            <a:r>
              <a:rPr lang="fr-CA" dirty="0">
                <a:solidFill>
                  <a:schemeClr val="bg1">
                    <a:lumMod val="65000"/>
                  </a:schemeClr>
                </a:solidFill>
              </a:rPr>
              <a:t>(aussi due à Von Newman !)</a:t>
            </a:r>
            <a:endParaRPr lang="fr-CA" sz="2400" dirty="0">
              <a:solidFill>
                <a:schemeClr val="bg1">
                  <a:lumMod val="65000"/>
                </a:schemeClr>
              </a:solidFill>
            </a:endParaRPr>
          </a:p>
        </p:txBody>
      </p:sp>
      <p:grpSp>
        <p:nvGrpSpPr>
          <p:cNvPr id="71686" name="Group 28"/>
          <p:cNvGrpSpPr>
            <a:grpSpLocks/>
          </p:cNvGrpSpPr>
          <p:nvPr/>
        </p:nvGrpSpPr>
        <p:grpSpPr bwMode="auto">
          <a:xfrm>
            <a:off x="2495551" y="4264150"/>
            <a:ext cx="7777163" cy="1368425"/>
            <a:chOff x="249" y="2903"/>
            <a:chExt cx="5262" cy="1107"/>
          </a:xfrm>
        </p:grpSpPr>
        <p:sp>
          <p:nvSpPr>
            <p:cNvPr id="71687" name="Text Box 14"/>
            <p:cNvSpPr txBox="1">
              <a:spLocks noChangeArrowheads="1"/>
            </p:cNvSpPr>
            <p:nvPr/>
          </p:nvSpPr>
          <p:spPr bwMode="auto">
            <a:xfrm>
              <a:off x="1973" y="3085"/>
              <a:ext cx="726" cy="465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lIns="36000" tIns="36000" rIns="36000" bIns="36000">
              <a:spAutoFit/>
            </a:bodyPr>
            <a:lstStyle/>
            <a:p>
              <a:pPr algn="ctr" eaLnBrk="0" hangingPunct="0">
                <a:lnSpc>
                  <a:spcPct val="80000"/>
                </a:lnSpc>
                <a:spcBef>
                  <a:spcPct val="50000"/>
                </a:spcBef>
              </a:pPr>
              <a:r>
                <a:rPr lang="fr-CA" sz="2000"/>
                <a:t>Entrées/sorties</a:t>
              </a:r>
            </a:p>
          </p:txBody>
        </p:sp>
        <p:sp>
          <p:nvSpPr>
            <p:cNvPr id="71688" name="Text Box 15"/>
            <p:cNvSpPr txBox="1">
              <a:spLocks noChangeArrowheads="1"/>
            </p:cNvSpPr>
            <p:nvPr/>
          </p:nvSpPr>
          <p:spPr bwMode="auto">
            <a:xfrm>
              <a:off x="2789" y="3022"/>
              <a:ext cx="1225" cy="663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lIns="36000" tIns="36000" rIns="36000" bIns="36000">
              <a:spAutoFit/>
            </a:bodyPr>
            <a:lstStyle/>
            <a:p>
              <a:pPr eaLnBrk="0" hangingPunct="0">
                <a:lnSpc>
                  <a:spcPct val="80000"/>
                </a:lnSpc>
                <a:spcBef>
                  <a:spcPct val="50000"/>
                </a:spcBef>
              </a:pPr>
              <a:r>
                <a:rPr lang="fr-CA" sz="2000"/>
                <a:t>Unité Arithmétique et logique</a:t>
              </a:r>
            </a:p>
          </p:txBody>
        </p:sp>
        <p:sp>
          <p:nvSpPr>
            <p:cNvPr id="71689" name="Rectangle 16"/>
            <p:cNvSpPr>
              <a:spLocks noChangeArrowheads="1"/>
            </p:cNvSpPr>
            <p:nvPr/>
          </p:nvSpPr>
          <p:spPr bwMode="auto">
            <a:xfrm>
              <a:off x="1837" y="2903"/>
              <a:ext cx="2404" cy="998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71690" name="Text Box 17"/>
            <p:cNvSpPr txBox="1">
              <a:spLocks noChangeArrowheads="1"/>
            </p:cNvSpPr>
            <p:nvPr/>
          </p:nvSpPr>
          <p:spPr bwMode="auto">
            <a:xfrm>
              <a:off x="249" y="2903"/>
              <a:ext cx="1134" cy="909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lIns="36000" tIns="36000" rIns="36000" bIns="36000">
              <a:spAutoFit/>
            </a:bodyPr>
            <a:lstStyle/>
            <a:p>
              <a:pPr algn="ctr" eaLnBrk="0" hangingPunct="0">
                <a:lnSpc>
                  <a:spcPct val="80000"/>
                </a:lnSpc>
                <a:spcBef>
                  <a:spcPct val="50000"/>
                </a:spcBef>
              </a:pPr>
              <a:endParaRPr lang="fr-CA" sz="2000"/>
            </a:p>
            <a:p>
              <a:pPr algn="ctr" eaLnBrk="0" hangingPunct="0">
                <a:lnSpc>
                  <a:spcPct val="80000"/>
                </a:lnSpc>
                <a:spcBef>
                  <a:spcPct val="50000"/>
                </a:spcBef>
              </a:pPr>
              <a:r>
                <a:rPr lang="fr-CA" sz="2000"/>
                <a:t>Programme</a:t>
              </a:r>
            </a:p>
            <a:p>
              <a:pPr algn="ctr" eaLnBrk="0" hangingPunct="0">
                <a:lnSpc>
                  <a:spcPct val="80000"/>
                </a:lnSpc>
                <a:spcBef>
                  <a:spcPct val="50000"/>
                </a:spcBef>
              </a:pPr>
              <a:endParaRPr lang="fr-CA" sz="2000"/>
            </a:p>
          </p:txBody>
        </p:sp>
        <p:sp>
          <p:nvSpPr>
            <p:cNvPr id="71691" name="Line 18"/>
            <p:cNvSpPr>
              <a:spLocks noChangeShapeType="1"/>
            </p:cNvSpPr>
            <p:nvPr/>
          </p:nvSpPr>
          <p:spPr bwMode="auto">
            <a:xfrm flipH="1">
              <a:off x="1383" y="3175"/>
              <a:ext cx="454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triangle" w="lg" len="med"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1692" name="Line 19"/>
            <p:cNvSpPr>
              <a:spLocks noChangeShapeType="1"/>
            </p:cNvSpPr>
            <p:nvPr/>
          </p:nvSpPr>
          <p:spPr bwMode="auto">
            <a:xfrm>
              <a:off x="1383" y="3629"/>
              <a:ext cx="454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triangle" w="lg" len="med"/>
              <a:tailEnd type="triangle" w="lg" len="med"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1693" name="Text Box 20"/>
            <p:cNvSpPr txBox="1">
              <a:spLocks noChangeArrowheads="1"/>
            </p:cNvSpPr>
            <p:nvPr/>
          </p:nvSpPr>
          <p:spPr bwMode="auto">
            <a:xfrm>
              <a:off x="1519" y="2903"/>
              <a:ext cx="227" cy="257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</p:spPr>
          <p:txBody>
            <a:bodyPr lIns="36000" tIns="36000" rIns="36000" bIns="36000">
              <a:spAutoFit/>
            </a:bodyPr>
            <a:lstStyle/>
            <a:p>
              <a:pPr algn="ctr" eaLnBrk="0" hangingPunct="0">
                <a:lnSpc>
                  <a:spcPct val="80000"/>
                </a:lnSpc>
                <a:spcBef>
                  <a:spcPct val="50000"/>
                </a:spcBef>
              </a:pPr>
              <a:r>
                <a:rPr lang="fr-CA" sz="2000"/>
                <a:t>A</a:t>
              </a:r>
            </a:p>
          </p:txBody>
        </p:sp>
        <p:sp>
          <p:nvSpPr>
            <p:cNvPr id="71694" name="Text Box 21"/>
            <p:cNvSpPr txBox="1">
              <a:spLocks noChangeArrowheads="1"/>
            </p:cNvSpPr>
            <p:nvPr/>
          </p:nvSpPr>
          <p:spPr bwMode="auto">
            <a:xfrm>
              <a:off x="1519" y="3356"/>
              <a:ext cx="227" cy="257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</p:spPr>
          <p:txBody>
            <a:bodyPr lIns="36000" tIns="36000" rIns="36000" bIns="36000">
              <a:spAutoFit/>
            </a:bodyPr>
            <a:lstStyle/>
            <a:p>
              <a:pPr algn="ctr" eaLnBrk="0" hangingPunct="0">
                <a:lnSpc>
                  <a:spcPct val="80000"/>
                </a:lnSpc>
                <a:spcBef>
                  <a:spcPct val="50000"/>
                </a:spcBef>
              </a:pPr>
              <a:r>
                <a:rPr lang="fr-CA" sz="2000"/>
                <a:t>D</a:t>
              </a:r>
            </a:p>
          </p:txBody>
        </p:sp>
        <p:sp>
          <p:nvSpPr>
            <p:cNvPr id="71695" name="Text Box 23"/>
            <p:cNvSpPr txBox="1">
              <a:spLocks noChangeArrowheads="1"/>
            </p:cNvSpPr>
            <p:nvPr/>
          </p:nvSpPr>
          <p:spPr bwMode="auto">
            <a:xfrm>
              <a:off x="4685" y="2977"/>
              <a:ext cx="826" cy="1033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lIns="36000" tIns="36000" rIns="36000" bIns="36000">
              <a:spAutoFit/>
            </a:bodyPr>
            <a:lstStyle/>
            <a:p>
              <a:pPr algn="ctr" eaLnBrk="0" hangingPunct="0">
                <a:lnSpc>
                  <a:spcPct val="80000"/>
                </a:lnSpc>
                <a:spcBef>
                  <a:spcPct val="50000"/>
                </a:spcBef>
              </a:pPr>
              <a:endParaRPr lang="fr-CA" sz="2000"/>
            </a:p>
            <a:p>
              <a:pPr algn="ctr" eaLnBrk="0" hangingPunct="0">
                <a:lnSpc>
                  <a:spcPct val="80000"/>
                </a:lnSpc>
                <a:spcBef>
                  <a:spcPct val="20000"/>
                </a:spcBef>
              </a:pPr>
              <a:r>
                <a:rPr lang="fr-CA" sz="2000"/>
                <a:t>Données (x2)</a:t>
              </a:r>
            </a:p>
            <a:p>
              <a:pPr algn="ctr" eaLnBrk="0" hangingPunct="0">
                <a:lnSpc>
                  <a:spcPct val="80000"/>
                </a:lnSpc>
                <a:spcBef>
                  <a:spcPct val="50000"/>
                </a:spcBef>
              </a:pPr>
              <a:endParaRPr lang="fr-CA" sz="2000"/>
            </a:p>
          </p:txBody>
        </p:sp>
        <p:sp>
          <p:nvSpPr>
            <p:cNvPr id="71696" name="Line 24"/>
            <p:cNvSpPr>
              <a:spLocks noChangeShapeType="1"/>
            </p:cNvSpPr>
            <p:nvPr/>
          </p:nvSpPr>
          <p:spPr bwMode="auto">
            <a:xfrm flipH="1">
              <a:off x="4241" y="3197"/>
              <a:ext cx="454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triangle" w="lg" len="med"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1697" name="Line 25"/>
            <p:cNvSpPr>
              <a:spLocks noChangeShapeType="1"/>
            </p:cNvSpPr>
            <p:nvPr/>
          </p:nvSpPr>
          <p:spPr bwMode="auto">
            <a:xfrm>
              <a:off x="4241" y="3651"/>
              <a:ext cx="454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triangle" w="lg" len="med"/>
              <a:tailEnd type="triangle" w="lg" len="med"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1698" name="Text Box 26"/>
            <p:cNvSpPr txBox="1">
              <a:spLocks noChangeArrowheads="1"/>
            </p:cNvSpPr>
            <p:nvPr/>
          </p:nvSpPr>
          <p:spPr bwMode="auto">
            <a:xfrm>
              <a:off x="4377" y="2925"/>
              <a:ext cx="227" cy="257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</p:spPr>
          <p:txBody>
            <a:bodyPr lIns="36000" tIns="36000" rIns="36000" bIns="36000">
              <a:spAutoFit/>
            </a:bodyPr>
            <a:lstStyle/>
            <a:p>
              <a:pPr algn="ctr" eaLnBrk="0" hangingPunct="0">
                <a:lnSpc>
                  <a:spcPct val="80000"/>
                </a:lnSpc>
                <a:spcBef>
                  <a:spcPct val="50000"/>
                </a:spcBef>
              </a:pPr>
              <a:r>
                <a:rPr lang="fr-CA" sz="2000"/>
                <a:t>A</a:t>
              </a:r>
            </a:p>
          </p:txBody>
        </p:sp>
        <p:sp>
          <p:nvSpPr>
            <p:cNvPr id="71699" name="Text Box 27"/>
            <p:cNvSpPr txBox="1">
              <a:spLocks noChangeArrowheads="1"/>
            </p:cNvSpPr>
            <p:nvPr/>
          </p:nvSpPr>
          <p:spPr bwMode="auto">
            <a:xfrm>
              <a:off x="4377" y="3379"/>
              <a:ext cx="227" cy="257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</p:spPr>
          <p:txBody>
            <a:bodyPr lIns="36000" tIns="36000" rIns="36000" bIns="36000">
              <a:spAutoFit/>
            </a:bodyPr>
            <a:lstStyle/>
            <a:p>
              <a:pPr algn="ctr" eaLnBrk="0" hangingPunct="0">
                <a:lnSpc>
                  <a:spcPct val="80000"/>
                </a:lnSpc>
                <a:spcBef>
                  <a:spcPct val="50000"/>
                </a:spcBef>
              </a:pPr>
              <a:r>
                <a:rPr lang="fr-CA" sz="2000"/>
                <a:t>D</a:t>
              </a:r>
            </a:p>
          </p:txBody>
        </p:sp>
      </p:grpSp>
      <p:sp>
        <p:nvSpPr>
          <p:cNvPr id="29" name="Rectangle 3"/>
          <p:cNvSpPr txBox="1">
            <a:spLocks noChangeArrowheads="1"/>
          </p:cNvSpPr>
          <p:nvPr/>
        </p:nvSpPr>
        <p:spPr bwMode="auto">
          <a:xfrm>
            <a:off x="1065415" y="5663005"/>
            <a:ext cx="9478616" cy="5775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lnSpc>
                <a:spcPct val="90000"/>
              </a:lnSpc>
            </a:pPr>
            <a:r>
              <a:rPr lang="fr-CA" altLang="zh-TW" sz="2400" kern="0" dirty="0">
                <a:ea typeface="新細明體"/>
                <a:cs typeface="新細明體"/>
              </a:rPr>
              <a:t>L’architecture de Harvard permet un traitement plus rapide, mais coûtent plus en ressources et consommation d’énergie.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5" name="Rectangle 2"/>
          <p:cNvSpPr>
            <a:spLocks noGrp="1"/>
          </p:cNvSpPr>
          <p:nvPr>
            <p:ph type="title"/>
          </p:nvPr>
        </p:nvSpPr>
        <p:spPr>
          <a:xfrm>
            <a:off x="1055440" y="274638"/>
            <a:ext cx="10081120" cy="1143000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fr-CA" sz="4000" kern="1200" dirty="0">
                <a:solidFill>
                  <a:srgbClr val="025BBC"/>
                </a:solidFill>
              </a:rPr>
              <a:t>Autres facteurs : technologie de fabrication </a:t>
            </a:r>
          </a:p>
        </p:txBody>
      </p:sp>
      <p:sp>
        <p:nvSpPr>
          <p:cNvPr id="72706" name="Rectangle 3"/>
          <p:cNvSpPr>
            <a:spLocks noGrp="1"/>
          </p:cNvSpPr>
          <p:nvPr>
            <p:ph type="body" idx="1"/>
          </p:nvPr>
        </p:nvSpPr>
        <p:spPr>
          <a:xfrm>
            <a:off x="1055440" y="1600201"/>
            <a:ext cx="9155360" cy="3440113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fr-CA" sz="2400" dirty="0">
                <a:solidFill>
                  <a:schemeClr val="bg1">
                    <a:lumMod val="65000"/>
                  </a:schemeClr>
                </a:solidFill>
                <a:latin typeface="Calibri Light"/>
              </a:rPr>
              <a:t>La manière dont un design peut être réalisé dans un CI</a:t>
            </a:r>
          </a:p>
          <a:p>
            <a:pPr eaLnBrk="1" hangingPunct="1">
              <a:lnSpc>
                <a:spcPct val="90000"/>
              </a:lnSpc>
            </a:pPr>
            <a:r>
              <a:rPr lang="fr-CA" sz="2400" dirty="0"/>
              <a:t>Concept distinct du design logique</a:t>
            </a:r>
          </a:p>
          <a:p>
            <a:pPr eaLnBrk="1" hangingPunct="1">
              <a:lnSpc>
                <a:spcPct val="90000"/>
              </a:lnSpc>
            </a:pPr>
            <a:r>
              <a:rPr lang="fr-CA" sz="2400" dirty="0"/>
              <a:t>Se distingue par </a:t>
            </a:r>
          </a:p>
          <a:p>
            <a:pPr lvl="1" eaLnBrk="1" hangingPunct="1">
              <a:lnSpc>
                <a:spcPct val="90000"/>
              </a:lnSpc>
            </a:pPr>
            <a:r>
              <a:rPr lang="fr-CA" sz="2000" dirty="0"/>
              <a:t>Le type d’implémentation</a:t>
            </a:r>
          </a:p>
          <a:p>
            <a:pPr lvl="1" eaLnBrk="1" hangingPunct="1">
              <a:lnSpc>
                <a:spcPct val="90000"/>
              </a:lnSpc>
            </a:pPr>
            <a:r>
              <a:rPr lang="fr-CA" sz="2000" dirty="0"/>
              <a:t>La technologie de fabrication (matériaux, couches, largeur de traits, etc.) </a:t>
            </a:r>
          </a:p>
        </p:txBody>
      </p:sp>
      <p:grpSp>
        <p:nvGrpSpPr>
          <p:cNvPr id="72707" name="Group 4"/>
          <p:cNvGrpSpPr>
            <a:grpSpLocks noChangeAspect="1"/>
          </p:cNvGrpSpPr>
          <p:nvPr/>
        </p:nvGrpSpPr>
        <p:grpSpPr bwMode="auto">
          <a:xfrm>
            <a:off x="6920590" y="3953497"/>
            <a:ext cx="4530767" cy="1059679"/>
            <a:chOff x="1800" y="2210"/>
            <a:chExt cx="5692" cy="1332"/>
          </a:xfrm>
        </p:grpSpPr>
        <p:sp>
          <p:nvSpPr>
            <p:cNvPr id="72708" name="AutoShape 5"/>
            <p:cNvSpPr>
              <a:spLocks noChangeAspect="1" noChangeArrowheads="1"/>
            </p:cNvSpPr>
            <p:nvPr/>
          </p:nvSpPr>
          <p:spPr bwMode="auto">
            <a:xfrm>
              <a:off x="3662" y="2404"/>
              <a:ext cx="14" cy="116"/>
            </a:xfrm>
            <a:prstGeom prst="can">
              <a:avLst>
                <a:gd name="adj" fmla="val 207143"/>
              </a:avLst>
            </a:prstGeom>
            <a:solidFill>
              <a:srgbClr val="FFFFFF"/>
            </a:solidFill>
            <a:ln w="317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72709" name="AutoShape 6"/>
            <p:cNvSpPr>
              <a:spLocks noChangeAspect="1" noChangeArrowheads="1"/>
            </p:cNvSpPr>
            <p:nvPr/>
          </p:nvSpPr>
          <p:spPr bwMode="auto">
            <a:xfrm>
              <a:off x="3634" y="2432"/>
              <a:ext cx="14" cy="116"/>
            </a:xfrm>
            <a:prstGeom prst="can">
              <a:avLst>
                <a:gd name="adj" fmla="val 207143"/>
              </a:avLst>
            </a:prstGeom>
            <a:solidFill>
              <a:srgbClr val="FFFFFF"/>
            </a:solidFill>
            <a:ln w="317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72710" name="AutoShape 7"/>
            <p:cNvSpPr>
              <a:spLocks noChangeAspect="1" noChangeArrowheads="1"/>
            </p:cNvSpPr>
            <p:nvPr/>
          </p:nvSpPr>
          <p:spPr bwMode="auto">
            <a:xfrm>
              <a:off x="3606" y="2460"/>
              <a:ext cx="14" cy="116"/>
            </a:xfrm>
            <a:prstGeom prst="can">
              <a:avLst>
                <a:gd name="adj" fmla="val 207143"/>
              </a:avLst>
            </a:prstGeom>
            <a:solidFill>
              <a:srgbClr val="FFFFFF"/>
            </a:solidFill>
            <a:ln w="317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72711" name="AutoShape 8"/>
            <p:cNvSpPr>
              <a:spLocks noChangeAspect="1" noChangeArrowheads="1"/>
            </p:cNvSpPr>
            <p:nvPr/>
          </p:nvSpPr>
          <p:spPr bwMode="auto">
            <a:xfrm>
              <a:off x="3578" y="2488"/>
              <a:ext cx="14" cy="116"/>
            </a:xfrm>
            <a:prstGeom prst="can">
              <a:avLst>
                <a:gd name="adj" fmla="val 207143"/>
              </a:avLst>
            </a:prstGeom>
            <a:solidFill>
              <a:srgbClr val="FFFFFF"/>
            </a:solidFill>
            <a:ln w="317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72712" name="AutoShape 9"/>
            <p:cNvSpPr>
              <a:spLocks noChangeAspect="1" noChangeArrowheads="1"/>
            </p:cNvSpPr>
            <p:nvPr/>
          </p:nvSpPr>
          <p:spPr bwMode="auto">
            <a:xfrm>
              <a:off x="3550" y="2516"/>
              <a:ext cx="14" cy="116"/>
            </a:xfrm>
            <a:prstGeom prst="can">
              <a:avLst>
                <a:gd name="adj" fmla="val 207143"/>
              </a:avLst>
            </a:prstGeom>
            <a:solidFill>
              <a:srgbClr val="FFFFFF"/>
            </a:solidFill>
            <a:ln w="317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72713" name="AutoShape 10"/>
            <p:cNvSpPr>
              <a:spLocks noChangeAspect="1" noChangeArrowheads="1"/>
            </p:cNvSpPr>
            <p:nvPr/>
          </p:nvSpPr>
          <p:spPr bwMode="auto">
            <a:xfrm>
              <a:off x="3522" y="2544"/>
              <a:ext cx="14" cy="116"/>
            </a:xfrm>
            <a:prstGeom prst="can">
              <a:avLst>
                <a:gd name="adj" fmla="val 207143"/>
              </a:avLst>
            </a:prstGeom>
            <a:solidFill>
              <a:srgbClr val="FFFFFF"/>
            </a:solidFill>
            <a:ln w="317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72714" name="AutoShape 11"/>
            <p:cNvSpPr>
              <a:spLocks noChangeAspect="1" noChangeArrowheads="1"/>
            </p:cNvSpPr>
            <p:nvPr/>
          </p:nvSpPr>
          <p:spPr bwMode="auto">
            <a:xfrm>
              <a:off x="3494" y="2572"/>
              <a:ext cx="14" cy="116"/>
            </a:xfrm>
            <a:prstGeom prst="can">
              <a:avLst>
                <a:gd name="adj" fmla="val 207143"/>
              </a:avLst>
            </a:prstGeom>
            <a:solidFill>
              <a:srgbClr val="FFFFFF"/>
            </a:solidFill>
            <a:ln w="317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72715" name="AutoShape 12"/>
            <p:cNvSpPr>
              <a:spLocks noChangeAspect="1" noChangeArrowheads="1"/>
            </p:cNvSpPr>
            <p:nvPr/>
          </p:nvSpPr>
          <p:spPr bwMode="auto">
            <a:xfrm>
              <a:off x="3424" y="2614"/>
              <a:ext cx="14" cy="116"/>
            </a:xfrm>
            <a:prstGeom prst="can">
              <a:avLst>
                <a:gd name="adj" fmla="val 207143"/>
              </a:avLst>
            </a:prstGeom>
            <a:solidFill>
              <a:srgbClr val="FFFFFF"/>
            </a:solidFill>
            <a:ln w="317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72716" name="AutoShape 13"/>
            <p:cNvSpPr>
              <a:spLocks noChangeAspect="1" noChangeArrowheads="1"/>
            </p:cNvSpPr>
            <p:nvPr/>
          </p:nvSpPr>
          <p:spPr bwMode="auto">
            <a:xfrm>
              <a:off x="3382" y="2614"/>
              <a:ext cx="14" cy="116"/>
            </a:xfrm>
            <a:prstGeom prst="can">
              <a:avLst>
                <a:gd name="adj" fmla="val 207143"/>
              </a:avLst>
            </a:prstGeom>
            <a:solidFill>
              <a:srgbClr val="FFFFFF"/>
            </a:solidFill>
            <a:ln w="317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72717" name="AutoShape 14"/>
            <p:cNvSpPr>
              <a:spLocks noChangeAspect="1" noChangeArrowheads="1"/>
            </p:cNvSpPr>
            <p:nvPr/>
          </p:nvSpPr>
          <p:spPr bwMode="auto">
            <a:xfrm>
              <a:off x="3340" y="2614"/>
              <a:ext cx="14" cy="116"/>
            </a:xfrm>
            <a:prstGeom prst="can">
              <a:avLst>
                <a:gd name="adj" fmla="val 207143"/>
              </a:avLst>
            </a:prstGeom>
            <a:solidFill>
              <a:srgbClr val="FFFFFF"/>
            </a:solidFill>
            <a:ln w="317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72718" name="AutoShape 15"/>
            <p:cNvSpPr>
              <a:spLocks noChangeAspect="1" noChangeArrowheads="1"/>
            </p:cNvSpPr>
            <p:nvPr/>
          </p:nvSpPr>
          <p:spPr bwMode="auto">
            <a:xfrm>
              <a:off x="3298" y="2614"/>
              <a:ext cx="14" cy="116"/>
            </a:xfrm>
            <a:prstGeom prst="can">
              <a:avLst>
                <a:gd name="adj" fmla="val 207143"/>
              </a:avLst>
            </a:prstGeom>
            <a:solidFill>
              <a:srgbClr val="FFFFFF"/>
            </a:solidFill>
            <a:ln w="317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72719" name="AutoShape 16"/>
            <p:cNvSpPr>
              <a:spLocks noChangeAspect="1" noChangeArrowheads="1"/>
            </p:cNvSpPr>
            <p:nvPr/>
          </p:nvSpPr>
          <p:spPr bwMode="auto">
            <a:xfrm>
              <a:off x="3256" y="2614"/>
              <a:ext cx="14" cy="116"/>
            </a:xfrm>
            <a:prstGeom prst="can">
              <a:avLst>
                <a:gd name="adj" fmla="val 207143"/>
              </a:avLst>
            </a:prstGeom>
            <a:solidFill>
              <a:srgbClr val="FFFFFF"/>
            </a:solidFill>
            <a:ln w="317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72720" name="AutoShape 17"/>
            <p:cNvSpPr>
              <a:spLocks noChangeAspect="1" noChangeArrowheads="1"/>
            </p:cNvSpPr>
            <p:nvPr/>
          </p:nvSpPr>
          <p:spPr bwMode="auto">
            <a:xfrm>
              <a:off x="3214" y="2614"/>
              <a:ext cx="14" cy="116"/>
            </a:xfrm>
            <a:prstGeom prst="can">
              <a:avLst>
                <a:gd name="adj" fmla="val 207143"/>
              </a:avLst>
            </a:prstGeom>
            <a:solidFill>
              <a:srgbClr val="FFFFFF"/>
            </a:solidFill>
            <a:ln w="317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72721" name="AutoShape 18"/>
            <p:cNvSpPr>
              <a:spLocks noChangeAspect="1" noChangeArrowheads="1"/>
            </p:cNvSpPr>
            <p:nvPr/>
          </p:nvSpPr>
          <p:spPr bwMode="auto">
            <a:xfrm>
              <a:off x="3172" y="2614"/>
              <a:ext cx="14" cy="116"/>
            </a:xfrm>
            <a:prstGeom prst="can">
              <a:avLst>
                <a:gd name="adj" fmla="val 207143"/>
              </a:avLst>
            </a:prstGeom>
            <a:solidFill>
              <a:srgbClr val="FFFFFF"/>
            </a:solidFill>
            <a:ln w="317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72722" name="AutoShape 19"/>
            <p:cNvSpPr>
              <a:spLocks noChangeAspect="1" noChangeArrowheads="1"/>
            </p:cNvSpPr>
            <p:nvPr/>
          </p:nvSpPr>
          <p:spPr bwMode="auto">
            <a:xfrm>
              <a:off x="3130" y="2614"/>
              <a:ext cx="14" cy="116"/>
            </a:xfrm>
            <a:prstGeom prst="can">
              <a:avLst>
                <a:gd name="adj" fmla="val 207143"/>
              </a:avLst>
            </a:prstGeom>
            <a:solidFill>
              <a:srgbClr val="FFFFFF"/>
            </a:solidFill>
            <a:ln w="317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72723" name="AutoShape 20"/>
            <p:cNvSpPr>
              <a:spLocks noChangeAspect="1" noChangeArrowheads="1"/>
            </p:cNvSpPr>
            <p:nvPr/>
          </p:nvSpPr>
          <p:spPr bwMode="auto">
            <a:xfrm>
              <a:off x="3088" y="2614"/>
              <a:ext cx="14" cy="116"/>
            </a:xfrm>
            <a:prstGeom prst="can">
              <a:avLst>
                <a:gd name="adj" fmla="val 207143"/>
              </a:avLst>
            </a:prstGeom>
            <a:solidFill>
              <a:srgbClr val="FFFFFF"/>
            </a:solidFill>
            <a:ln w="317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72724" name="AutoShape 21"/>
            <p:cNvSpPr>
              <a:spLocks noChangeAspect="1" noChangeArrowheads="1"/>
            </p:cNvSpPr>
            <p:nvPr/>
          </p:nvSpPr>
          <p:spPr bwMode="auto">
            <a:xfrm>
              <a:off x="3046" y="2614"/>
              <a:ext cx="14" cy="116"/>
            </a:xfrm>
            <a:prstGeom prst="can">
              <a:avLst>
                <a:gd name="adj" fmla="val 207143"/>
              </a:avLst>
            </a:prstGeom>
            <a:solidFill>
              <a:srgbClr val="FFFFFF"/>
            </a:solidFill>
            <a:ln w="317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72725" name="AutoShape 22"/>
            <p:cNvSpPr>
              <a:spLocks noChangeAspect="1" noChangeArrowheads="1"/>
            </p:cNvSpPr>
            <p:nvPr/>
          </p:nvSpPr>
          <p:spPr bwMode="auto">
            <a:xfrm>
              <a:off x="3004" y="2614"/>
              <a:ext cx="14" cy="116"/>
            </a:xfrm>
            <a:prstGeom prst="can">
              <a:avLst>
                <a:gd name="adj" fmla="val 207143"/>
              </a:avLst>
            </a:prstGeom>
            <a:solidFill>
              <a:srgbClr val="FFFFFF"/>
            </a:solidFill>
            <a:ln w="317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72726" name="AutoShape 23"/>
            <p:cNvSpPr>
              <a:spLocks noChangeAspect="1" noChangeArrowheads="1"/>
            </p:cNvSpPr>
            <p:nvPr/>
          </p:nvSpPr>
          <p:spPr bwMode="auto">
            <a:xfrm>
              <a:off x="2962" y="2614"/>
              <a:ext cx="14" cy="116"/>
            </a:xfrm>
            <a:prstGeom prst="can">
              <a:avLst>
                <a:gd name="adj" fmla="val 207143"/>
              </a:avLst>
            </a:prstGeom>
            <a:solidFill>
              <a:srgbClr val="FFFFFF"/>
            </a:solidFill>
            <a:ln w="317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72727" name="AutoShape 24"/>
            <p:cNvSpPr>
              <a:spLocks noChangeAspect="1" noChangeArrowheads="1"/>
            </p:cNvSpPr>
            <p:nvPr/>
          </p:nvSpPr>
          <p:spPr bwMode="auto">
            <a:xfrm>
              <a:off x="2920" y="2614"/>
              <a:ext cx="14" cy="116"/>
            </a:xfrm>
            <a:prstGeom prst="can">
              <a:avLst>
                <a:gd name="adj" fmla="val 207143"/>
              </a:avLst>
            </a:prstGeom>
            <a:solidFill>
              <a:srgbClr val="FFFFFF"/>
            </a:solidFill>
            <a:ln w="317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72728" name="AutoShape 25"/>
            <p:cNvSpPr>
              <a:spLocks noChangeAspect="1" noChangeArrowheads="1"/>
            </p:cNvSpPr>
            <p:nvPr/>
          </p:nvSpPr>
          <p:spPr bwMode="auto">
            <a:xfrm>
              <a:off x="2878" y="2614"/>
              <a:ext cx="14" cy="116"/>
            </a:xfrm>
            <a:prstGeom prst="can">
              <a:avLst>
                <a:gd name="adj" fmla="val 207143"/>
              </a:avLst>
            </a:prstGeom>
            <a:solidFill>
              <a:srgbClr val="FFFFFF"/>
            </a:solidFill>
            <a:ln w="317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72729" name="AutoShape 26"/>
            <p:cNvSpPr>
              <a:spLocks noChangeAspect="1" noChangeArrowheads="1"/>
            </p:cNvSpPr>
            <p:nvPr/>
          </p:nvSpPr>
          <p:spPr bwMode="auto">
            <a:xfrm>
              <a:off x="2836" y="2614"/>
              <a:ext cx="14" cy="116"/>
            </a:xfrm>
            <a:prstGeom prst="can">
              <a:avLst>
                <a:gd name="adj" fmla="val 207143"/>
              </a:avLst>
            </a:prstGeom>
            <a:solidFill>
              <a:srgbClr val="FFFFFF"/>
            </a:solidFill>
            <a:ln w="317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72730" name="AutoShape 27"/>
            <p:cNvSpPr>
              <a:spLocks noChangeAspect="1" noChangeArrowheads="1"/>
            </p:cNvSpPr>
            <p:nvPr/>
          </p:nvSpPr>
          <p:spPr bwMode="auto">
            <a:xfrm>
              <a:off x="2794" y="2614"/>
              <a:ext cx="14" cy="116"/>
            </a:xfrm>
            <a:prstGeom prst="can">
              <a:avLst>
                <a:gd name="adj" fmla="val 207143"/>
              </a:avLst>
            </a:prstGeom>
            <a:solidFill>
              <a:srgbClr val="FFFFFF"/>
            </a:solidFill>
            <a:ln w="317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72731" name="AutoShape 28"/>
            <p:cNvSpPr>
              <a:spLocks noChangeAspect="1" noChangeArrowheads="1"/>
            </p:cNvSpPr>
            <p:nvPr/>
          </p:nvSpPr>
          <p:spPr bwMode="auto">
            <a:xfrm>
              <a:off x="2752" y="2614"/>
              <a:ext cx="14" cy="116"/>
            </a:xfrm>
            <a:prstGeom prst="can">
              <a:avLst>
                <a:gd name="adj" fmla="val 207143"/>
              </a:avLst>
            </a:prstGeom>
            <a:solidFill>
              <a:srgbClr val="FFFFFF"/>
            </a:solidFill>
            <a:ln w="317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72732" name="AutoShape 29"/>
            <p:cNvSpPr>
              <a:spLocks noChangeAspect="1" noChangeArrowheads="1"/>
            </p:cNvSpPr>
            <p:nvPr/>
          </p:nvSpPr>
          <p:spPr bwMode="auto">
            <a:xfrm>
              <a:off x="2710" y="2614"/>
              <a:ext cx="14" cy="116"/>
            </a:xfrm>
            <a:prstGeom prst="can">
              <a:avLst>
                <a:gd name="adj" fmla="val 207143"/>
              </a:avLst>
            </a:prstGeom>
            <a:solidFill>
              <a:srgbClr val="FFFFFF"/>
            </a:solidFill>
            <a:ln w="317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72733" name="AutoShape 30"/>
            <p:cNvSpPr>
              <a:spLocks noChangeAspect="1" noChangeArrowheads="1"/>
            </p:cNvSpPr>
            <p:nvPr/>
          </p:nvSpPr>
          <p:spPr bwMode="auto">
            <a:xfrm>
              <a:off x="2668" y="2614"/>
              <a:ext cx="14" cy="116"/>
            </a:xfrm>
            <a:prstGeom prst="can">
              <a:avLst>
                <a:gd name="adj" fmla="val 207143"/>
              </a:avLst>
            </a:prstGeom>
            <a:solidFill>
              <a:srgbClr val="FFFFFF"/>
            </a:solidFill>
            <a:ln w="317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72734" name="AutoShape 31"/>
            <p:cNvSpPr>
              <a:spLocks noChangeAspect="1" noChangeArrowheads="1"/>
            </p:cNvSpPr>
            <p:nvPr/>
          </p:nvSpPr>
          <p:spPr bwMode="auto">
            <a:xfrm>
              <a:off x="2626" y="2614"/>
              <a:ext cx="14" cy="116"/>
            </a:xfrm>
            <a:prstGeom prst="can">
              <a:avLst>
                <a:gd name="adj" fmla="val 207143"/>
              </a:avLst>
            </a:prstGeom>
            <a:solidFill>
              <a:srgbClr val="FFFFFF"/>
            </a:solidFill>
            <a:ln w="317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72735" name="AutoShape 32"/>
            <p:cNvSpPr>
              <a:spLocks noChangeAspect="1" noChangeArrowheads="1"/>
            </p:cNvSpPr>
            <p:nvPr/>
          </p:nvSpPr>
          <p:spPr bwMode="auto">
            <a:xfrm>
              <a:off x="2584" y="2614"/>
              <a:ext cx="14" cy="116"/>
            </a:xfrm>
            <a:prstGeom prst="can">
              <a:avLst>
                <a:gd name="adj" fmla="val 207143"/>
              </a:avLst>
            </a:prstGeom>
            <a:solidFill>
              <a:srgbClr val="FFFFFF"/>
            </a:solidFill>
            <a:ln w="317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72736" name="AutoShape 33"/>
            <p:cNvSpPr>
              <a:spLocks noChangeAspect="1" noChangeArrowheads="1"/>
            </p:cNvSpPr>
            <p:nvPr/>
          </p:nvSpPr>
          <p:spPr bwMode="auto">
            <a:xfrm>
              <a:off x="2542" y="2614"/>
              <a:ext cx="14" cy="116"/>
            </a:xfrm>
            <a:prstGeom prst="can">
              <a:avLst>
                <a:gd name="adj" fmla="val 207143"/>
              </a:avLst>
            </a:prstGeom>
            <a:solidFill>
              <a:srgbClr val="FFFFFF"/>
            </a:solidFill>
            <a:ln w="317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72737" name="AutoShape 34"/>
            <p:cNvSpPr>
              <a:spLocks noChangeAspect="1" noChangeArrowheads="1"/>
            </p:cNvSpPr>
            <p:nvPr/>
          </p:nvSpPr>
          <p:spPr bwMode="auto">
            <a:xfrm>
              <a:off x="3690" y="2376"/>
              <a:ext cx="14" cy="116"/>
            </a:xfrm>
            <a:prstGeom prst="can">
              <a:avLst>
                <a:gd name="adj" fmla="val 207143"/>
              </a:avLst>
            </a:prstGeom>
            <a:solidFill>
              <a:srgbClr val="FFFFFF"/>
            </a:solidFill>
            <a:ln w="317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72738" name="Rectangle 35"/>
            <p:cNvSpPr>
              <a:spLocks noChangeAspect="1" noChangeArrowheads="1"/>
            </p:cNvSpPr>
            <p:nvPr/>
          </p:nvSpPr>
          <p:spPr bwMode="auto">
            <a:xfrm>
              <a:off x="2520" y="2566"/>
              <a:ext cx="936" cy="88"/>
            </a:xfrm>
            <a:prstGeom prst="rect">
              <a:avLst/>
            </a:prstGeom>
            <a:solidFill>
              <a:srgbClr val="4D4D4D"/>
            </a:solidFill>
            <a:ln w="9525">
              <a:miter lim="800000"/>
              <a:headEnd/>
              <a:tailEnd/>
            </a:ln>
            <a:scene3d>
              <a:camera prst="legacyObliqueTopRight"/>
              <a:lightRig rig="legacyFlat4" dir="b"/>
            </a:scene3d>
            <a:sp3d extrusionH="430200" prstMaterial="legacyPlastic">
              <a:bevelT w="13500" h="13500" prst="angle"/>
              <a:bevelB w="13500" h="13500" prst="angle"/>
              <a:extrusionClr>
                <a:srgbClr val="4D4D4D"/>
              </a:extrusionClr>
            </a:sp3d>
          </p:spPr>
          <p:txBody>
            <a:bodyPr>
              <a:flatTx/>
            </a:bodyPr>
            <a:lstStyle/>
            <a:p>
              <a:endParaRPr lang="en-CA"/>
            </a:p>
          </p:txBody>
        </p:sp>
        <p:sp>
          <p:nvSpPr>
            <p:cNvPr id="72739" name="Line 36"/>
            <p:cNvSpPr>
              <a:spLocks noChangeAspect="1" noChangeShapeType="1"/>
            </p:cNvSpPr>
            <p:nvPr/>
          </p:nvSpPr>
          <p:spPr bwMode="auto">
            <a:xfrm flipH="1">
              <a:off x="2536" y="2524"/>
              <a:ext cx="392" cy="126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2740" name="Line 37"/>
            <p:cNvSpPr>
              <a:spLocks noChangeAspect="1" noChangeShapeType="1"/>
            </p:cNvSpPr>
            <p:nvPr/>
          </p:nvSpPr>
          <p:spPr bwMode="auto">
            <a:xfrm flipH="1">
              <a:off x="2592" y="2538"/>
              <a:ext cx="336" cy="11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2741" name="Line 38"/>
            <p:cNvSpPr>
              <a:spLocks noChangeAspect="1" noChangeShapeType="1"/>
            </p:cNvSpPr>
            <p:nvPr/>
          </p:nvSpPr>
          <p:spPr bwMode="auto">
            <a:xfrm flipH="1">
              <a:off x="2634" y="2524"/>
              <a:ext cx="322" cy="126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2742" name="Rectangle 39"/>
            <p:cNvSpPr>
              <a:spLocks noChangeAspect="1" noChangeArrowheads="1"/>
            </p:cNvSpPr>
            <p:nvPr/>
          </p:nvSpPr>
          <p:spPr bwMode="auto">
            <a:xfrm>
              <a:off x="2928" y="2510"/>
              <a:ext cx="288" cy="16"/>
            </a:xfrm>
            <a:prstGeom prst="rect">
              <a:avLst/>
            </a:prstGeom>
            <a:solidFill>
              <a:srgbClr val="FFFFFF"/>
            </a:solidFill>
            <a:ln w="9525"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125400" prstMaterial="legacyMatte">
              <a:bevelT w="13500" h="13500" prst="angle"/>
              <a:bevelB w="13500" h="13500" prst="angle"/>
              <a:extrusionClr>
                <a:srgbClr val="FFFFFF"/>
              </a:extrusionClr>
            </a:sp3d>
          </p:spPr>
          <p:txBody>
            <a:bodyPr>
              <a:flatTx/>
            </a:bodyPr>
            <a:lstStyle/>
            <a:p>
              <a:endParaRPr lang="en-CA"/>
            </a:p>
          </p:txBody>
        </p:sp>
        <p:sp>
          <p:nvSpPr>
            <p:cNvPr id="72743" name="Rectangle 40"/>
            <p:cNvSpPr>
              <a:spLocks noChangeAspect="1" noChangeArrowheads="1"/>
            </p:cNvSpPr>
            <p:nvPr/>
          </p:nvSpPr>
          <p:spPr bwMode="auto">
            <a:xfrm>
              <a:off x="4320" y="3096"/>
              <a:ext cx="3172" cy="432"/>
            </a:xfrm>
            <a:prstGeom prst="rect">
              <a:avLst/>
            </a:prstGeom>
            <a:solidFill>
              <a:srgbClr val="FFFFFF"/>
            </a:solidFill>
            <a:ln w="9525"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1801800" prstMaterial="legacyMatte">
              <a:bevelT w="13500" h="13500" prst="angle"/>
              <a:bevelB w="13500" h="13500" prst="angle"/>
              <a:extrusionClr>
                <a:srgbClr val="FFFFFF"/>
              </a:extrusionClr>
            </a:sp3d>
          </p:spPr>
          <p:txBody>
            <a:bodyPr>
              <a:flatTx/>
            </a:bodyPr>
            <a:lstStyle/>
            <a:p>
              <a:endParaRPr lang="en-CA"/>
            </a:p>
          </p:txBody>
        </p:sp>
        <p:sp>
          <p:nvSpPr>
            <p:cNvPr id="72744" name="Rectangle 41"/>
            <p:cNvSpPr>
              <a:spLocks noChangeAspect="1" noChangeArrowheads="1"/>
            </p:cNvSpPr>
            <p:nvPr/>
          </p:nvSpPr>
          <p:spPr bwMode="auto">
            <a:xfrm>
              <a:off x="4540" y="3096"/>
              <a:ext cx="576" cy="216"/>
            </a:xfrm>
            <a:prstGeom prst="rect">
              <a:avLst/>
            </a:prstGeom>
            <a:solidFill>
              <a:srgbClr val="808080"/>
            </a:solidFill>
            <a:ln w="9525"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808080"/>
              </a:extrusionClr>
            </a:sp3d>
          </p:spPr>
          <p:txBody>
            <a:bodyPr lIns="0" tIns="0" rIns="0" bIns="0">
              <a:flatTx/>
            </a:bodyPr>
            <a:lstStyle/>
            <a:p>
              <a:pPr algn="ctr" eaLnBrk="0" hangingPunct="0"/>
              <a:r>
                <a:rPr lang="en-US" sz="1000">
                  <a:solidFill>
                    <a:srgbClr val="FFFFFF"/>
                  </a:solidFill>
                  <a:latin typeface="Times New Roman" pitchFamily="18" charset="0"/>
                </a:rPr>
                <a:t>source</a:t>
              </a:r>
            </a:p>
          </p:txBody>
        </p:sp>
        <p:sp>
          <p:nvSpPr>
            <p:cNvPr id="72745" name="Rectangle 42"/>
            <p:cNvSpPr>
              <a:spLocks noChangeAspect="1" noChangeArrowheads="1"/>
            </p:cNvSpPr>
            <p:nvPr/>
          </p:nvSpPr>
          <p:spPr bwMode="auto">
            <a:xfrm>
              <a:off x="5836" y="3096"/>
              <a:ext cx="576" cy="216"/>
            </a:xfrm>
            <a:prstGeom prst="rect">
              <a:avLst/>
            </a:prstGeom>
            <a:solidFill>
              <a:srgbClr val="808080"/>
            </a:solidFill>
            <a:ln w="9525"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808080"/>
              </a:extrusionClr>
            </a:sp3d>
          </p:spPr>
          <p:txBody>
            <a:bodyPr lIns="0" tIns="0" rIns="0" bIns="0">
              <a:flatTx/>
            </a:bodyPr>
            <a:lstStyle/>
            <a:p>
              <a:pPr algn="ctr" eaLnBrk="0" hangingPunct="0"/>
              <a:r>
                <a:rPr lang="en-US" sz="1000">
                  <a:solidFill>
                    <a:srgbClr val="FFFFFF"/>
                  </a:solidFill>
                  <a:latin typeface="Times New Roman" pitchFamily="18" charset="0"/>
                </a:rPr>
                <a:t>drain</a:t>
              </a:r>
            </a:p>
          </p:txBody>
        </p:sp>
        <p:sp>
          <p:nvSpPr>
            <p:cNvPr id="72746" name="Rectangle 43"/>
            <p:cNvSpPr>
              <a:spLocks noChangeAspect="1" noChangeArrowheads="1"/>
            </p:cNvSpPr>
            <p:nvPr/>
          </p:nvSpPr>
          <p:spPr bwMode="auto">
            <a:xfrm>
              <a:off x="5256" y="3096"/>
              <a:ext cx="576" cy="21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algn="ctr" eaLnBrk="0" hangingPunct="0"/>
              <a:r>
                <a:rPr lang="en-US" sz="1000" dirty="0">
                  <a:solidFill>
                    <a:srgbClr val="FFFFFF"/>
                  </a:solidFill>
                  <a:latin typeface="Times New Roman" pitchFamily="18" charset="0"/>
                </a:rPr>
                <a:t>channel</a:t>
              </a:r>
            </a:p>
          </p:txBody>
        </p:sp>
        <p:sp>
          <p:nvSpPr>
            <p:cNvPr id="72747" name="Rectangle 44"/>
            <p:cNvSpPr>
              <a:spLocks noChangeAspect="1" noChangeArrowheads="1"/>
            </p:cNvSpPr>
            <p:nvPr/>
          </p:nvSpPr>
          <p:spPr bwMode="auto">
            <a:xfrm>
              <a:off x="5116" y="2880"/>
              <a:ext cx="720" cy="216"/>
            </a:xfrm>
            <a:prstGeom prst="rect">
              <a:avLst/>
            </a:prstGeom>
            <a:solidFill>
              <a:srgbClr val="C0C0C0"/>
            </a:solidFill>
            <a:ln w="9525"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C0C0C0"/>
              </a:extrusionClr>
            </a:sp3d>
          </p:spPr>
          <p:txBody>
            <a:bodyPr lIns="0" tIns="0" rIns="0" bIns="0">
              <a:flatTx/>
            </a:bodyPr>
            <a:lstStyle/>
            <a:p>
              <a:pPr algn="ctr" eaLnBrk="0" hangingPunct="0"/>
              <a:r>
                <a:rPr lang="en-US" sz="1000">
                  <a:solidFill>
                    <a:srgbClr val="FFFFFF"/>
                  </a:solidFill>
                  <a:latin typeface="Times New Roman" pitchFamily="18" charset="0"/>
                </a:rPr>
                <a:t>oxide</a:t>
              </a:r>
            </a:p>
          </p:txBody>
        </p:sp>
        <p:sp>
          <p:nvSpPr>
            <p:cNvPr id="72748" name="Rectangle 45"/>
            <p:cNvSpPr>
              <a:spLocks noChangeAspect="1" noChangeArrowheads="1"/>
            </p:cNvSpPr>
            <p:nvPr/>
          </p:nvSpPr>
          <p:spPr bwMode="auto">
            <a:xfrm>
              <a:off x="5116" y="2664"/>
              <a:ext cx="720" cy="216"/>
            </a:xfrm>
            <a:prstGeom prst="rect">
              <a:avLst/>
            </a:prstGeom>
            <a:solidFill>
              <a:srgbClr val="808080"/>
            </a:solidFill>
            <a:ln w="9525"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808080"/>
              </a:extrusionClr>
            </a:sp3d>
          </p:spPr>
          <p:txBody>
            <a:bodyPr lIns="0" tIns="0" rIns="0" bIns="0">
              <a:flatTx/>
            </a:bodyPr>
            <a:lstStyle/>
            <a:p>
              <a:pPr algn="ctr" eaLnBrk="0" hangingPunct="0"/>
              <a:r>
                <a:rPr lang="en-US" sz="1000">
                  <a:solidFill>
                    <a:srgbClr val="FFFFFF"/>
                  </a:solidFill>
                  <a:latin typeface="Times New Roman" pitchFamily="18" charset="0"/>
                </a:rPr>
                <a:t>gate</a:t>
              </a:r>
            </a:p>
          </p:txBody>
        </p:sp>
        <p:sp>
          <p:nvSpPr>
            <p:cNvPr id="72749" name="Text Box 46"/>
            <p:cNvSpPr txBox="1">
              <a:spLocks noChangeAspect="1" noChangeArrowheads="1"/>
            </p:cNvSpPr>
            <p:nvPr/>
          </p:nvSpPr>
          <p:spPr bwMode="auto">
            <a:xfrm>
              <a:off x="6264" y="3326"/>
              <a:ext cx="1152" cy="21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algn="ctr" eaLnBrk="0" hangingPunct="0"/>
              <a:r>
                <a:rPr lang="en-US" sz="1000">
                  <a:latin typeface="Times New Roman" pitchFamily="18" charset="0"/>
                </a:rPr>
                <a:t>Silicon substrate</a:t>
              </a:r>
            </a:p>
          </p:txBody>
        </p:sp>
        <p:sp>
          <p:nvSpPr>
            <p:cNvPr id="72750" name="Freeform 47"/>
            <p:cNvSpPr>
              <a:spLocks noChangeAspect="1"/>
            </p:cNvSpPr>
            <p:nvPr/>
          </p:nvSpPr>
          <p:spPr bwMode="auto">
            <a:xfrm>
              <a:off x="3024" y="2210"/>
              <a:ext cx="2208" cy="288"/>
            </a:xfrm>
            <a:custGeom>
              <a:avLst/>
              <a:gdLst>
                <a:gd name="T0" fmla="*/ 72 w 2208"/>
                <a:gd name="T1" fmla="*/ 252 h 288"/>
                <a:gd name="T2" fmla="*/ 144 w 2208"/>
                <a:gd name="T3" fmla="*/ 252 h 288"/>
                <a:gd name="T4" fmla="*/ 936 w 2208"/>
                <a:gd name="T5" fmla="*/ 36 h 288"/>
                <a:gd name="T6" fmla="*/ 2016 w 2208"/>
                <a:gd name="T7" fmla="*/ 36 h 288"/>
                <a:gd name="T8" fmla="*/ 2088 w 2208"/>
                <a:gd name="T9" fmla="*/ 36 h 28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208"/>
                <a:gd name="T16" fmla="*/ 0 h 288"/>
                <a:gd name="T17" fmla="*/ 2208 w 2208"/>
                <a:gd name="T18" fmla="*/ 288 h 28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208" h="288">
                  <a:moveTo>
                    <a:pt x="72" y="252"/>
                  </a:moveTo>
                  <a:cubicBezTo>
                    <a:pt x="36" y="270"/>
                    <a:pt x="0" y="288"/>
                    <a:pt x="144" y="252"/>
                  </a:cubicBezTo>
                  <a:cubicBezTo>
                    <a:pt x="288" y="216"/>
                    <a:pt x="624" y="72"/>
                    <a:pt x="936" y="36"/>
                  </a:cubicBezTo>
                  <a:cubicBezTo>
                    <a:pt x="1248" y="0"/>
                    <a:pt x="1824" y="36"/>
                    <a:pt x="2016" y="36"/>
                  </a:cubicBezTo>
                  <a:cubicBezTo>
                    <a:pt x="2208" y="36"/>
                    <a:pt x="2148" y="36"/>
                    <a:pt x="2088" y="36"/>
                  </a:cubicBezTo>
                </a:path>
              </a:pathLst>
            </a:custGeom>
            <a:noFill/>
            <a:ln w="9525" cap="flat" cmpd="sng">
              <a:solidFill>
                <a:srgbClr val="000000"/>
              </a:solidFill>
              <a:prstDash val="sysDot"/>
              <a:round/>
              <a:headEnd/>
              <a:tailEnd type="arrow" w="med" len="med"/>
            </a:ln>
          </p:spPr>
          <p:txBody>
            <a:bodyPr lIns="0" tIns="0" rIns="0" bIns="0"/>
            <a:lstStyle/>
            <a:p>
              <a:endParaRPr lang="fr-FR"/>
            </a:p>
          </p:txBody>
        </p:sp>
        <p:sp>
          <p:nvSpPr>
            <p:cNvPr id="72751" name="Text Box 48"/>
            <p:cNvSpPr txBox="1">
              <a:spLocks noChangeAspect="1" noChangeArrowheads="1"/>
            </p:cNvSpPr>
            <p:nvPr/>
          </p:nvSpPr>
          <p:spPr bwMode="auto">
            <a:xfrm>
              <a:off x="1800" y="2952"/>
              <a:ext cx="864" cy="21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algn="ctr" eaLnBrk="0" hangingPunct="0"/>
              <a:r>
                <a:rPr lang="en-US" sz="1000">
                  <a:latin typeface="Times New Roman" pitchFamily="18" charset="0"/>
                </a:rPr>
                <a:t>IC package</a:t>
              </a:r>
            </a:p>
          </p:txBody>
        </p:sp>
        <p:sp>
          <p:nvSpPr>
            <p:cNvPr id="72752" name="Text Box 49"/>
            <p:cNvSpPr txBox="1">
              <a:spLocks noChangeAspect="1" noChangeArrowheads="1"/>
            </p:cNvSpPr>
            <p:nvPr/>
          </p:nvSpPr>
          <p:spPr bwMode="auto">
            <a:xfrm>
              <a:off x="3240" y="2952"/>
              <a:ext cx="864" cy="21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algn="ctr" eaLnBrk="0" hangingPunct="0"/>
              <a:r>
                <a:rPr lang="en-US" sz="1000">
                  <a:latin typeface="Times New Roman" pitchFamily="18" charset="0"/>
                </a:rPr>
                <a:t>IC </a:t>
              </a:r>
            </a:p>
          </p:txBody>
        </p:sp>
        <p:sp>
          <p:nvSpPr>
            <p:cNvPr id="72753" name="Freeform 50"/>
            <p:cNvSpPr>
              <a:spLocks noChangeAspect="1"/>
            </p:cNvSpPr>
            <p:nvPr/>
          </p:nvSpPr>
          <p:spPr bwMode="auto">
            <a:xfrm>
              <a:off x="2128" y="2388"/>
              <a:ext cx="464" cy="564"/>
            </a:xfrm>
            <a:custGeom>
              <a:avLst/>
              <a:gdLst>
                <a:gd name="T0" fmla="*/ 32 w 464"/>
                <a:gd name="T1" fmla="*/ 564 h 564"/>
                <a:gd name="T2" fmla="*/ 72 w 464"/>
                <a:gd name="T3" fmla="*/ 84 h 564"/>
                <a:gd name="T4" fmla="*/ 464 w 464"/>
                <a:gd name="T5" fmla="*/ 60 h 564"/>
                <a:gd name="T6" fmla="*/ 0 60000 65536"/>
                <a:gd name="T7" fmla="*/ 0 60000 65536"/>
                <a:gd name="T8" fmla="*/ 0 60000 65536"/>
                <a:gd name="T9" fmla="*/ 0 w 464"/>
                <a:gd name="T10" fmla="*/ 0 h 564"/>
                <a:gd name="T11" fmla="*/ 464 w 464"/>
                <a:gd name="T12" fmla="*/ 564 h 564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64" h="564">
                  <a:moveTo>
                    <a:pt x="32" y="564"/>
                  </a:moveTo>
                  <a:cubicBezTo>
                    <a:pt x="39" y="484"/>
                    <a:pt x="0" y="168"/>
                    <a:pt x="72" y="84"/>
                  </a:cubicBezTo>
                  <a:cubicBezTo>
                    <a:pt x="144" y="0"/>
                    <a:pt x="382" y="65"/>
                    <a:pt x="464" y="60"/>
                  </a:cubicBezTo>
                </a:path>
              </a:pathLst>
            </a:custGeom>
            <a:noFill/>
            <a:ln w="9525" cap="flat" cmpd="sng">
              <a:solidFill>
                <a:srgbClr val="000000"/>
              </a:solidFill>
              <a:prstDash val="sysDot"/>
              <a:round/>
              <a:headEnd type="none" w="med" len="med"/>
              <a:tailEnd type="arrow" w="med" len="med"/>
            </a:ln>
          </p:spPr>
          <p:txBody>
            <a:bodyPr lIns="0" tIns="0" rIns="0" bIns="0"/>
            <a:lstStyle/>
            <a:p>
              <a:endParaRPr lang="fr-FR"/>
            </a:p>
          </p:txBody>
        </p:sp>
        <p:sp>
          <p:nvSpPr>
            <p:cNvPr id="72754" name="Freeform 51"/>
            <p:cNvSpPr>
              <a:spLocks noChangeAspect="1"/>
            </p:cNvSpPr>
            <p:nvPr/>
          </p:nvSpPr>
          <p:spPr bwMode="auto">
            <a:xfrm>
              <a:off x="3168" y="2505"/>
              <a:ext cx="484" cy="415"/>
            </a:xfrm>
            <a:custGeom>
              <a:avLst/>
              <a:gdLst>
                <a:gd name="T0" fmla="*/ 472 w 484"/>
                <a:gd name="T1" fmla="*/ 415 h 415"/>
                <a:gd name="T2" fmla="*/ 440 w 484"/>
                <a:gd name="T3" fmla="*/ 151 h 415"/>
                <a:gd name="T4" fmla="*/ 208 w 484"/>
                <a:gd name="T5" fmla="*/ 23 h 415"/>
                <a:gd name="T6" fmla="*/ 0 w 484"/>
                <a:gd name="T7" fmla="*/ 15 h 415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484"/>
                <a:gd name="T13" fmla="*/ 0 h 415"/>
                <a:gd name="T14" fmla="*/ 484 w 484"/>
                <a:gd name="T15" fmla="*/ 415 h 415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484" h="415">
                  <a:moveTo>
                    <a:pt x="472" y="415"/>
                  </a:moveTo>
                  <a:cubicBezTo>
                    <a:pt x="467" y="371"/>
                    <a:pt x="484" y="216"/>
                    <a:pt x="440" y="151"/>
                  </a:cubicBezTo>
                  <a:cubicBezTo>
                    <a:pt x="396" y="86"/>
                    <a:pt x="281" y="46"/>
                    <a:pt x="208" y="23"/>
                  </a:cubicBezTo>
                  <a:cubicBezTo>
                    <a:pt x="135" y="0"/>
                    <a:pt x="43" y="17"/>
                    <a:pt x="0" y="15"/>
                  </a:cubicBezTo>
                </a:path>
              </a:pathLst>
            </a:custGeom>
            <a:noFill/>
            <a:ln w="9525" cap="flat" cmpd="sng">
              <a:solidFill>
                <a:srgbClr val="000000"/>
              </a:solidFill>
              <a:prstDash val="sysDot"/>
              <a:round/>
              <a:headEnd/>
              <a:tailEnd type="arrow" w="med" len="med"/>
            </a:ln>
          </p:spPr>
          <p:txBody>
            <a:bodyPr lIns="0" tIns="0" rIns="0" bIns="0"/>
            <a:lstStyle/>
            <a:p>
              <a:endParaRPr lang="fr-FR"/>
            </a:p>
          </p:txBody>
        </p:sp>
      </p:grp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29" name="Rectangle 3"/>
          <p:cNvSpPr>
            <a:spLocks noGrp="1"/>
          </p:cNvSpPr>
          <p:nvPr>
            <p:ph type="body" idx="1"/>
          </p:nvPr>
        </p:nvSpPr>
        <p:spPr>
          <a:xfrm>
            <a:off x="1055440" y="1792289"/>
            <a:ext cx="10009112" cy="3221037"/>
          </a:xfrm>
        </p:spPr>
        <p:txBody>
          <a:bodyPr/>
          <a:lstStyle/>
          <a:p>
            <a:pPr eaLnBrk="1" hangingPunct="1"/>
            <a:r>
              <a:rPr lang="fr-CA" sz="2800" dirty="0"/>
              <a:t>Trois types</a:t>
            </a:r>
          </a:p>
          <a:p>
            <a:pPr lvl="1" eaLnBrk="1" hangingPunct="1"/>
            <a:r>
              <a:rPr lang="fr-CA" sz="2400" dirty="0"/>
              <a:t>CI complètement dédié (ASIC/VLSI)</a:t>
            </a:r>
          </a:p>
          <a:p>
            <a:pPr lvl="1" eaLnBrk="1" hangingPunct="1"/>
            <a:r>
              <a:rPr lang="fr-CA" sz="2400" dirty="0"/>
              <a:t>ASIC semi dédié (« </a:t>
            </a:r>
            <a:r>
              <a:rPr lang="fr-CA" sz="2400" dirty="0" err="1"/>
              <a:t>gate</a:t>
            </a:r>
            <a:r>
              <a:rPr lang="fr-CA" sz="2400" dirty="0"/>
              <a:t> </a:t>
            </a:r>
            <a:r>
              <a:rPr lang="fr-CA" sz="2400" dirty="0" err="1"/>
              <a:t>array</a:t>
            </a:r>
            <a:r>
              <a:rPr lang="fr-CA" sz="2400" dirty="0"/>
              <a:t> » et « standard </a:t>
            </a:r>
            <a:r>
              <a:rPr lang="fr-CA" sz="2400" dirty="0" err="1"/>
              <a:t>cells</a:t>
            </a:r>
            <a:r>
              <a:rPr lang="fr-CA" sz="2400" dirty="0"/>
              <a:t> »)</a:t>
            </a:r>
          </a:p>
          <a:p>
            <a:pPr lvl="1" eaLnBrk="1" hangingPunct="1"/>
            <a:r>
              <a:rPr lang="fr-CA" sz="2400" dirty="0"/>
              <a:t>PLD (« Programmable </a:t>
            </a:r>
            <a:r>
              <a:rPr lang="fr-CA" sz="2400" dirty="0" err="1"/>
              <a:t>Logic</a:t>
            </a:r>
            <a:r>
              <a:rPr lang="fr-CA" sz="2400" dirty="0"/>
              <a:t> </a:t>
            </a:r>
            <a:r>
              <a:rPr lang="fr-CA" sz="2400" dirty="0" err="1"/>
              <a:t>Device</a:t>
            </a:r>
            <a:r>
              <a:rPr lang="fr-CA" sz="2400" dirty="0"/>
              <a:t> »)</a:t>
            </a:r>
          </a:p>
          <a:p>
            <a:pPr eaLnBrk="1" hangingPunct="1"/>
            <a:endParaRPr lang="fr-CA" sz="2800" dirty="0"/>
          </a:p>
        </p:txBody>
      </p:sp>
      <p:sp>
        <p:nvSpPr>
          <p:cNvPr id="5" name="Rectangle 2"/>
          <p:cNvSpPr>
            <a:spLocks noGrp="1"/>
          </p:cNvSpPr>
          <p:nvPr>
            <p:ph type="title"/>
          </p:nvPr>
        </p:nvSpPr>
        <p:spPr>
          <a:xfrm>
            <a:off x="1055440" y="274638"/>
            <a:ext cx="10081120" cy="1143000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fr-CA" sz="4000" kern="1200" dirty="0">
                <a:solidFill>
                  <a:srgbClr val="025BBC"/>
                </a:solidFill>
              </a:rPr>
              <a:t>Implémentation sur puce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3" name="Rectangle 2"/>
          <p:cNvSpPr>
            <a:spLocks noGrp="1"/>
          </p:cNvSpPr>
          <p:nvPr>
            <p:ph type="title"/>
          </p:nvPr>
        </p:nvSpPr>
        <p:spPr>
          <a:xfrm>
            <a:off x="1055440" y="274638"/>
            <a:ext cx="10081120" cy="1143000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sz="4000" kern="1200" dirty="0">
                <a:solidFill>
                  <a:srgbClr val="025BBC"/>
                </a:solidFill>
              </a:rPr>
              <a:t>ASIC/VLSI</a:t>
            </a:r>
          </a:p>
        </p:txBody>
      </p:sp>
      <p:sp>
        <p:nvSpPr>
          <p:cNvPr id="32771" name="Rectangle 3"/>
          <p:cNvSpPr>
            <a:spLocks noGrp="1"/>
          </p:cNvSpPr>
          <p:nvPr>
            <p:ph type="body" idx="1"/>
          </p:nvPr>
        </p:nvSpPr>
        <p:spPr>
          <a:xfrm>
            <a:off x="1127448" y="1673225"/>
            <a:ext cx="10009112" cy="4419600"/>
          </a:xfrm>
        </p:spPr>
        <p:txBody>
          <a:bodyPr/>
          <a:lstStyle/>
          <a:p>
            <a:pPr eaLnBrk="1" hangingPunct="1"/>
            <a:r>
              <a:rPr lang="fr-CA" sz="2800" dirty="0"/>
              <a:t>Les couches du design sont toutes optimisées</a:t>
            </a:r>
          </a:p>
          <a:p>
            <a:pPr lvl="1" eaLnBrk="1" hangingPunct="1"/>
            <a:r>
              <a:rPr lang="fr-CA" sz="2400" dirty="0"/>
              <a:t>Dimension et placement des transistors</a:t>
            </a:r>
          </a:p>
          <a:p>
            <a:pPr lvl="1" eaLnBrk="1" hangingPunct="1"/>
            <a:r>
              <a:rPr lang="fr-CA" sz="2400" dirty="0"/>
              <a:t>Largeur et routage des liens </a:t>
            </a:r>
          </a:p>
          <a:p>
            <a:pPr eaLnBrk="1" hangingPunct="1"/>
            <a:r>
              <a:rPr lang="fr-CA" sz="2800" dirty="0"/>
              <a:t>Bénéfices</a:t>
            </a:r>
          </a:p>
          <a:p>
            <a:pPr lvl="1" eaLnBrk="1" hangingPunct="1"/>
            <a:r>
              <a:rPr lang="fr-CA" sz="2400" dirty="0"/>
              <a:t>Grande densité pour des dimensions réduites</a:t>
            </a:r>
          </a:p>
          <a:p>
            <a:pPr lvl="1" eaLnBrk="1" hangingPunct="1"/>
            <a:r>
              <a:rPr lang="fr-CA" sz="2400" dirty="0"/>
              <a:t>Performance et consommation en courant optimales</a:t>
            </a:r>
          </a:p>
          <a:p>
            <a:pPr eaLnBrk="1" hangingPunct="1"/>
            <a:r>
              <a:rPr lang="fr-CA" sz="2800" dirty="0"/>
              <a:t>Limitations</a:t>
            </a:r>
          </a:p>
          <a:p>
            <a:pPr lvl="1" eaLnBrk="1" hangingPunct="1"/>
            <a:r>
              <a:rPr lang="fr-CA" sz="2400" dirty="0"/>
              <a:t>NRE ($1 M+) et temps de développement (1 an+) élevés 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7" name="Rectangle 2"/>
          <p:cNvSpPr>
            <a:spLocks noGrp="1"/>
          </p:cNvSpPr>
          <p:nvPr>
            <p:ph type="title"/>
          </p:nvPr>
        </p:nvSpPr>
        <p:spPr>
          <a:xfrm>
            <a:off x="1055440" y="274638"/>
            <a:ext cx="10081120" cy="1143000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fr-CA" sz="4000" kern="1200" dirty="0">
                <a:solidFill>
                  <a:srgbClr val="025BBC"/>
                </a:solidFill>
              </a:rPr>
              <a:t>Semi-dédié</a:t>
            </a:r>
          </a:p>
        </p:txBody>
      </p:sp>
      <p:sp>
        <p:nvSpPr>
          <p:cNvPr id="36867" name="Rectangle 3"/>
          <p:cNvSpPr>
            <a:spLocks noGrp="1"/>
          </p:cNvSpPr>
          <p:nvPr>
            <p:ph type="body" idx="1"/>
          </p:nvPr>
        </p:nvSpPr>
        <p:spPr>
          <a:xfrm>
            <a:off x="1055440" y="1600201"/>
            <a:ext cx="10081120" cy="4525963"/>
          </a:xfrm>
        </p:spPr>
        <p:txBody>
          <a:bodyPr/>
          <a:lstStyle/>
          <a:p>
            <a:pPr eaLnBrk="1" hangingPunct="1"/>
            <a:r>
              <a:rPr lang="fr-CA" sz="2800" dirty="0"/>
              <a:t>Les couches inférieures sont partiellement ou complètement réalisées</a:t>
            </a:r>
          </a:p>
          <a:p>
            <a:pPr lvl="1" eaLnBrk="1" hangingPunct="1"/>
            <a:r>
              <a:rPr lang="fr-CA" sz="2400" dirty="0"/>
              <a:t>Il reste a faire le routage des connexions et éventuellement ajouter des blocs fonctionnels</a:t>
            </a:r>
          </a:p>
          <a:p>
            <a:pPr lvl="1" eaLnBrk="1" hangingPunct="1"/>
            <a:r>
              <a:rPr lang="fr-CA" sz="2400" dirty="0"/>
              <a:t>« Field-Programmable </a:t>
            </a:r>
            <a:r>
              <a:rPr lang="fr-CA" sz="2400" dirty="0" err="1"/>
              <a:t>Gate</a:t>
            </a:r>
            <a:r>
              <a:rPr lang="fr-CA" sz="2400" dirty="0"/>
              <a:t> </a:t>
            </a:r>
            <a:r>
              <a:rPr lang="fr-CA" sz="2400" dirty="0" err="1"/>
              <a:t>Array</a:t>
            </a:r>
            <a:r>
              <a:rPr lang="fr-CA" sz="2400" dirty="0"/>
              <a:t> (FPGA) » populaire</a:t>
            </a:r>
          </a:p>
          <a:p>
            <a:pPr eaLnBrk="1" hangingPunct="1"/>
            <a:r>
              <a:rPr lang="fr-CA" sz="2800" dirty="0"/>
              <a:t>Bénéfices</a:t>
            </a:r>
          </a:p>
          <a:p>
            <a:pPr lvl="1" eaLnBrk="1" hangingPunct="1"/>
            <a:r>
              <a:rPr lang="fr-CA" sz="2400" dirty="0"/>
              <a:t>NRE faible (aussi bas que $10k)</a:t>
            </a:r>
          </a:p>
          <a:p>
            <a:pPr eaLnBrk="1" hangingPunct="1"/>
            <a:r>
              <a:rPr lang="fr-CA" sz="2800" dirty="0"/>
              <a:t>Limitations</a:t>
            </a:r>
          </a:p>
          <a:p>
            <a:pPr lvl="1" eaLnBrk="1" hangingPunct="1"/>
            <a:r>
              <a:rPr lang="fr-CA" sz="2400" dirty="0"/>
              <a:t>Peut demander des semaines/mois de temps de développement 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1" name="Rectangle 2"/>
          <p:cNvSpPr>
            <a:spLocks noGrp="1"/>
          </p:cNvSpPr>
          <p:nvPr>
            <p:ph type="title"/>
          </p:nvPr>
        </p:nvSpPr>
        <p:spPr>
          <a:xfrm>
            <a:off x="1055440" y="115888"/>
            <a:ext cx="10081120" cy="1143000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sz="4000" kern="1200" dirty="0">
                <a:solidFill>
                  <a:srgbClr val="025BBC"/>
                </a:solidFill>
              </a:rPr>
              <a:t>PLD</a:t>
            </a:r>
          </a:p>
        </p:txBody>
      </p:sp>
      <p:sp>
        <p:nvSpPr>
          <p:cNvPr id="33795" name="Rectangle 3"/>
          <p:cNvSpPr>
            <a:spLocks noGrp="1"/>
          </p:cNvSpPr>
          <p:nvPr>
            <p:ph type="body" idx="1"/>
          </p:nvPr>
        </p:nvSpPr>
        <p:spPr>
          <a:xfrm>
            <a:off x="1055440" y="1196976"/>
            <a:ext cx="7200800" cy="2808089"/>
          </a:xfrm>
        </p:spPr>
        <p:txBody>
          <a:bodyPr/>
          <a:lstStyle/>
          <a:p>
            <a:pPr eaLnBrk="1" hangingPunct="1">
              <a:spcBef>
                <a:spcPts val="500"/>
              </a:spcBef>
            </a:pPr>
            <a:r>
              <a:rPr lang="fr-CA" sz="2700" dirty="0"/>
              <a:t>Les couches sont déjà réalisées mais les composants sont à configurer et interconnecter</a:t>
            </a:r>
          </a:p>
          <a:p>
            <a:pPr eaLnBrk="1" hangingPunct="1">
              <a:spcBef>
                <a:spcPts val="500"/>
              </a:spcBef>
            </a:pPr>
            <a:r>
              <a:rPr lang="fr-CA" sz="2700" dirty="0"/>
              <a:t>Des liens sont faits ou défaits pour réaliser la fonctionnalité désirée</a:t>
            </a:r>
          </a:p>
          <a:p>
            <a:pPr lvl="1" eaLnBrk="1" hangingPunct="1">
              <a:spcBef>
                <a:spcPts val="500"/>
              </a:spcBef>
            </a:pPr>
            <a:r>
              <a:rPr lang="fr-CA" sz="2000" dirty="0"/>
              <a:t>« Programmable </a:t>
            </a:r>
            <a:r>
              <a:rPr lang="fr-CA" sz="2000" dirty="0" err="1"/>
              <a:t>Array</a:t>
            </a:r>
            <a:r>
              <a:rPr lang="fr-CA" sz="2000" dirty="0"/>
              <a:t> Logic (PAL) » populaire</a:t>
            </a:r>
            <a:endParaRPr lang="fr-CA" sz="2300" dirty="0"/>
          </a:p>
          <a:p>
            <a:pPr marL="457200" indent="-457200">
              <a:spcBef>
                <a:spcPts val="500"/>
              </a:spcBef>
              <a:buFont typeface="Arial" panose="020B0604020202020204" pitchFamily="34" charset="0"/>
              <a:buChar char="•"/>
            </a:pPr>
            <a:r>
              <a:rPr lang="fr-CA" sz="2700" dirty="0"/>
              <a:t>Bénéfices</a:t>
            </a:r>
          </a:p>
          <a:p>
            <a:pPr marL="800100" lvl="1" indent="-342900">
              <a:spcBef>
                <a:spcPts val="500"/>
              </a:spcBef>
              <a:buFont typeface="Arial" panose="020B0604020202020204" pitchFamily="34" charset="0"/>
              <a:buChar char="•"/>
            </a:pPr>
            <a:r>
              <a:rPr lang="fr-CA" sz="2000" dirty="0"/>
              <a:t>Disponibles « sur tablette » </a:t>
            </a:r>
          </a:p>
          <a:p>
            <a:pPr marL="800100" lvl="1" indent="-342900">
              <a:spcBef>
                <a:spcPts val="500"/>
              </a:spcBef>
              <a:buFont typeface="Arial" panose="020B0604020202020204" pitchFamily="34" charset="0"/>
              <a:buChar char="•"/>
            </a:pPr>
            <a:r>
              <a:rPr lang="fr-CA" sz="2000" dirty="0"/>
              <a:t>NRE bas, produit final disponible plus rapidement</a:t>
            </a:r>
          </a:p>
          <a:p>
            <a:pPr marL="457200" indent="-457200">
              <a:spcBef>
                <a:spcPts val="500"/>
              </a:spcBef>
              <a:buFont typeface="Arial" panose="020B0604020202020204" pitchFamily="34" charset="0"/>
              <a:buChar char="•"/>
            </a:pPr>
            <a:r>
              <a:rPr lang="fr-CA" sz="2700" dirty="0"/>
              <a:t>Limitations</a:t>
            </a:r>
          </a:p>
          <a:p>
            <a:pPr marL="800100" lvl="1" indent="-342900">
              <a:spcBef>
                <a:spcPts val="500"/>
              </a:spcBef>
              <a:buFont typeface="Arial" panose="020B0604020202020204" pitchFamily="34" charset="0"/>
              <a:buChar char="•"/>
            </a:pPr>
            <a:r>
              <a:rPr lang="fr-CA" sz="2000" dirty="0"/>
              <a:t>Consommation d’énergie plus grande, potentiellement plus coûteux à l’unité </a:t>
            </a:r>
          </a:p>
          <a:p>
            <a:pPr marL="800100" lvl="1" indent="-342900">
              <a:spcBef>
                <a:spcPts val="500"/>
              </a:spcBef>
              <a:buFont typeface="Arial" panose="020B0604020202020204" pitchFamily="34" charset="0"/>
              <a:buChar char="•"/>
            </a:pPr>
            <a:r>
              <a:rPr lang="fr-CA" sz="2000" dirty="0"/>
              <a:t>Ressources limitées</a:t>
            </a:r>
          </a:p>
          <a:p>
            <a:pPr eaLnBrk="1" hangingPunct="1">
              <a:spcBef>
                <a:spcPts val="500"/>
              </a:spcBef>
            </a:pPr>
            <a:endParaRPr lang="fr-CA" sz="2700" dirty="0"/>
          </a:p>
        </p:txBody>
      </p:sp>
      <p:pic>
        <p:nvPicPr>
          <p:cNvPr id="48130" name="Picture 2" descr="FPGA Structur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00256" y="1916832"/>
            <a:ext cx="3096344" cy="19145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7825" name="Group 4"/>
          <p:cNvGrpSpPr>
            <a:grpSpLocks noChangeAspect="1"/>
          </p:cNvGrpSpPr>
          <p:nvPr/>
        </p:nvGrpSpPr>
        <p:grpSpPr bwMode="auto">
          <a:xfrm>
            <a:off x="185772" y="2128839"/>
            <a:ext cx="7997" cy="3989795"/>
            <a:chOff x="1911" y="2232"/>
            <a:chExt cx="7997" cy="4056"/>
          </a:xfrm>
        </p:grpSpPr>
        <p:sp>
          <p:nvSpPr>
            <p:cNvPr id="77828" name="Line 6"/>
            <p:cNvSpPr>
              <a:spLocks noChangeAspect="1" noChangeShapeType="1"/>
            </p:cNvSpPr>
            <p:nvPr/>
          </p:nvSpPr>
          <p:spPr bwMode="auto">
            <a:xfrm>
              <a:off x="5130" y="3024"/>
              <a:ext cx="0" cy="36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7829" name="Line 7"/>
            <p:cNvSpPr>
              <a:spLocks noChangeAspect="1" noChangeShapeType="1"/>
            </p:cNvSpPr>
            <p:nvPr/>
          </p:nvSpPr>
          <p:spPr bwMode="auto">
            <a:xfrm>
              <a:off x="5130" y="3960"/>
              <a:ext cx="0" cy="36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7830" name="Line 8"/>
            <p:cNvSpPr>
              <a:spLocks noChangeAspect="1" noChangeShapeType="1"/>
            </p:cNvSpPr>
            <p:nvPr/>
          </p:nvSpPr>
          <p:spPr bwMode="auto">
            <a:xfrm>
              <a:off x="5130" y="4896"/>
              <a:ext cx="0" cy="36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7831" name="Text Box 9"/>
            <p:cNvSpPr txBox="1">
              <a:spLocks noChangeAspect="1" noChangeArrowheads="1"/>
            </p:cNvSpPr>
            <p:nvPr/>
          </p:nvSpPr>
          <p:spPr bwMode="auto">
            <a:xfrm>
              <a:off x="4410" y="2448"/>
              <a:ext cx="1440" cy="576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 eaLnBrk="0" hangingPunct="0"/>
              <a:r>
                <a:rPr lang="fr-CA" sz="1200" b="1">
                  <a:latin typeface="Calibri Light"/>
                </a:rPr>
                <a:t>Spécification système</a:t>
              </a:r>
            </a:p>
          </p:txBody>
        </p:sp>
        <p:sp>
          <p:nvSpPr>
            <p:cNvPr id="77832" name="Text Box 10"/>
            <p:cNvSpPr txBox="1">
              <a:spLocks noChangeAspect="1" noChangeArrowheads="1"/>
            </p:cNvSpPr>
            <p:nvPr/>
          </p:nvSpPr>
          <p:spPr bwMode="auto">
            <a:xfrm>
              <a:off x="4410" y="3384"/>
              <a:ext cx="1440" cy="576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 eaLnBrk="0" hangingPunct="0"/>
              <a:r>
                <a:rPr lang="fr-CA" sz="1200" b="1">
                  <a:latin typeface="Calibri Light"/>
                </a:rPr>
                <a:t>Spécification comportementale</a:t>
              </a:r>
            </a:p>
          </p:txBody>
        </p:sp>
        <p:sp>
          <p:nvSpPr>
            <p:cNvPr id="77833" name="Text Box 11"/>
            <p:cNvSpPr txBox="1">
              <a:spLocks noChangeAspect="1" noChangeArrowheads="1"/>
            </p:cNvSpPr>
            <p:nvPr/>
          </p:nvSpPr>
          <p:spPr bwMode="auto">
            <a:xfrm>
              <a:off x="4410" y="4320"/>
              <a:ext cx="1440" cy="576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 eaLnBrk="0" hangingPunct="0"/>
              <a:r>
                <a:rPr lang="fr-CA" sz="1200" b="1" dirty="0">
                  <a:latin typeface="Calibri Light"/>
                </a:rPr>
                <a:t>Spécification RTL</a:t>
              </a:r>
            </a:p>
            <a:p>
              <a:pPr algn="ctr" eaLnBrk="0" hangingPunct="0"/>
              <a:r>
                <a:rPr lang="en-CA" sz="1050" b="1" dirty="0">
                  <a:solidFill>
                    <a:schemeClr val="bg1">
                      <a:lumMod val="65000"/>
                    </a:schemeClr>
                  </a:solidFill>
                  <a:latin typeface="Calibri Light"/>
                </a:rPr>
                <a:t>(register transfer logic)</a:t>
              </a:r>
            </a:p>
          </p:txBody>
        </p:sp>
        <p:sp>
          <p:nvSpPr>
            <p:cNvPr id="77834" name="Text Box 12"/>
            <p:cNvSpPr txBox="1">
              <a:spLocks noChangeAspect="1" noChangeArrowheads="1"/>
            </p:cNvSpPr>
            <p:nvPr/>
          </p:nvSpPr>
          <p:spPr bwMode="auto">
            <a:xfrm>
              <a:off x="4410" y="5256"/>
              <a:ext cx="1440" cy="576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 eaLnBrk="0" hangingPunct="0"/>
              <a:r>
                <a:rPr lang="fr-CA" sz="1200" b="1">
                  <a:latin typeface="Calibri Light"/>
                </a:rPr>
                <a:t>Spécification logique</a:t>
              </a:r>
            </a:p>
          </p:txBody>
        </p:sp>
        <p:sp>
          <p:nvSpPr>
            <p:cNvPr id="77835" name="Line 13"/>
            <p:cNvSpPr>
              <a:spLocks noChangeAspect="1" noChangeShapeType="1"/>
            </p:cNvSpPr>
            <p:nvPr/>
          </p:nvSpPr>
          <p:spPr bwMode="auto">
            <a:xfrm>
              <a:off x="5130" y="5832"/>
              <a:ext cx="0" cy="36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8926" name="Text Box 14"/>
            <p:cNvSpPr txBox="1">
              <a:spLocks noChangeAspect="1" noChangeArrowheads="1"/>
            </p:cNvSpPr>
            <p:nvPr/>
          </p:nvSpPr>
          <p:spPr bwMode="auto">
            <a:xfrm>
              <a:off x="5114" y="5932"/>
              <a:ext cx="1822" cy="2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eaLnBrk="0" hangingPunct="0">
                <a:defRPr/>
              </a:pPr>
              <a:r>
                <a:rPr lang="fr-CA" sz="1050" dirty="0">
                  <a:latin typeface="Calibri Light" panose="020F0302020204030204" pitchFamily="34" charset="0"/>
                </a:rPr>
                <a:t>Implémentation finale</a:t>
              </a:r>
            </a:p>
          </p:txBody>
        </p:sp>
        <p:sp>
          <p:nvSpPr>
            <p:cNvPr id="77837" name="Line 15"/>
            <p:cNvSpPr>
              <a:spLocks noChangeAspect="1" noChangeShapeType="1"/>
            </p:cNvSpPr>
            <p:nvPr/>
          </p:nvSpPr>
          <p:spPr bwMode="auto">
            <a:xfrm>
              <a:off x="4122" y="2938"/>
              <a:ext cx="0" cy="706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sysDot"/>
              <a:round/>
              <a:headEnd/>
              <a:tailEnd type="arrow" w="med" len="med"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760" name="Text Box 16"/>
            <p:cNvSpPr txBox="1">
              <a:spLocks noChangeAspect="1" noChangeArrowheads="1"/>
            </p:cNvSpPr>
            <p:nvPr/>
          </p:nvSpPr>
          <p:spPr bwMode="auto">
            <a:xfrm>
              <a:off x="1911" y="2273"/>
              <a:ext cx="2191" cy="384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tIns="0" bIns="0"/>
            <a:lstStyle/>
            <a:p>
              <a:pPr marL="171450" indent="-171450" eaLnBrk="0" hangingPunct="0">
                <a:spcAft>
                  <a:spcPts val="600"/>
                </a:spcAft>
                <a:buFont typeface="Arial" panose="020B0604020202020204" pitchFamily="34" charset="0"/>
                <a:buChar char="•"/>
                <a:defRPr/>
              </a:pPr>
              <a:r>
                <a:rPr lang="fr-CA" sz="1400" i="1" dirty="0">
                  <a:latin typeface="Calibri" panose="020F0502020204030204" pitchFamily="34" charset="0"/>
                  <a:cs typeface="Calibri" panose="020F0502020204030204" pitchFamily="34" charset="0"/>
                </a:rPr>
                <a:t>Compilation/Synthèse:</a:t>
              </a:r>
              <a:r>
                <a:rPr lang="fr-CA" sz="1400" dirty="0">
                  <a:latin typeface="Calibri" panose="020F0502020204030204" pitchFamily="34" charset="0"/>
                  <a:cs typeface="Calibri" panose="020F0502020204030204" pitchFamily="34" charset="0"/>
                </a:rPr>
                <a:t> Automatise l’exploration et génère les détails de mise en œuvre pour la couche inférieure adjacente </a:t>
              </a:r>
            </a:p>
            <a:p>
              <a:pPr marL="171450" indent="-171450" eaLnBrk="0" hangingPunct="0">
                <a:spcAft>
                  <a:spcPts val="600"/>
                </a:spcAft>
                <a:buFont typeface="Arial" panose="020B0604020202020204" pitchFamily="34" charset="0"/>
                <a:buChar char="•"/>
                <a:defRPr/>
              </a:pPr>
              <a:r>
                <a:rPr lang="fr-CA" sz="1400" i="1" dirty="0">
                  <a:latin typeface="Calibri" panose="020F0502020204030204" pitchFamily="34" charset="0"/>
                  <a:cs typeface="Calibri" panose="020F0502020204030204" pitchFamily="34" charset="0"/>
                </a:rPr>
                <a:t>Librairies/IP:</a:t>
              </a:r>
              <a:r>
                <a:rPr lang="fr-CA" sz="1400" dirty="0">
                  <a:latin typeface="Calibri" panose="020F0502020204030204" pitchFamily="34" charset="0"/>
                  <a:cs typeface="Calibri" panose="020F0502020204030204" pitchFamily="34" charset="0"/>
                </a:rPr>
                <a:t> permettent d’incorporer des blocs déjà réalisés dans des niveaux d’abstraction supérieurs</a:t>
              </a:r>
            </a:p>
            <a:p>
              <a:pPr marL="171450" indent="-171450" eaLnBrk="0" hangingPunct="0">
                <a:buFont typeface="Arial" panose="020B0604020202020204" pitchFamily="34" charset="0"/>
                <a:buChar char="•"/>
                <a:defRPr/>
              </a:pPr>
              <a:r>
                <a:rPr lang="fr-CA" sz="1400" i="1" dirty="0">
                  <a:latin typeface="Calibri" panose="020F0502020204030204" pitchFamily="34" charset="0"/>
                  <a:cs typeface="Calibri" panose="020F0502020204030204" pitchFamily="34" charset="0"/>
                </a:rPr>
                <a:t>Test/Vérification:</a:t>
              </a:r>
              <a:r>
                <a:rPr lang="fr-CA" sz="1400" dirty="0">
                  <a:latin typeface="Calibri" panose="020F0502020204030204" pitchFamily="34" charset="0"/>
                  <a:cs typeface="Calibri" panose="020F0502020204030204" pitchFamily="34" charset="0"/>
                </a:rPr>
                <a:t> Vérification du fonctionnement à chaque niveau, de manière à réduire les itérations coûteuses entre niveaux.</a:t>
              </a:r>
              <a:r>
                <a:rPr lang="fr-CA" sz="1100" dirty="0">
                  <a:latin typeface="Calibri Light" panose="020F0302020204030204" pitchFamily="34" charset="0"/>
                </a:rPr>
                <a:t> </a:t>
              </a:r>
              <a:endParaRPr lang="fr-CA" sz="1400" dirty="0">
                <a:latin typeface="Calibri Light" panose="020F0302020204030204" pitchFamily="34" charset="0"/>
              </a:endParaRPr>
            </a:p>
            <a:p>
              <a:pPr marL="171450" indent="-171450" eaLnBrk="0" hangingPunct="0">
                <a:buFont typeface="Arial" panose="020B0604020202020204" pitchFamily="34" charset="0"/>
                <a:buChar char="•"/>
                <a:defRPr/>
              </a:pPr>
              <a:endParaRPr lang="fr-CA" sz="1200" dirty="0">
                <a:latin typeface="Calibri Light" panose="020F0302020204030204" pitchFamily="34" charset="0"/>
              </a:endParaRPr>
            </a:p>
          </p:txBody>
        </p:sp>
        <p:sp>
          <p:nvSpPr>
            <p:cNvPr id="77839" name="Freeform 17"/>
            <p:cNvSpPr>
              <a:spLocks noChangeAspect="1"/>
            </p:cNvSpPr>
            <p:nvPr/>
          </p:nvSpPr>
          <p:spPr bwMode="auto">
            <a:xfrm flipH="1">
              <a:off x="4122" y="4666"/>
              <a:ext cx="288" cy="864"/>
            </a:xfrm>
            <a:custGeom>
              <a:avLst/>
              <a:gdLst>
                <a:gd name="T0" fmla="*/ 0 w 432"/>
                <a:gd name="T1" fmla="*/ 864 h 864"/>
                <a:gd name="T2" fmla="*/ 288 w 432"/>
                <a:gd name="T3" fmla="*/ 432 h 864"/>
                <a:gd name="T4" fmla="*/ 0 w 432"/>
                <a:gd name="T5" fmla="*/ 0 h 864"/>
                <a:gd name="T6" fmla="*/ 0 60000 65536"/>
                <a:gd name="T7" fmla="*/ 0 60000 65536"/>
                <a:gd name="T8" fmla="*/ 0 60000 65536"/>
                <a:gd name="T9" fmla="*/ 0 w 432"/>
                <a:gd name="T10" fmla="*/ 0 h 864"/>
                <a:gd name="T11" fmla="*/ 432 w 432"/>
                <a:gd name="T12" fmla="*/ 864 h 864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32" h="864">
                  <a:moveTo>
                    <a:pt x="0" y="864"/>
                  </a:moveTo>
                  <a:cubicBezTo>
                    <a:pt x="216" y="720"/>
                    <a:pt x="432" y="576"/>
                    <a:pt x="432" y="432"/>
                  </a:cubicBezTo>
                  <a:cubicBezTo>
                    <a:pt x="432" y="288"/>
                    <a:pt x="216" y="144"/>
                    <a:pt x="0" y="0"/>
                  </a:cubicBezTo>
                </a:path>
              </a:pathLst>
            </a:custGeom>
            <a:noFill/>
            <a:ln w="9525" cap="flat">
              <a:solidFill>
                <a:srgbClr val="000000"/>
              </a:solidFill>
              <a:prstDash val="sysDot"/>
              <a:round/>
              <a:headEnd type="none" w="med" len="med"/>
              <a:tailEnd type="arrow" w="med" len="med"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7840" name="Line 19"/>
            <p:cNvSpPr>
              <a:spLocks noChangeAspect="1" noChangeShapeType="1"/>
            </p:cNvSpPr>
            <p:nvPr/>
          </p:nvSpPr>
          <p:spPr bwMode="auto">
            <a:xfrm>
              <a:off x="3978" y="4968"/>
              <a:ext cx="288" cy="288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7841" name="Line 20"/>
            <p:cNvSpPr>
              <a:spLocks noChangeAspect="1" noChangeShapeType="1"/>
            </p:cNvSpPr>
            <p:nvPr/>
          </p:nvSpPr>
          <p:spPr bwMode="auto">
            <a:xfrm rot="5400000">
              <a:off x="3978" y="4954"/>
              <a:ext cx="288" cy="288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7842" name="Line 21"/>
            <p:cNvSpPr>
              <a:spLocks noChangeAspect="1" noChangeShapeType="1"/>
            </p:cNvSpPr>
            <p:nvPr/>
          </p:nvSpPr>
          <p:spPr bwMode="auto">
            <a:xfrm flipV="1">
              <a:off x="4122" y="3960"/>
              <a:ext cx="0" cy="706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sysDot"/>
              <a:round/>
              <a:headEnd/>
              <a:tailEnd type="arrow" w="med" len="med"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8934" name="Text Box 22"/>
            <p:cNvSpPr txBox="1">
              <a:spLocks noChangeAspect="1" noChangeArrowheads="1"/>
            </p:cNvSpPr>
            <p:nvPr/>
          </p:nvSpPr>
          <p:spPr bwMode="auto">
            <a:xfrm>
              <a:off x="5706" y="2237"/>
              <a:ext cx="1442" cy="28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algn="ctr" eaLnBrk="0" hangingPunct="0">
                <a:defRPr/>
              </a:pPr>
              <a:r>
                <a:rPr lang="fr-CA" sz="1050" b="1" dirty="0">
                  <a:latin typeface="Calibri Light" panose="020F0302020204030204" pitchFamily="34" charset="0"/>
                </a:rPr>
                <a:t>Compilation/Synthèse</a:t>
              </a:r>
            </a:p>
          </p:txBody>
        </p:sp>
        <p:sp>
          <p:nvSpPr>
            <p:cNvPr id="38935" name="Text Box 23"/>
            <p:cNvSpPr txBox="1">
              <a:spLocks noChangeAspect="1" noChangeArrowheads="1"/>
            </p:cNvSpPr>
            <p:nvPr/>
          </p:nvSpPr>
          <p:spPr bwMode="auto">
            <a:xfrm>
              <a:off x="6714" y="2232"/>
              <a:ext cx="1440" cy="2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algn="ctr" eaLnBrk="0" hangingPunct="0">
                <a:defRPr/>
              </a:pPr>
              <a:r>
                <a:rPr lang="fr-CA" sz="1050" b="1" dirty="0">
                  <a:latin typeface="Calibri Light" panose="020F0302020204030204" pitchFamily="34" charset="0"/>
                </a:rPr>
                <a:t>Librairies/IP</a:t>
              </a:r>
            </a:p>
          </p:txBody>
        </p:sp>
        <p:sp>
          <p:nvSpPr>
            <p:cNvPr id="38936" name="Text Box 24"/>
            <p:cNvSpPr txBox="1">
              <a:spLocks noChangeAspect="1" noChangeArrowheads="1"/>
            </p:cNvSpPr>
            <p:nvPr/>
          </p:nvSpPr>
          <p:spPr bwMode="auto">
            <a:xfrm>
              <a:off x="7796" y="2232"/>
              <a:ext cx="1221" cy="2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algn="ctr" eaLnBrk="0" hangingPunct="0">
                <a:defRPr/>
              </a:pPr>
              <a:r>
                <a:rPr lang="fr-CA" sz="1050" b="1" dirty="0">
                  <a:latin typeface="Calibri Light" panose="020F0302020204030204" pitchFamily="34" charset="0"/>
                </a:rPr>
                <a:t>Test/Vérification</a:t>
              </a:r>
            </a:p>
          </p:txBody>
        </p:sp>
        <p:sp>
          <p:nvSpPr>
            <p:cNvPr id="38937" name="Text Box 25"/>
            <p:cNvSpPr txBox="1">
              <a:spLocks noChangeAspect="1" noChangeArrowheads="1"/>
            </p:cNvSpPr>
            <p:nvPr/>
          </p:nvSpPr>
          <p:spPr bwMode="auto">
            <a:xfrm>
              <a:off x="5706" y="2519"/>
              <a:ext cx="1442" cy="57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algn="ctr" eaLnBrk="0" hangingPunct="0">
                <a:defRPr/>
              </a:pPr>
              <a:r>
                <a:rPr lang="fr-CA" sz="1050">
                  <a:latin typeface="Calibri Light" panose="020F0302020204030204" pitchFamily="34" charset="0"/>
                </a:rPr>
                <a:t>Synthèse </a:t>
              </a:r>
            </a:p>
            <a:p>
              <a:pPr algn="ctr" eaLnBrk="0" hangingPunct="0">
                <a:defRPr/>
              </a:pPr>
              <a:r>
                <a:rPr lang="fr-CA" sz="1050">
                  <a:latin typeface="Calibri Light" panose="020F0302020204030204" pitchFamily="34" charset="0"/>
                </a:rPr>
                <a:t>système</a:t>
              </a:r>
            </a:p>
          </p:txBody>
        </p:sp>
        <p:sp>
          <p:nvSpPr>
            <p:cNvPr id="38938" name="Text Box 26"/>
            <p:cNvSpPr txBox="1">
              <a:spLocks noChangeAspect="1" noChangeArrowheads="1"/>
            </p:cNvSpPr>
            <p:nvPr/>
          </p:nvSpPr>
          <p:spPr bwMode="auto">
            <a:xfrm>
              <a:off x="5706" y="3428"/>
              <a:ext cx="1442" cy="57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algn="ctr" eaLnBrk="0" hangingPunct="0">
                <a:defRPr/>
              </a:pPr>
              <a:r>
                <a:rPr lang="fr-CA" sz="1050">
                  <a:latin typeface="Calibri Light" panose="020F0302020204030204" pitchFamily="34" charset="0"/>
                </a:rPr>
                <a:t>Synthèse comportementale</a:t>
              </a:r>
            </a:p>
          </p:txBody>
        </p:sp>
        <p:sp>
          <p:nvSpPr>
            <p:cNvPr id="38939" name="Text Box 27"/>
            <p:cNvSpPr txBox="1">
              <a:spLocks noChangeAspect="1" noChangeArrowheads="1"/>
            </p:cNvSpPr>
            <p:nvPr/>
          </p:nvSpPr>
          <p:spPr bwMode="auto">
            <a:xfrm>
              <a:off x="5706" y="4365"/>
              <a:ext cx="1442" cy="57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algn="ctr" eaLnBrk="0" hangingPunct="0">
                <a:defRPr/>
              </a:pPr>
              <a:r>
                <a:rPr lang="fr-CA" sz="1050">
                  <a:latin typeface="Calibri Light" panose="020F0302020204030204" pitchFamily="34" charset="0"/>
                </a:rPr>
                <a:t>Synthèse </a:t>
              </a:r>
            </a:p>
            <a:p>
              <a:pPr algn="ctr" eaLnBrk="0" hangingPunct="0">
                <a:defRPr/>
              </a:pPr>
              <a:r>
                <a:rPr lang="fr-CA" sz="1050">
                  <a:latin typeface="Calibri Light" panose="020F0302020204030204" pitchFamily="34" charset="0"/>
                </a:rPr>
                <a:t>RTL</a:t>
              </a:r>
            </a:p>
          </p:txBody>
        </p:sp>
        <p:sp>
          <p:nvSpPr>
            <p:cNvPr id="38940" name="Text Box 28"/>
            <p:cNvSpPr txBox="1">
              <a:spLocks noChangeAspect="1" noChangeArrowheads="1"/>
            </p:cNvSpPr>
            <p:nvPr/>
          </p:nvSpPr>
          <p:spPr bwMode="auto">
            <a:xfrm>
              <a:off x="5706" y="5285"/>
              <a:ext cx="1442" cy="57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algn="ctr" eaLnBrk="0" hangingPunct="0">
                <a:defRPr/>
              </a:pPr>
              <a:r>
                <a:rPr lang="fr-CA" sz="1050">
                  <a:latin typeface="Calibri Light" panose="020F0302020204030204" pitchFamily="34" charset="0"/>
                </a:rPr>
                <a:t>Synthèse </a:t>
              </a:r>
            </a:p>
            <a:p>
              <a:pPr algn="ctr" eaLnBrk="0" hangingPunct="0">
                <a:defRPr/>
              </a:pPr>
              <a:r>
                <a:rPr lang="fr-CA" sz="1050">
                  <a:latin typeface="Calibri Light" panose="020F0302020204030204" pitchFamily="34" charset="0"/>
                </a:rPr>
                <a:t>logique</a:t>
              </a:r>
            </a:p>
          </p:txBody>
        </p:sp>
        <p:sp>
          <p:nvSpPr>
            <p:cNvPr id="38941" name="Text Box 29"/>
            <p:cNvSpPr txBox="1">
              <a:spLocks noChangeAspect="1" noChangeArrowheads="1"/>
            </p:cNvSpPr>
            <p:nvPr/>
          </p:nvSpPr>
          <p:spPr bwMode="auto">
            <a:xfrm>
              <a:off x="6641" y="2519"/>
              <a:ext cx="1442" cy="57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algn="ctr" eaLnBrk="0" hangingPunct="0">
                <a:defRPr/>
              </a:pPr>
              <a:r>
                <a:rPr lang="fr-CA" sz="1050" dirty="0">
                  <a:latin typeface="Calibri Light" panose="020F0302020204030204" pitchFamily="34" charset="0"/>
                </a:rPr>
                <a:t>HW/SW/OS</a:t>
              </a:r>
            </a:p>
          </p:txBody>
        </p:sp>
        <p:sp>
          <p:nvSpPr>
            <p:cNvPr id="38942" name="Text Box 30"/>
            <p:cNvSpPr txBox="1">
              <a:spLocks noChangeAspect="1" noChangeArrowheads="1"/>
            </p:cNvSpPr>
            <p:nvPr/>
          </p:nvSpPr>
          <p:spPr bwMode="auto">
            <a:xfrm>
              <a:off x="6641" y="3428"/>
              <a:ext cx="1442" cy="57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algn="ctr" eaLnBrk="0" hangingPunct="0">
                <a:defRPr/>
              </a:pPr>
              <a:r>
                <a:rPr lang="fr-CA" sz="1050" dirty="0">
                  <a:latin typeface="Calibri Light" panose="020F0302020204030204" pitchFamily="34" charset="0"/>
                </a:rPr>
                <a:t>Cœurs</a:t>
              </a:r>
            </a:p>
          </p:txBody>
        </p:sp>
        <p:sp>
          <p:nvSpPr>
            <p:cNvPr id="38943" name="Text Box 31"/>
            <p:cNvSpPr txBox="1">
              <a:spLocks noChangeAspect="1" noChangeArrowheads="1"/>
            </p:cNvSpPr>
            <p:nvPr/>
          </p:nvSpPr>
          <p:spPr bwMode="auto">
            <a:xfrm>
              <a:off x="6641" y="4365"/>
              <a:ext cx="1442" cy="57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algn="ctr" eaLnBrk="0" hangingPunct="0">
                <a:defRPr/>
              </a:pPr>
              <a:r>
                <a:rPr lang="fr-CA" sz="1050">
                  <a:latin typeface="Calibri Light" panose="020F0302020204030204" pitchFamily="34" charset="0"/>
                </a:rPr>
                <a:t>Composants </a:t>
              </a:r>
            </a:p>
            <a:p>
              <a:pPr algn="ctr" eaLnBrk="0" hangingPunct="0">
                <a:defRPr/>
              </a:pPr>
              <a:r>
                <a:rPr lang="fr-CA" sz="1050">
                  <a:latin typeface="Calibri Light" panose="020F0302020204030204" pitchFamily="34" charset="0"/>
                </a:rPr>
                <a:t>RTL</a:t>
              </a:r>
            </a:p>
          </p:txBody>
        </p:sp>
        <p:sp>
          <p:nvSpPr>
            <p:cNvPr id="38944" name="Text Box 32"/>
            <p:cNvSpPr txBox="1">
              <a:spLocks noChangeAspect="1" noChangeArrowheads="1"/>
            </p:cNvSpPr>
            <p:nvPr/>
          </p:nvSpPr>
          <p:spPr bwMode="auto">
            <a:xfrm>
              <a:off x="6641" y="5285"/>
              <a:ext cx="1442" cy="57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algn="ctr" eaLnBrk="0" hangingPunct="0">
                <a:defRPr/>
              </a:pPr>
              <a:r>
                <a:rPr lang="fr-CA" sz="1050">
                  <a:latin typeface="Calibri Light" panose="020F0302020204030204" pitchFamily="34" charset="0"/>
                </a:rPr>
                <a:t>Portes/</a:t>
              </a:r>
            </a:p>
            <a:p>
              <a:pPr algn="ctr" eaLnBrk="0" hangingPunct="0">
                <a:defRPr/>
              </a:pPr>
              <a:r>
                <a:rPr lang="fr-CA" sz="1050">
                  <a:latin typeface="Calibri Light" panose="020F0302020204030204" pitchFamily="34" charset="0"/>
                </a:rPr>
                <a:t>Cellules</a:t>
              </a:r>
            </a:p>
          </p:txBody>
        </p:sp>
        <p:sp>
          <p:nvSpPr>
            <p:cNvPr id="38945" name="Text Box 33"/>
            <p:cNvSpPr txBox="1">
              <a:spLocks noChangeAspect="1" noChangeArrowheads="1"/>
            </p:cNvSpPr>
            <p:nvPr/>
          </p:nvSpPr>
          <p:spPr bwMode="auto">
            <a:xfrm>
              <a:off x="7796" y="2519"/>
              <a:ext cx="1295" cy="57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algn="ctr" eaLnBrk="0" hangingPunct="0">
                <a:defRPr/>
              </a:pPr>
              <a:r>
                <a:rPr lang="fr-CA" sz="1050">
                  <a:latin typeface="Calibri Light" panose="020F0302020204030204" pitchFamily="34" charset="0"/>
                </a:rPr>
                <a:t>Simulateurs de modèles./</a:t>
              </a:r>
            </a:p>
            <a:p>
              <a:pPr algn="ctr" eaLnBrk="0" hangingPunct="0">
                <a:defRPr/>
              </a:pPr>
              <a:r>
                <a:rPr lang="fr-CA" sz="1050">
                  <a:latin typeface="Calibri Light" panose="020F0302020204030204" pitchFamily="34" charset="0"/>
                </a:rPr>
                <a:t>Vérificateurs</a:t>
              </a:r>
            </a:p>
          </p:txBody>
        </p:sp>
        <p:sp>
          <p:nvSpPr>
            <p:cNvPr id="38946" name="Text Box 34"/>
            <p:cNvSpPr txBox="1">
              <a:spLocks noChangeAspect="1" noChangeArrowheads="1"/>
            </p:cNvSpPr>
            <p:nvPr/>
          </p:nvSpPr>
          <p:spPr bwMode="auto">
            <a:xfrm>
              <a:off x="7796" y="3428"/>
              <a:ext cx="1295" cy="57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algn="ctr" eaLnBrk="0" hangingPunct="0">
                <a:defRPr/>
              </a:pPr>
              <a:r>
                <a:rPr lang="fr-CA" sz="1050" dirty="0">
                  <a:latin typeface="Calibri Light" panose="020F0302020204030204" pitchFamily="34" charset="0"/>
                </a:rPr>
                <a:t>Co simulateurs</a:t>
              </a:r>
            </a:p>
            <a:p>
              <a:pPr algn="ctr" eaLnBrk="0" hangingPunct="0">
                <a:defRPr/>
              </a:pPr>
              <a:r>
                <a:rPr lang="fr-CA" sz="1050" dirty="0">
                  <a:latin typeface="Calibri Light" panose="020F0302020204030204" pitchFamily="34" charset="0"/>
                </a:rPr>
                <a:t>HW/SW</a:t>
              </a:r>
            </a:p>
          </p:txBody>
        </p:sp>
        <p:sp>
          <p:nvSpPr>
            <p:cNvPr id="38947" name="Text Box 35"/>
            <p:cNvSpPr txBox="1">
              <a:spLocks noChangeAspect="1" noChangeArrowheads="1"/>
            </p:cNvSpPr>
            <p:nvPr/>
          </p:nvSpPr>
          <p:spPr bwMode="auto">
            <a:xfrm>
              <a:off x="7796" y="4365"/>
              <a:ext cx="1295" cy="57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algn="ctr" eaLnBrk="0" hangingPunct="0">
                <a:defRPr/>
              </a:pPr>
              <a:r>
                <a:rPr lang="fr-CA" sz="1050">
                  <a:latin typeface="Calibri Light" panose="020F0302020204030204" pitchFamily="34" charset="0"/>
                </a:rPr>
                <a:t>Simulateurs HDL</a:t>
              </a:r>
            </a:p>
          </p:txBody>
        </p:sp>
        <p:sp>
          <p:nvSpPr>
            <p:cNvPr id="38948" name="Text Box 36"/>
            <p:cNvSpPr txBox="1">
              <a:spLocks noChangeAspect="1" noChangeArrowheads="1"/>
            </p:cNvSpPr>
            <p:nvPr/>
          </p:nvSpPr>
          <p:spPr bwMode="auto">
            <a:xfrm>
              <a:off x="7796" y="5285"/>
              <a:ext cx="1295" cy="57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algn="ctr" eaLnBrk="0" hangingPunct="0">
                <a:defRPr/>
              </a:pPr>
              <a:r>
                <a:rPr lang="fr-CA" sz="1050">
                  <a:latin typeface="Calibri Light" panose="020F0302020204030204" pitchFamily="34" charset="0"/>
                </a:rPr>
                <a:t>Simulateurs logiques</a:t>
              </a:r>
            </a:p>
          </p:txBody>
        </p:sp>
        <p:sp>
          <p:nvSpPr>
            <p:cNvPr id="77858" name="Line 37"/>
            <p:cNvSpPr>
              <a:spLocks noChangeAspect="1" noChangeShapeType="1"/>
            </p:cNvSpPr>
            <p:nvPr/>
          </p:nvSpPr>
          <p:spPr bwMode="auto">
            <a:xfrm>
              <a:off x="5870" y="2445"/>
              <a:ext cx="3024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9" name="Text Box 24"/>
            <p:cNvSpPr txBox="1">
              <a:spLocks noChangeAspect="1" noChangeArrowheads="1"/>
            </p:cNvSpPr>
            <p:nvPr/>
          </p:nvSpPr>
          <p:spPr bwMode="auto">
            <a:xfrm>
              <a:off x="9002" y="3220"/>
              <a:ext cx="813" cy="42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algn="ctr" eaLnBrk="0" hangingPunct="0">
                <a:defRPr/>
              </a:pPr>
              <a:r>
                <a:rPr lang="fr-CA" sz="1050" b="1" dirty="0">
                  <a:solidFill>
                    <a:schemeClr val="bg2">
                      <a:lumMod val="75000"/>
                    </a:schemeClr>
                  </a:solidFill>
                  <a:latin typeface="Calibri Light" panose="020F0302020204030204" pitchFamily="34" charset="0"/>
                </a:rPr>
                <a:t>Synthèse de haut-niveau</a:t>
              </a:r>
            </a:p>
          </p:txBody>
        </p:sp>
        <p:sp>
          <p:nvSpPr>
            <p:cNvPr id="51" name="Line 37"/>
            <p:cNvSpPr>
              <a:spLocks noChangeAspect="1" noChangeShapeType="1"/>
            </p:cNvSpPr>
            <p:nvPr/>
          </p:nvSpPr>
          <p:spPr bwMode="auto">
            <a:xfrm>
              <a:off x="9090" y="4942"/>
              <a:ext cx="542" cy="0"/>
            </a:xfrm>
            <a:prstGeom prst="line">
              <a:avLst/>
            </a:prstGeom>
            <a:noFill/>
            <a:ln w="9525">
              <a:solidFill>
                <a:schemeClr val="bg2">
                  <a:lumMod val="75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Calibri Light" panose="020F0302020204030204" pitchFamily="34" charset="0"/>
              </a:endParaRPr>
            </a:p>
          </p:txBody>
        </p:sp>
        <p:sp>
          <p:nvSpPr>
            <p:cNvPr id="53" name="Text Box 24"/>
            <p:cNvSpPr txBox="1">
              <a:spLocks noChangeAspect="1" noChangeArrowheads="1"/>
            </p:cNvSpPr>
            <p:nvPr/>
          </p:nvSpPr>
          <p:spPr bwMode="auto">
            <a:xfrm>
              <a:off x="9090" y="5172"/>
              <a:ext cx="811" cy="42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algn="ctr" eaLnBrk="0" hangingPunct="0">
                <a:defRPr/>
              </a:pPr>
              <a:r>
                <a:rPr lang="fr-CA" sz="1050" b="1" dirty="0">
                  <a:solidFill>
                    <a:schemeClr val="bg2">
                      <a:lumMod val="75000"/>
                    </a:schemeClr>
                  </a:solidFill>
                  <a:latin typeface="Calibri Light" panose="020F0302020204030204" pitchFamily="34" charset="0"/>
                </a:rPr>
                <a:t>Synthèse logique</a:t>
              </a:r>
            </a:p>
          </p:txBody>
        </p:sp>
        <p:sp>
          <p:nvSpPr>
            <p:cNvPr id="54" name="Text Box 24"/>
            <p:cNvSpPr txBox="1">
              <a:spLocks noChangeAspect="1" noChangeArrowheads="1"/>
            </p:cNvSpPr>
            <p:nvPr/>
          </p:nvSpPr>
          <p:spPr bwMode="auto">
            <a:xfrm>
              <a:off x="9095" y="5862"/>
              <a:ext cx="813" cy="42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algn="ctr" eaLnBrk="0" hangingPunct="0">
                <a:defRPr/>
              </a:pPr>
              <a:r>
                <a:rPr lang="fr-CA" sz="1050" b="1" dirty="0">
                  <a:solidFill>
                    <a:schemeClr val="bg2">
                      <a:lumMod val="75000"/>
                    </a:schemeClr>
                  </a:solidFill>
                  <a:latin typeface="Calibri Light" panose="020F0302020204030204" pitchFamily="34" charset="0"/>
                </a:rPr>
                <a:t>Synthèse physique</a:t>
              </a:r>
            </a:p>
          </p:txBody>
        </p:sp>
        <p:sp>
          <p:nvSpPr>
            <p:cNvPr id="55" name="Line 37"/>
            <p:cNvSpPr>
              <a:spLocks noChangeAspect="1" noChangeShapeType="1"/>
            </p:cNvSpPr>
            <p:nvPr/>
          </p:nvSpPr>
          <p:spPr bwMode="auto">
            <a:xfrm>
              <a:off x="9084" y="5750"/>
              <a:ext cx="542" cy="0"/>
            </a:xfrm>
            <a:prstGeom prst="line">
              <a:avLst/>
            </a:prstGeom>
            <a:noFill/>
            <a:ln w="9525">
              <a:solidFill>
                <a:schemeClr val="bg2">
                  <a:lumMod val="75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Calibri Light" panose="020F0302020204030204" pitchFamily="34" charset="0"/>
              </a:endParaRPr>
            </a:p>
          </p:txBody>
        </p:sp>
        <p:sp>
          <p:nvSpPr>
            <p:cNvPr id="56" name="Line 37"/>
            <p:cNvSpPr>
              <a:spLocks noChangeAspect="1" noChangeShapeType="1"/>
            </p:cNvSpPr>
            <p:nvPr/>
          </p:nvSpPr>
          <p:spPr bwMode="auto">
            <a:xfrm>
              <a:off x="9016" y="2445"/>
              <a:ext cx="543" cy="0"/>
            </a:xfrm>
            <a:prstGeom prst="line">
              <a:avLst/>
            </a:prstGeom>
            <a:noFill/>
            <a:ln w="9525">
              <a:solidFill>
                <a:schemeClr val="bg2">
                  <a:lumMod val="75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Calibri Light" panose="020F0302020204030204" pitchFamily="34" charset="0"/>
              </a:endParaRPr>
            </a:p>
          </p:txBody>
        </p:sp>
      </p:grpSp>
      <p:sp>
        <p:nvSpPr>
          <p:cNvPr id="77826" name="Rectangle 2"/>
          <p:cNvSpPr>
            <a:spLocks noGrp="1"/>
          </p:cNvSpPr>
          <p:nvPr>
            <p:ph type="title"/>
          </p:nvPr>
        </p:nvSpPr>
        <p:spPr>
          <a:xfrm>
            <a:off x="1703389" y="274638"/>
            <a:ext cx="8785225" cy="1143000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fr-CA" sz="4000" kern="1200" dirty="0">
                <a:solidFill>
                  <a:srgbClr val="025BBC"/>
                </a:solidFill>
              </a:rPr>
              <a:t>Flux de conception matériel</a:t>
            </a:r>
          </a:p>
        </p:txBody>
      </p:sp>
      <p:sp>
        <p:nvSpPr>
          <p:cNvPr id="77827" name="Rectangle 3"/>
          <p:cNvSpPr>
            <a:spLocks noGrp="1"/>
          </p:cNvSpPr>
          <p:nvPr>
            <p:ph type="body" idx="1"/>
          </p:nvPr>
        </p:nvSpPr>
        <p:spPr>
          <a:xfrm>
            <a:off x="1981200" y="1597026"/>
            <a:ext cx="8229600" cy="608013"/>
          </a:xfrm>
        </p:spPr>
        <p:txBody>
          <a:bodyPr/>
          <a:lstStyle/>
          <a:p>
            <a:pPr eaLnBrk="1" hangingPunct="1"/>
            <a:r>
              <a:rPr lang="fr-CA" sz="2400" dirty="0">
                <a:latin typeface="Calibri Light"/>
              </a:rPr>
              <a:t>Plusieurs outils existent pour simplifier le processus</a:t>
            </a:r>
            <a:endParaRPr lang="fr-CA" sz="2800" dirty="0">
              <a:latin typeface="Calibri Light"/>
            </a:endParaRP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>
          <a:xfrm>
            <a:off x="1847528" y="6021289"/>
            <a:ext cx="5302302" cy="277491"/>
          </a:xfrm>
        </p:spPr>
        <p:txBody>
          <a:bodyPr/>
          <a:lstStyle/>
          <a:p>
            <a:pPr marL="0" indent="0">
              <a:buNone/>
            </a:pPr>
            <a:r>
              <a:rPr lang="fr-CA" sz="1000" dirty="0">
                <a:solidFill>
                  <a:schemeClr val="bg1">
                    <a:lumMod val="65000"/>
                  </a:schemeClr>
                </a:solidFill>
                <a:hlinkClick r:id="rId2"/>
              </a:rPr>
              <a:t>https://circuitdigest.com/tutorial/what-is-fpga-introduction-and-programming-tools</a:t>
            </a:r>
            <a:endParaRPr lang="fr-CA" sz="10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>
          <a:xfrm>
            <a:off x="1055440" y="274638"/>
            <a:ext cx="10081120" cy="1143000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fr-CA" sz="4000" kern="1200" dirty="0">
                <a:solidFill>
                  <a:srgbClr val="025BBC"/>
                </a:solidFill>
              </a:rPr>
              <a:t>Méthodologies de design </a:t>
            </a:r>
          </a:p>
        </p:txBody>
      </p:sp>
      <p:pic>
        <p:nvPicPr>
          <p:cNvPr id="46082" name="Picture 2" descr="Hardware Design Flow and Software Design Flow of FGP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04112" y="1417638"/>
            <a:ext cx="4562872" cy="43043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8846312" y="4351969"/>
            <a:ext cx="259228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CA" dirty="0"/>
              <a:t>Flux de conception matériel et logiciel</a:t>
            </a:r>
          </a:p>
        </p:txBody>
      </p:sp>
      <p:sp>
        <p:nvSpPr>
          <p:cNvPr id="5" name="Rectangle 4"/>
          <p:cNvSpPr/>
          <p:nvPr/>
        </p:nvSpPr>
        <p:spPr>
          <a:xfrm>
            <a:off x="1127448" y="1549638"/>
            <a:ext cx="6048672" cy="44935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1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fr-CA" sz="2000" dirty="0">
                <a:latin typeface="+mj-lt"/>
              </a:rPr>
              <a:t>Flux de conception typique d’un FPGA :</a:t>
            </a:r>
          </a:p>
          <a:p>
            <a:pPr marL="522288" lvl="2" indent="-342900">
              <a:buFont typeface="+mj-lt"/>
              <a:buAutoNum type="arabicPeriod"/>
            </a:pPr>
            <a:r>
              <a:rPr lang="fr-CA" sz="1600" b="1" dirty="0">
                <a:latin typeface="+mj-lt"/>
              </a:rPr>
              <a:t>Synthèse : </a:t>
            </a:r>
            <a:r>
              <a:rPr lang="fr-CA" sz="1600" dirty="0">
                <a:latin typeface="+mj-lt"/>
              </a:rPr>
              <a:t>code HDL traduit en description textuelle de diagramme de circuit ou schéma (</a:t>
            </a:r>
            <a:r>
              <a:rPr lang="fr-CA" sz="1600" i="1" dirty="0" err="1">
                <a:latin typeface="+mj-lt"/>
              </a:rPr>
              <a:t>netlist</a:t>
            </a:r>
            <a:r>
              <a:rPr lang="fr-CA" sz="1600" dirty="0">
                <a:latin typeface="+mj-lt"/>
              </a:rPr>
              <a:t>).</a:t>
            </a:r>
          </a:p>
          <a:p>
            <a:pPr marL="522288" lvl="2" indent="-342900">
              <a:buFont typeface="+mj-lt"/>
              <a:buAutoNum type="arabicPeriod"/>
            </a:pPr>
            <a:r>
              <a:rPr lang="fr-CA" sz="1600" b="1" dirty="0">
                <a:latin typeface="+mj-lt"/>
              </a:rPr>
              <a:t>Simulation</a:t>
            </a:r>
            <a:r>
              <a:rPr lang="fr-CA" sz="1600" dirty="0">
                <a:latin typeface="+mj-lt"/>
              </a:rPr>
              <a:t>: simulation pour vérifier si la conception spécifiée par la </a:t>
            </a:r>
            <a:r>
              <a:rPr lang="fr-CA" sz="1600" i="1" dirty="0" err="1">
                <a:latin typeface="+mj-lt"/>
              </a:rPr>
              <a:t>netlist</a:t>
            </a:r>
            <a:r>
              <a:rPr lang="fr-CA" sz="1600" dirty="0">
                <a:latin typeface="+mj-lt"/>
              </a:rPr>
              <a:t> fonctionne correctement.</a:t>
            </a:r>
          </a:p>
          <a:p>
            <a:pPr marL="522288" lvl="2" indent="-342900">
              <a:buFont typeface="+mj-lt"/>
              <a:buAutoNum type="arabicPeriod"/>
            </a:pPr>
            <a:r>
              <a:rPr lang="fr-CA" sz="1600" b="1" dirty="0">
                <a:latin typeface="+mj-lt"/>
              </a:rPr>
              <a:t>Conversion et mappage </a:t>
            </a:r>
            <a:r>
              <a:rPr lang="fr-CA" sz="1600" dirty="0">
                <a:latin typeface="+mj-lt"/>
              </a:rPr>
              <a:t>: conversion du </a:t>
            </a:r>
            <a:r>
              <a:rPr lang="fr-CA" sz="1600" i="1" dirty="0" err="1">
                <a:latin typeface="+mj-lt"/>
              </a:rPr>
              <a:t>netlist</a:t>
            </a:r>
            <a:r>
              <a:rPr lang="fr-CA" sz="1600" dirty="0">
                <a:latin typeface="+mj-lt"/>
              </a:rPr>
              <a:t> vérifié en fonctions binaires. Les composants et connexions sont mappés sur des CLB et le design est placé dans le PGA cible (</a:t>
            </a:r>
            <a:r>
              <a:rPr lang="fr-CA" sz="1600" i="1" dirty="0">
                <a:latin typeface="+mj-lt"/>
              </a:rPr>
              <a:t>Place &amp; Route</a:t>
            </a:r>
            <a:r>
              <a:rPr lang="fr-CA" sz="1600" dirty="0">
                <a:latin typeface="+mj-lt"/>
              </a:rPr>
              <a:t>)</a:t>
            </a:r>
          </a:p>
          <a:p>
            <a:pPr marL="522288" lvl="2" indent="-342900">
              <a:buFont typeface="+mj-lt"/>
              <a:buAutoNum type="arabicPeriod"/>
            </a:pPr>
            <a:r>
              <a:rPr lang="fr-CA" sz="1600" b="1" dirty="0">
                <a:latin typeface="+mj-lt"/>
              </a:rPr>
              <a:t>Vérification et débogage : </a:t>
            </a:r>
            <a:r>
              <a:rPr lang="fr-CA" sz="1600" dirty="0">
                <a:latin typeface="+mj-lt"/>
              </a:rPr>
              <a:t>chargement du fichier de configuration généré et vérification de l’opération avec débogage éventuel.</a:t>
            </a:r>
          </a:p>
          <a:p>
            <a:pPr marL="285750" lvl="1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fr-CA" sz="2000" dirty="0">
                <a:latin typeface="+mj-lt"/>
              </a:rPr>
              <a:t>Le flux de conception logiciel comprend moins d’étapes et les temps de compilation sont beaucoup plus courts, permettant un cycle de design plus rapide. </a:t>
            </a:r>
          </a:p>
        </p:txBody>
      </p:sp>
    </p:spTree>
    <p:extLst>
      <p:ext uri="{BB962C8B-B14F-4D97-AF65-F5344CB8AC3E}">
        <p14:creationId xmlns:p14="http://schemas.microsoft.com/office/powerpoint/2010/main" val="172498310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49" name="Rectangle 2"/>
          <p:cNvSpPr>
            <a:spLocks noGrp="1"/>
          </p:cNvSpPr>
          <p:nvPr>
            <p:ph type="title"/>
          </p:nvPr>
        </p:nvSpPr>
        <p:spPr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fr-CA" sz="4000" kern="1200">
                <a:solidFill>
                  <a:srgbClr val="025BBC"/>
                </a:solidFill>
              </a:rPr>
              <a:t>Le codesign </a:t>
            </a:r>
          </a:p>
        </p:txBody>
      </p:sp>
      <p:sp>
        <p:nvSpPr>
          <p:cNvPr id="78850" name="Rectangle 3"/>
          <p:cNvSpPr>
            <a:spLocks noGrp="1"/>
          </p:cNvSpPr>
          <p:nvPr>
            <p:ph type="body" idx="1"/>
          </p:nvPr>
        </p:nvSpPr>
        <p:spPr>
          <a:xfrm>
            <a:off x="1596863" y="1439475"/>
            <a:ext cx="4251324" cy="3673475"/>
          </a:xfrm>
        </p:spPr>
        <p:txBody>
          <a:bodyPr/>
          <a:lstStyle/>
          <a:p>
            <a:pPr eaLnBrk="1" hangingPunct="1"/>
            <a:r>
              <a:rPr lang="fr-CA" sz="2000" dirty="0"/>
              <a:t>Les outils de synthèse récents permettent une vue unifiée du matériel et du logiciel</a:t>
            </a:r>
          </a:p>
          <a:p>
            <a:pPr eaLnBrk="1" hangingPunct="1"/>
            <a:r>
              <a:rPr lang="fr-CA" sz="2000" dirty="0"/>
              <a:t>Le choix du matériel versus logiciel pour une fonction particulière est un compromis entre différentes métriques de design : performance, puissance consommée, dimensions physiques, coûts, NRE et flexibilité.</a:t>
            </a:r>
          </a:p>
          <a:p>
            <a:pPr eaLnBrk="1" hangingPunct="1"/>
            <a:r>
              <a:rPr lang="fr-CA" sz="2000" dirty="0"/>
              <a:t>Fondamentalement, il n’y a pas de différence entre ce que le matériel et le logiciel peuvent réaliser tant qu’on ne dépasse pas les limites technologiques </a:t>
            </a:r>
          </a:p>
          <a:p>
            <a:pPr eaLnBrk="1" hangingPunct="1"/>
            <a:endParaRPr lang="fr-CA" sz="2000" dirty="0"/>
          </a:p>
          <a:p>
            <a:pPr marL="0" indent="0" eaLnBrk="1" hangingPunct="1">
              <a:buNone/>
            </a:pPr>
            <a:endParaRPr lang="fr-CA" sz="2000" dirty="0"/>
          </a:p>
        </p:txBody>
      </p:sp>
      <p:grpSp>
        <p:nvGrpSpPr>
          <p:cNvPr id="78851" name="Group 26"/>
          <p:cNvGrpSpPr>
            <a:grpSpLocks/>
          </p:cNvGrpSpPr>
          <p:nvPr/>
        </p:nvGrpSpPr>
        <p:grpSpPr bwMode="auto">
          <a:xfrm>
            <a:off x="5859257" y="1429572"/>
            <a:ext cx="4568825" cy="3581400"/>
            <a:chOff x="2640" y="993"/>
            <a:chExt cx="2878" cy="2256"/>
          </a:xfrm>
        </p:grpSpPr>
        <p:sp>
          <p:nvSpPr>
            <p:cNvPr id="78853" name="AutoShape 5"/>
            <p:cNvSpPr>
              <a:spLocks noChangeArrowheads="1"/>
            </p:cNvSpPr>
            <p:nvPr/>
          </p:nvSpPr>
          <p:spPr bwMode="auto">
            <a:xfrm>
              <a:off x="2640" y="2784"/>
              <a:ext cx="2878" cy="449"/>
            </a:xfrm>
            <a:prstGeom prst="cube">
              <a:avLst>
                <a:gd name="adj" fmla="val 25000"/>
              </a:avLst>
            </a:prstGeom>
            <a:solidFill>
              <a:srgbClr val="C0C0C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algn="ctr" eaLnBrk="0" hangingPunct="0"/>
              <a:r>
                <a:rPr lang="fr-CA" sz="1200">
                  <a:latin typeface="Times New Roman" pitchFamily="18" charset="0"/>
                </a:rPr>
                <a:t>Implémentation</a:t>
              </a:r>
              <a:endParaRPr lang="fr-CA" sz="1000">
                <a:latin typeface="Times New Roman" pitchFamily="18" charset="0"/>
              </a:endParaRPr>
            </a:p>
          </p:txBody>
        </p:sp>
        <p:sp>
          <p:nvSpPr>
            <p:cNvPr id="78854" name="AutoShape 6"/>
            <p:cNvSpPr>
              <a:spLocks noChangeArrowheads="1"/>
            </p:cNvSpPr>
            <p:nvPr/>
          </p:nvSpPr>
          <p:spPr bwMode="auto">
            <a:xfrm>
              <a:off x="2743" y="1141"/>
              <a:ext cx="174" cy="1709"/>
            </a:xfrm>
            <a:prstGeom prst="cube">
              <a:avLst>
                <a:gd name="adj" fmla="val 25000"/>
              </a:avLst>
            </a:prstGeom>
            <a:solidFill>
              <a:srgbClr val="C0C0C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78855" name="AutoShape 7"/>
            <p:cNvSpPr>
              <a:spLocks noChangeArrowheads="1"/>
            </p:cNvSpPr>
            <p:nvPr/>
          </p:nvSpPr>
          <p:spPr bwMode="auto">
            <a:xfrm>
              <a:off x="4137" y="1141"/>
              <a:ext cx="132" cy="1709"/>
            </a:xfrm>
            <a:prstGeom prst="cube">
              <a:avLst>
                <a:gd name="adj" fmla="val 25000"/>
              </a:avLst>
            </a:prstGeom>
            <a:solidFill>
              <a:srgbClr val="C0C0C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78856" name="AutoShape 8"/>
            <p:cNvSpPr>
              <a:spLocks noChangeArrowheads="1"/>
            </p:cNvSpPr>
            <p:nvPr/>
          </p:nvSpPr>
          <p:spPr bwMode="auto">
            <a:xfrm>
              <a:off x="2876" y="1693"/>
              <a:ext cx="1094" cy="183"/>
            </a:xfrm>
            <a:prstGeom prst="cube">
              <a:avLst>
                <a:gd name="adj" fmla="val 25000"/>
              </a:avLst>
            </a:prstGeom>
            <a:solidFill>
              <a:srgbClr val="C0C0C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algn="ctr" eaLnBrk="0" hangingPunct="0"/>
              <a:r>
                <a:rPr lang="fr-CA" sz="1200">
                  <a:latin typeface="Times New Roman" pitchFamily="18" charset="0"/>
                </a:rPr>
                <a:t>Instructions en assembleur</a:t>
              </a:r>
            </a:p>
          </p:txBody>
        </p:sp>
        <p:sp>
          <p:nvSpPr>
            <p:cNvPr id="78857" name="AutoShape 9"/>
            <p:cNvSpPr>
              <a:spLocks noChangeArrowheads="1"/>
            </p:cNvSpPr>
            <p:nvPr/>
          </p:nvSpPr>
          <p:spPr bwMode="auto">
            <a:xfrm>
              <a:off x="2876" y="2354"/>
              <a:ext cx="1094" cy="184"/>
            </a:xfrm>
            <a:prstGeom prst="cube">
              <a:avLst>
                <a:gd name="adj" fmla="val 25000"/>
              </a:avLst>
            </a:prstGeom>
            <a:solidFill>
              <a:srgbClr val="C0C0C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algn="ctr" eaLnBrk="0" hangingPunct="0"/>
              <a:r>
                <a:rPr lang="fr-CA" sz="1200">
                  <a:latin typeface="Times New Roman" pitchFamily="18" charset="0"/>
                </a:rPr>
                <a:t>Code machine</a:t>
              </a:r>
            </a:p>
          </p:txBody>
        </p:sp>
        <p:sp>
          <p:nvSpPr>
            <p:cNvPr id="78858" name="AutoShape 10"/>
            <p:cNvSpPr>
              <a:spLocks noChangeArrowheads="1"/>
            </p:cNvSpPr>
            <p:nvPr/>
          </p:nvSpPr>
          <p:spPr bwMode="auto">
            <a:xfrm>
              <a:off x="4234" y="1558"/>
              <a:ext cx="1094" cy="183"/>
            </a:xfrm>
            <a:prstGeom prst="cube">
              <a:avLst>
                <a:gd name="adj" fmla="val 25000"/>
              </a:avLst>
            </a:prstGeom>
            <a:solidFill>
              <a:srgbClr val="C0C0C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algn="ctr" eaLnBrk="0" hangingPunct="0"/>
              <a:r>
                <a:rPr lang="fr-CA" sz="1200">
                  <a:latin typeface="Times New Roman" pitchFamily="18" charset="0"/>
                </a:rPr>
                <a:t>Transferts entre registres</a:t>
              </a:r>
            </a:p>
          </p:txBody>
        </p:sp>
        <p:sp>
          <p:nvSpPr>
            <p:cNvPr id="78859" name="AutoShape 11"/>
            <p:cNvSpPr>
              <a:spLocks noChangeArrowheads="1"/>
            </p:cNvSpPr>
            <p:nvPr/>
          </p:nvSpPr>
          <p:spPr bwMode="auto">
            <a:xfrm>
              <a:off x="3925" y="1141"/>
              <a:ext cx="132" cy="1709"/>
            </a:xfrm>
            <a:prstGeom prst="cube">
              <a:avLst>
                <a:gd name="adj" fmla="val 25000"/>
              </a:avLst>
            </a:prstGeom>
            <a:solidFill>
              <a:srgbClr val="C0C0C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78860" name="Text Box 12"/>
            <p:cNvSpPr txBox="1">
              <a:spLocks noChangeArrowheads="1"/>
            </p:cNvSpPr>
            <p:nvPr/>
          </p:nvSpPr>
          <p:spPr bwMode="auto">
            <a:xfrm>
              <a:off x="2938" y="1321"/>
              <a:ext cx="691" cy="24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algn="ctr" eaLnBrk="0" hangingPunct="0"/>
              <a:r>
                <a:rPr lang="fr-CA" sz="1200" i="1">
                  <a:latin typeface="Times New Roman" pitchFamily="18" charset="0"/>
                </a:rPr>
                <a:t>Compilateurs (1960's,1970's)</a:t>
              </a:r>
              <a:endParaRPr lang="fr-CA" sz="1000" i="1">
                <a:latin typeface="Times New Roman" pitchFamily="18" charset="0"/>
              </a:endParaRPr>
            </a:p>
          </p:txBody>
        </p:sp>
        <p:sp>
          <p:nvSpPr>
            <p:cNvPr id="78861" name="Text Box 13"/>
            <p:cNvSpPr txBox="1">
              <a:spLocks noChangeArrowheads="1"/>
            </p:cNvSpPr>
            <p:nvPr/>
          </p:nvSpPr>
          <p:spPr bwMode="auto">
            <a:xfrm>
              <a:off x="2920" y="1987"/>
              <a:ext cx="931" cy="30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algn="ctr" eaLnBrk="0" hangingPunct="0"/>
              <a:r>
                <a:rPr lang="fr-CA" sz="1200" i="1">
                  <a:latin typeface="Times New Roman" pitchFamily="18" charset="0"/>
                </a:rPr>
                <a:t>Assembleurs, éditeurs de liens</a:t>
              </a:r>
            </a:p>
            <a:p>
              <a:pPr algn="ctr" eaLnBrk="0" hangingPunct="0"/>
              <a:r>
                <a:rPr lang="fr-CA" sz="1200" i="1">
                  <a:latin typeface="Times New Roman" pitchFamily="18" charset="0"/>
                </a:rPr>
                <a:t>(1950's, 1960's)</a:t>
              </a:r>
            </a:p>
          </p:txBody>
        </p:sp>
        <p:sp>
          <p:nvSpPr>
            <p:cNvPr id="78862" name="Text Box 14"/>
            <p:cNvSpPr txBox="1">
              <a:spLocks noChangeArrowheads="1"/>
            </p:cNvSpPr>
            <p:nvPr/>
          </p:nvSpPr>
          <p:spPr bwMode="auto">
            <a:xfrm>
              <a:off x="4279" y="1207"/>
              <a:ext cx="919" cy="25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algn="ctr" eaLnBrk="0" hangingPunct="0"/>
              <a:r>
                <a:rPr lang="fr-CA" sz="1200" i="1">
                  <a:latin typeface="Times New Roman" pitchFamily="18" charset="0"/>
                </a:rPr>
                <a:t>Synthèse comportementale</a:t>
              </a:r>
            </a:p>
            <a:p>
              <a:pPr algn="ctr" eaLnBrk="0" hangingPunct="0"/>
              <a:r>
                <a:rPr lang="fr-CA" sz="1200" i="1">
                  <a:latin typeface="Times New Roman" pitchFamily="18" charset="0"/>
                </a:rPr>
                <a:t>(1990's)</a:t>
              </a:r>
            </a:p>
          </p:txBody>
        </p:sp>
        <p:sp>
          <p:nvSpPr>
            <p:cNvPr id="78863" name="Text Box 15"/>
            <p:cNvSpPr txBox="1">
              <a:spLocks noChangeArrowheads="1"/>
            </p:cNvSpPr>
            <p:nvPr/>
          </p:nvSpPr>
          <p:spPr bwMode="auto">
            <a:xfrm>
              <a:off x="4363" y="1763"/>
              <a:ext cx="769" cy="26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algn="ctr" eaLnBrk="0" hangingPunct="0"/>
              <a:r>
                <a:rPr lang="fr-CA" sz="1200" i="1">
                  <a:latin typeface="Times New Roman" pitchFamily="18" charset="0"/>
                </a:rPr>
                <a:t>Synthèse RTL</a:t>
              </a:r>
            </a:p>
            <a:p>
              <a:pPr algn="ctr" eaLnBrk="0" hangingPunct="0"/>
              <a:r>
                <a:rPr lang="fr-CA" sz="1200" i="1">
                  <a:latin typeface="Times New Roman" pitchFamily="18" charset="0"/>
                </a:rPr>
                <a:t>(1980's, 1990's)</a:t>
              </a:r>
            </a:p>
          </p:txBody>
        </p:sp>
        <p:sp>
          <p:nvSpPr>
            <p:cNvPr id="78864" name="Text Box 16"/>
            <p:cNvSpPr txBox="1">
              <a:spLocks noChangeArrowheads="1"/>
            </p:cNvSpPr>
            <p:nvPr/>
          </p:nvSpPr>
          <p:spPr bwMode="auto">
            <a:xfrm>
              <a:off x="4363" y="2238"/>
              <a:ext cx="811" cy="24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algn="ctr" eaLnBrk="0" hangingPunct="0"/>
              <a:r>
                <a:rPr lang="fr-CA" sz="1200" i="1">
                  <a:latin typeface="Times New Roman" pitchFamily="18" charset="0"/>
                </a:rPr>
                <a:t>Sunthèse logique</a:t>
              </a:r>
            </a:p>
            <a:p>
              <a:pPr algn="ctr" eaLnBrk="0" hangingPunct="0"/>
              <a:r>
                <a:rPr lang="fr-CA" sz="1200" i="1">
                  <a:latin typeface="Times New Roman" pitchFamily="18" charset="0"/>
                </a:rPr>
                <a:t>(1970's, 1980's)</a:t>
              </a:r>
            </a:p>
          </p:txBody>
        </p:sp>
        <p:sp>
          <p:nvSpPr>
            <p:cNvPr id="78865" name="Text Box 17"/>
            <p:cNvSpPr txBox="1">
              <a:spLocks noChangeArrowheads="1"/>
            </p:cNvSpPr>
            <p:nvPr/>
          </p:nvSpPr>
          <p:spPr bwMode="auto">
            <a:xfrm>
              <a:off x="2666" y="2951"/>
              <a:ext cx="1111" cy="29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algn="ctr" eaLnBrk="0" hangingPunct="0"/>
              <a:r>
                <a:rPr lang="fr-CA" sz="1200" i="1">
                  <a:latin typeface="Times New Roman" pitchFamily="18" charset="0"/>
                </a:rPr>
                <a:t>Microprocesseur plus program : “logiciel”</a:t>
              </a:r>
            </a:p>
          </p:txBody>
        </p:sp>
        <p:sp>
          <p:nvSpPr>
            <p:cNvPr id="78866" name="Text Box 18"/>
            <p:cNvSpPr txBox="1">
              <a:spLocks noChangeArrowheads="1"/>
            </p:cNvSpPr>
            <p:nvPr/>
          </p:nvSpPr>
          <p:spPr bwMode="auto">
            <a:xfrm>
              <a:off x="4207" y="2957"/>
              <a:ext cx="1147" cy="2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algn="ctr" eaLnBrk="0" hangingPunct="0"/>
              <a:r>
                <a:rPr lang="fr-CA" sz="1200" i="1">
                  <a:latin typeface="Times New Roman" pitchFamily="18" charset="0"/>
                </a:rPr>
                <a:t>VLSI, ASIC, ou PLD : “matériel”</a:t>
              </a:r>
            </a:p>
          </p:txBody>
        </p:sp>
        <p:sp>
          <p:nvSpPr>
            <p:cNvPr id="78867" name="AutoShape 19"/>
            <p:cNvSpPr>
              <a:spLocks noChangeArrowheads="1"/>
            </p:cNvSpPr>
            <p:nvPr/>
          </p:nvSpPr>
          <p:spPr bwMode="auto">
            <a:xfrm>
              <a:off x="4234" y="2486"/>
              <a:ext cx="1094" cy="184"/>
            </a:xfrm>
            <a:prstGeom prst="cube">
              <a:avLst>
                <a:gd name="adj" fmla="val 25000"/>
              </a:avLst>
            </a:prstGeom>
            <a:solidFill>
              <a:srgbClr val="C0C0C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algn="ctr" eaLnBrk="0" hangingPunct="0"/>
              <a:r>
                <a:rPr lang="fr-CA" sz="1200">
                  <a:latin typeface="Times New Roman" pitchFamily="18" charset="0"/>
                </a:rPr>
                <a:t>Portes logiques</a:t>
              </a:r>
              <a:endParaRPr lang="fr-CA" sz="1000">
                <a:latin typeface="Times New Roman" pitchFamily="18" charset="0"/>
              </a:endParaRPr>
            </a:p>
          </p:txBody>
        </p:sp>
        <p:sp>
          <p:nvSpPr>
            <p:cNvPr id="78868" name="AutoShape 20"/>
            <p:cNvSpPr>
              <a:spLocks noChangeArrowheads="1"/>
            </p:cNvSpPr>
            <p:nvPr/>
          </p:nvSpPr>
          <p:spPr bwMode="auto">
            <a:xfrm>
              <a:off x="4234" y="2033"/>
              <a:ext cx="1141" cy="184"/>
            </a:xfrm>
            <a:prstGeom prst="cube">
              <a:avLst>
                <a:gd name="adj" fmla="val 25000"/>
              </a:avLst>
            </a:prstGeom>
            <a:solidFill>
              <a:srgbClr val="C0C0C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algn="ctr" eaLnBrk="0" hangingPunct="0"/>
              <a:r>
                <a:rPr lang="fr-CA" sz="1200">
                  <a:latin typeface="Times New Roman" pitchFamily="18" charset="0"/>
                </a:rPr>
                <a:t>Équations logiques/FSM's</a:t>
              </a:r>
            </a:p>
          </p:txBody>
        </p:sp>
        <p:sp>
          <p:nvSpPr>
            <p:cNvPr id="78869" name="AutoShape 21"/>
            <p:cNvSpPr>
              <a:spLocks noChangeArrowheads="1"/>
            </p:cNvSpPr>
            <p:nvPr/>
          </p:nvSpPr>
          <p:spPr bwMode="auto">
            <a:xfrm>
              <a:off x="5273" y="1141"/>
              <a:ext cx="180" cy="1709"/>
            </a:xfrm>
            <a:prstGeom prst="cube">
              <a:avLst>
                <a:gd name="adj" fmla="val 25000"/>
              </a:avLst>
            </a:prstGeom>
            <a:solidFill>
              <a:srgbClr val="C0C0C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78870" name="AutoShape 22"/>
            <p:cNvSpPr>
              <a:spLocks noChangeArrowheads="1"/>
            </p:cNvSpPr>
            <p:nvPr/>
          </p:nvSpPr>
          <p:spPr bwMode="auto">
            <a:xfrm>
              <a:off x="2742" y="993"/>
              <a:ext cx="2710" cy="193"/>
            </a:xfrm>
            <a:prstGeom prst="cube">
              <a:avLst>
                <a:gd name="adj" fmla="val 25000"/>
              </a:avLst>
            </a:prstGeom>
            <a:solidFill>
              <a:srgbClr val="C0C0C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algn="ctr" eaLnBrk="0" hangingPunct="0"/>
              <a:r>
                <a:rPr lang="fr-CA" sz="1200">
                  <a:latin typeface="Times New Roman" pitchFamily="18" charset="0"/>
                </a:rPr>
                <a:t>Code séquentiel (e.g., C, VHDL)</a:t>
              </a:r>
            </a:p>
          </p:txBody>
        </p:sp>
      </p:grpSp>
      <p:sp>
        <p:nvSpPr>
          <p:cNvPr id="44057" name="Text Box 25"/>
          <p:cNvSpPr txBox="1">
            <a:spLocks noChangeArrowheads="1"/>
          </p:cNvSpPr>
          <p:nvPr/>
        </p:nvSpPr>
        <p:spPr bwMode="auto">
          <a:xfrm>
            <a:off x="6021181" y="5378452"/>
            <a:ext cx="4384510" cy="688181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 lIns="0" tIns="0" rIns="0" bIns="0" anchor="ctr"/>
          <a:lstStyle/>
          <a:p>
            <a:pPr eaLnBrk="0" hangingPunct="0">
              <a:spcBef>
                <a:spcPts val="0"/>
              </a:spcBef>
              <a:defRPr/>
            </a:pPr>
            <a:r>
              <a:rPr lang="fr-CA" sz="1600" dirty="0">
                <a:latin typeface="+mn-lt"/>
              </a:rPr>
              <a:t>Outils de développement du logiciel et du matériel</a:t>
            </a:r>
          </a:p>
        </p:txBody>
      </p:sp>
      <p:sp>
        <p:nvSpPr>
          <p:cNvPr id="2" name="Rectangle 1"/>
          <p:cNvSpPr/>
          <p:nvPr/>
        </p:nvSpPr>
        <p:spPr bwMode="auto">
          <a:xfrm>
            <a:off x="5951374" y="5101392"/>
            <a:ext cx="4371933" cy="288104"/>
          </a:xfrm>
          <a:prstGeom prst="rect">
            <a:avLst/>
          </a:prstGeom>
          <a:solidFill>
            <a:schemeClr val="bg1">
              <a:lumMod val="75000"/>
            </a:schemeClr>
          </a:solidFill>
          <a:ln w="12700" cap="sq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  <a:scene3d>
            <a:camera prst="orthographicFront"/>
            <a:lightRig rig="contrasting" dir="t"/>
          </a:scene3d>
          <a:sp3d extrusionH="215900" contourW="127000">
            <a:bevelT w="114300" prst="artDeco"/>
            <a:bevelB w="139700"/>
            <a:extrusionClr>
              <a:schemeClr val="bg1">
                <a:lumMod val="65000"/>
              </a:schemeClr>
            </a:extrusionClr>
            <a:contourClr>
              <a:schemeClr val="bg1">
                <a:lumMod val="65000"/>
              </a:schemeClr>
            </a:contourClr>
          </a:sp3d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r>
              <a:rPr lang="fr-CA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Aujourd’hui : </a:t>
            </a:r>
            <a:r>
              <a:rPr lang="fr-CA" sz="1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Codesign</a:t>
            </a:r>
            <a:endParaRPr lang="fr-CA" sz="14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3" name="Rectangle 2"/>
          <p:cNvSpPr>
            <a:spLocks noGrp="1"/>
          </p:cNvSpPr>
          <p:nvPr>
            <p:ph type="title"/>
          </p:nvPr>
        </p:nvSpPr>
        <p:spPr>
          <a:xfrm>
            <a:off x="1055440" y="260350"/>
            <a:ext cx="10081120" cy="1143000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sz="4000" kern="1200" dirty="0">
                <a:solidFill>
                  <a:srgbClr val="025BBC"/>
                </a:solidFill>
              </a:rPr>
              <a:t>En résumé…</a:t>
            </a:r>
          </a:p>
        </p:txBody>
      </p:sp>
      <p:sp>
        <p:nvSpPr>
          <p:cNvPr id="95234" name="Rectangle 3"/>
          <p:cNvSpPr>
            <a:spLocks noGrp="1"/>
          </p:cNvSpPr>
          <p:nvPr>
            <p:ph type="body" idx="1"/>
          </p:nvPr>
        </p:nvSpPr>
        <p:spPr>
          <a:xfrm>
            <a:off x="1055440" y="1556792"/>
            <a:ext cx="10081120" cy="4453483"/>
          </a:xfrm>
        </p:spPr>
        <p:txBody>
          <a:bodyPr/>
          <a:lstStyle/>
          <a:p>
            <a:pPr eaLnBrk="1" hangingPunct="1"/>
            <a:r>
              <a:rPr lang="fr-CA" sz="2800" dirty="0"/>
              <a:t>Les systèmes embarqués sont partout</a:t>
            </a:r>
          </a:p>
          <a:p>
            <a:pPr eaLnBrk="1" hangingPunct="1"/>
            <a:r>
              <a:rPr lang="fr-CA" sz="2800" dirty="0"/>
              <a:t>Leurs métriques de design sont souvent mutuellement exclusives</a:t>
            </a:r>
          </a:p>
          <a:p>
            <a:pPr eaLnBrk="1" hangingPunct="1"/>
            <a:r>
              <a:rPr lang="fr-CA" sz="2800" dirty="0"/>
              <a:t>La nécessité existe d’une vue unifiée du matériel et du logiciel afin d’optimiser le processus de développement</a:t>
            </a:r>
          </a:p>
          <a:p>
            <a:pPr eaLnBrk="1" hangingPunct="1"/>
            <a:r>
              <a:rPr lang="fr-CA" sz="2800" dirty="0"/>
              <a:t>Trois aspects technologiques clés : </a:t>
            </a:r>
          </a:p>
          <a:p>
            <a:pPr lvl="1" eaLnBrk="1" hangingPunct="1"/>
            <a:r>
              <a:rPr lang="fr-CA" sz="2400" dirty="0"/>
              <a:t>Processeur : usage général, spécialisé, dédié</a:t>
            </a:r>
          </a:p>
          <a:p>
            <a:pPr lvl="1" eaLnBrk="1" hangingPunct="1"/>
            <a:r>
              <a:rPr lang="fr-CA" sz="2400"/>
              <a:t>Usage </a:t>
            </a:r>
            <a:r>
              <a:rPr lang="fr-CA" sz="2400" dirty="0"/>
              <a:t>: </a:t>
            </a:r>
            <a:r>
              <a:rPr lang="fr-CA" sz="2400"/>
              <a:t>personnalisé</a:t>
            </a:r>
            <a:r>
              <a:rPr lang="fr-CA" sz="2400" dirty="0"/>
              <a:t>, reconfigurable, programmable</a:t>
            </a:r>
          </a:p>
          <a:p>
            <a:pPr lvl="1" eaLnBrk="1" hangingPunct="1"/>
            <a:r>
              <a:rPr lang="fr-CA" sz="2400" dirty="0"/>
              <a:t>Design: Matériel, logiciel, mixte avec optimisation top-down et tests de validation</a:t>
            </a:r>
          </a:p>
          <a:p>
            <a:pPr eaLnBrk="1" hangingPunct="1"/>
            <a:endParaRPr lang="fr-CA" sz="2800" dirty="0"/>
          </a:p>
          <a:p>
            <a:pPr lvl="1" eaLnBrk="1" hangingPunct="1"/>
            <a:endParaRPr lang="fr-CA" sz="2000" dirty="0"/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69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2711624" y="274638"/>
            <a:ext cx="7499176" cy="1143000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fr-CA" sz="4000" kern="1200" dirty="0">
                <a:solidFill>
                  <a:srgbClr val="025BBC"/>
                </a:solidFill>
              </a:rPr>
              <a:t>Systèmes embarqués</a:t>
            </a:r>
          </a:p>
        </p:txBody>
      </p:sp>
      <p:pic>
        <p:nvPicPr>
          <p:cNvPr id="83970" name="Picture 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418139" y="2801939"/>
            <a:ext cx="1062037" cy="1931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3971" name="Picture 9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719513" y="2806701"/>
            <a:ext cx="1670050" cy="2016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3972" name="Picture 10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456363" y="1268414"/>
            <a:ext cx="2474912" cy="2084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3973" name="Picture 1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619875" y="3311525"/>
            <a:ext cx="2420938" cy="1557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3974" name="Rectangle 10"/>
          <p:cNvSpPr>
            <a:spLocks noChangeArrowheads="1"/>
          </p:cNvSpPr>
          <p:nvPr/>
        </p:nvSpPr>
        <p:spPr bwMode="auto">
          <a:xfrm>
            <a:off x="2170638" y="4895851"/>
            <a:ext cx="8397350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363538" indent="-363538">
              <a:buFontTx/>
              <a:buChar char="•"/>
            </a:pPr>
            <a:r>
              <a:rPr lang="fr-CA" sz="2000" noProof="0" dirty="0">
                <a:latin typeface="+mj-lt"/>
              </a:rPr>
              <a:t>94%+ des ventes</a:t>
            </a:r>
          </a:p>
          <a:p>
            <a:pPr marL="363538" indent="-363538">
              <a:buFontTx/>
              <a:buChar char="•"/>
            </a:pPr>
            <a:r>
              <a:rPr lang="fr-CA" sz="2000" noProof="0" dirty="0">
                <a:latin typeface="+mj-lt"/>
              </a:rPr>
              <a:t>Étendent les applications bien au delà de la bureautique et des applications de gestion</a:t>
            </a:r>
          </a:p>
          <a:p>
            <a:pPr marL="363538" indent="-363538">
              <a:buFontTx/>
              <a:buChar char="•"/>
            </a:pPr>
            <a:r>
              <a:rPr lang="fr-CA" sz="2000" noProof="0" dirty="0">
                <a:latin typeface="+mj-lt"/>
              </a:rPr>
              <a:t>Basés sur des microcontrôleurs</a:t>
            </a:r>
          </a:p>
        </p:txBody>
      </p:sp>
      <p:pic>
        <p:nvPicPr>
          <p:cNvPr id="83975" name="Picture 6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719513" y="1285875"/>
            <a:ext cx="2620962" cy="1487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4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847851" y="404813"/>
            <a:ext cx="2149475" cy="1484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3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1847850" y="2708276"/>
            <a:ext cx="1866900" cy="176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9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8904288" y="2060575"/>
            <a:ext cx="1663700" cy="1525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12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8832851" y="476250"/>
            <a:ext cx="1533525" cy="1022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5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CA" dirty="0" err="1"/>
              <a:t>Quelques</a:t>
            </a:r>
            <a:r>
              <a:rPr lang="en-CA" dirty="0"/>
              <a:t> </a:t>
            </a:r>
            <a:r>
              <a:rPr lang="en-CA" dirty="0" err="1"/>
              <a:t>exemples</a:t>
            </a:r>
            <a:endParaRPr lang="en-CA" dirty="0"/>
          </a:p>
        </p:txBody>
      </p:sp>
      <p:sp>
        <p:nvSpPr>
          <p:cNvPr id="79874" name="Text Placeholder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CA" sz="4000" b="0" kern="1200" dirty="0">
                <a:solidFill>
                  <a:srgbClr val="025BB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Exemples de designs</a:t>
            </a:r>
            <a:endParaRPr lang="en-US" sz="4000" b="0" kern="1200" dirty="0">
              <a:solidFill>
                <a:srgbClr val="025BBC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065" name="Picture 2" descr="http://www.ti.com/graphics/blockdiagram/blockdiagram_images/6195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39616" y="858839"/>
            <a:ext cx="7048500" cy="401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8066" name="Rectangle 2"/>
          <p:cNvSpPr>
            <a:spLocks noChangeArrowheads="1"/>
          </p:cNvSpPr>
          <p:nvPr/>
        </p:nvSpPr>
        <p:spPr bwMode="auto">
          <a:xfrm>
            <a:off x="1992314" y="4868863"/>
            <a:ext cx="8207375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r-CA" sz="1600" dirty="0"/>
              <a:t>Le processeur embarqué (</a:t>
            </a:r>
            <a:r>
              <a:rPr lang="fr-CA" sz="1600" dirty="0" err="1"/>
              <a:t>uC</a:t>
            </a:r>
            <a:r>
              <a:rPr lang="fr-CA" sz="1600" dirty="0"/>
              <a:t>) Traite l’information venant de caméras, lasers, sonars et autres capteurs pour réaliser des tâches comme l’avertissement de changement de ligne, de somnolence, ou l’aide au stationnement.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CA" sz="1600" dirty="0"/>
              <a:t>Les résultats peut être affichés sur écran ou annoncés par haut-parleur/sirène.</a:t>
            </a:r>
          </a:p>
        </p:txBody>
      </p:sp>
      <p:sp>
        <p:nvSpPr>
          <p:cNvPr id="88067" name="Rectangle 3"/>
          <p:cNvSpPr>
            <a:spLocks noChangeArrowheads="1"/>
          </p:cNvSpPr>
          <p:nvPr/>
        </p:nvSpPr>
        <p:spPr bwMode="auto">
          <a:xfrm>
            <a:off x="2279651" y="333375"/>
            <a:ext cx="5057775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/>
              <a:t>Système de vision pour véhicule automobile</a:t>
            </a:r>
          </a:p>
        </p:txBody>
      </p:sp>
      <p:sp>
        <p:nvSpPr>
          <p:cNvPr id="88068" name="Rectangle 4"/>
          <p:cNvSpPr>
            <a:spLocks noChangeArrowheads="1"/>
          </p:cNvSpPr>
          <p:nvPr/>
        </p:nvSpPr>
        <p:spPr bwMode="auto">
          <a:xfrm>
            <a:off x="1992314" y="5946776"/>
            <a:ext cx="7272337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200" dirty="0">
                <a:solidFill>
                  <a:schemeClr val="bg1">
                    <a:lumMod val="65000"/>
                  </a:schemeClr>
                </a:solidFill>
              </a:rPr>
              <a:t>http://www.ti.com/general/docs/lit/getliterature.tsp?literatureNumber=spry199&amp;fileType=pdf</a:t>
            </a:r>
          </a:p>
        </p:txBody>
      </p:sp>
      <p:sp>
        <p:nvSpPr>
          <p:cNvPr id="2" name="Rectangle 1"/>
          <p:cNvSpPr/>
          <p:nvPr/>
        </p:nvSpPr>
        <p:spPr>
          <a:xfrm>
            <a:off x="7324216" y="3645024"/>
            <a:ext cx="189026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err="1"/>
              <a:t>Caméra</a:t>
            </a:r>
            <a:r>
              <a:rPr lang="en-US" dirty="0"/>
              <a:t> de </a:t>
            </a:r>
            <a:r>
              <a:rPr lang="en-US" dirty="0" err="1"/>
              <a:t>recul</a:t>
            </a:r>
            <a:endParaRPr lang="fr-CA" dirty="0"/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89" name="Rectangle 3">
            <a:hlinkClick r:id="rId2"/>
          </p:cNvPr>
          <p:cNvSpPr>
            <a:spLocks noChangeArrowheads="1"/>
          </p:cNvSpPr>
          <p:nvPr/>
        </p:nvSpPr>
        <p:spPr bwMode="auto">
          <a:xfrm>
            <a:off x="1524001" y="424190"/>
            <a:ext cx="184731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sz="1000" b="1">
              <a:cs typeface="Arial" charset="0"/>
            </a:endParaRPr>
          </a:p>
          <a:p>
            <a:pPr eaLnBrk="0" hangingPunct="0"/>
            <a:endParaRPr lang="en-US">
              <a:cs typeface="Arial" charset="0"/>
            </a:endParaRPr>
          </a:p>
        </p:txBody>
      </p:sp>
      <p:pic>
        <p:nvPicPr>
          <p:cNvPr id="89090" name="Picture 2" descr="http://www.ti.com/graphics/blockdiagram/blockdiagram_images/6180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55914" y="1628775"/>
            <a:ext cx="5915025" cy="3238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9091" name="Rectangle 4"/>
          <p:cNvSpPr>
            <a:spLocks noChangeArrowheads="1"/>
          </p:cNvSpPr>
          <p:nvPr/>
        </p:nvSpPr>
        <p:spPr bwMode="auto">
          <a:xfrm>
            <a:off x="2351089" y="836613"/>
            <a:ext cx="6045245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 dirty="0" err="1"/>
              <a:t>Système</a:t>
            </a:r>
            <a:r>
              <a:rPr lang="en-US" b="1" dirty="0"/>
              <a:t> </a:t>
            </a:r>
            <a:r>
              <a:rPr lang="en-US" b="1" dirty="0" err="1"/>
              <a:t>d’éclairage</a:t>
            </a:r>
            <a:r>
              <a:rPr lang="en-US" b="1" dirty="0"/>
              <a:t> public par LED à haute </a:t>
            </a:r>
            <a:r>
              <a:rPr lang="en-US" b="1" dirty="0" err="1"/>
              <a:t>intensité</a:t>
            </a:r>
            <a:endParaRPr lang="en-US" b="1" dirty="0"/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1992313" y="4941169"/>
            <a:ext cx="8207375" cy="10618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fr-CA" sz="1600" dirty="0"/>
              <a:t>Les lignes de haute tension sont aussi utilisées comme liens de communication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fr-CA" sz="1400" dirty="0"/>
              <a:t>Des condensateurs assurent l’isolation des tensions continues et un transformateur/filtre LC assure l’interface en entre le microcontrôleur et les lignes de haute tension tout en isolant les masses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113" name="Picture 2" descr="http://www.ti.com/graphics/blockdiagram/blockdiagram_images/2005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432175" y="1916113"/>
            <a:ext cx="5219700" cy="3314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0114" name="Rectangle 2"/>
          <p:cNvSpPr>
            <a:spLocks noChangeArrowheads="1"/>
          </p:cNvSpPr>
          <p:nvPr/>
        </p:nvSpPr>
        <p:spPr bwMode="auto">
          <a:xfrm>
            <a:off x="2279651" y="1052514"/>
            <a:ext cx="3044825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/>
              <a:t>Lecteur/enregistreur MP3</a:t>
            </a:r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1991545" y="5301209"/>
            <a:ext cx="8207375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fr-CA" sz="1600" dirty="0"/>
              <a:t>UN DSP accomplit le décodage MP3 de l’information audio convertie en binaire par le boîtier CODEC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137" name="Picture 2" descr="http://www.ti.com/graphics/blockdiagram/blockdiagram_images/6243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24113" y="1268414"/>
            <a:ext cx="7124700" cy="4714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1138" name="Rectangle 2"/>
          <p:cNvSpPr>
            <a:spLocks noChangeArrowheads="1"/>
          </p:cNvSpPr>
          <p:nvPr/>
        </p:nvSpPr>
        <p:spPr bwMode="auto">
          <a:xfrm>
            <a:off x="2208213" y="620714"/>
            <a:ext cx="207010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/>
              <a:t>Radio numérique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61" name="Picture 2" descr="http://www.ti.com/graphics/blockdiagram/blockdiagram_images/6247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927351" y="1268414"/>
            <a:ext cx="6372225" cy="4962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2162" name="Rectangle 2"/>
          <p:cNvSpPr>
            <a:spLocks noChangeArrowheads="1"/>
          </p:cNvSpPr>
          <p:nvPr/>
        </p:nvSpPr>
        <p:spPr bwMode="auto">
          <a:xfrm>
            <a:off x="2279651" y="765175"/>
            <a:ext cx="3057525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/>
              <a:t>Appareil photo numérique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185" name="Picture 2" descr="http://www.ti.com/graphics/blockdiagram/blockdiagram_images/6153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95550" y="1412876"/>
            <a:ext cx="7086600" cy="4810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3186" name="Rectangle 2"/>
          <p:cNvSpPr>
            <a:spLocks noChangeArrowheads="1"/>
          </p:cNvSpPr>
          <p:nvPr/>
        </p:nvSpPr>
        <p:spPr bwMode="auto">
          <a:xfrm>
            <a:off x="2208213" y="765175"/>
            <a:ext cx="269875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/>
              <a:t>Surveillance de patient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2" name="Picture 2" descr="http://www.ti.com/graphics/blockdiagram/blockdiagram_images/6257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31950" y="908050"/>
            <a:ext cx="6624638" cy="4929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50800" dir="5400000" algn="ctr" rotWithShape="0">
              <a:srgbClr val="000000">
                <a:alpha val="0"/>
              </a:srgbClr>
            </a:outerShdw>
          </a:effectLst>
        </p:spPr>
      </p:pic>
      <p:sp>
        <p:nvSpPr>
          <p:cNvPr id="3" name="Rectangle 2"/>
          <p:cNvSpPr/>
          <p:nvPr/>
        </p:nvSpPr>
        <p:spPr>
          <a:xfrm>
            <a:off x="5232401" y="2420939"/>
            <a:ext cx="792163" cy="1584325"/>
          </a:xfrm>
          <a:prstGeom prst="rect">
            <a:avLst/>
          </a:prstGeom>
          <a:noFill/>
          <a:ln w="6350">
            <a:solidFill>
              <a:schemeClr val="bg1">
                <a:lumMod val="65000"/>
              </a:schemeClr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94211" name="Rectangle 3"/>
          <p:cNvSpPr>
            <a:spLocks noChangeArrowheads="1"/>
          </p:cNvSpPr>
          <p:nvPr/>
        </p:nvSpPr>
        <p:spPr bwMode="auto">
          <a:xfrm>
            <a:off x="2566989" y="476250"/>
            <a:ext cx="1671637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/>
              <a:t>PC embarqué</a:t>
            </a:r>
          </a:p>
        </p:txBody>
      </p:sp>
      <p:sp>
        <p:nvSpPr>
          <p:cNvPr id="94212" name="AutoShape 2" descr="data:image/jpeg;base64,/9j/4AAQSkZJRgABAQAAAQABAAD/2wCEAAkGBhIQEBUUEBQWFBAVFxQUFRUVFBQUFBQVFRYWFxQUFRUYHCYeFxkkGRUVHy8gIycpLC0sFR4xNTAqNSYrLCkBCQoKDgwOGg8PGjAkHCQsLCwsKSkpLCwvKSksLCkpLCwsLCwsKSwsLSksLCwsLCwsLCwsLCwpLCksLCwsLCwsLP/AABEIALcBEwMBIgACEQEDEQH/xAAcAAABBQEBAQAAAAAAAAAAAAAAAQMEBQYCBwj/xAA/EAACAQIEBAQDBQYGAAcAAAABAhEAAwQSITEFQVFhBhMicTJCgSNSkaHwFGKxwdHhBzNygpLxFyRDU6Kywv/EABoBAAMBAQEBAAAAAAAAAAAAAAABAgMEBQb/xAAqEQACAgICAQMCBgMAAAAAAAAAAQIRITEDElEEIkETYQUycZGh8IGx4f/aAAwDAQACEQMRAD8A9joooqyAooooAKKKWgBKKKKACiiigAooopAJRRRQMKKSmcXi0tIz3CFRQWYnYAUAPUhNef8A/iyjXCEsnywd2aHI6wBA9tab4x/jDYX0YS2169G0aKe4B/mKVgehzSTWP8M+PlvIi4oeVfMydPLmTlGadCRHaa12aixnU0k1zmomixnU0TXJNM3cWBtqaTaQD9RMTxRE01ZtoXUz/CouKvM4iY9qocbgnDgqGB+9m0Ee5J+gFZvk8FKJpcNxdHbKwKPyDaSOUfTlU0msPiMUwUIzLoZ1Et7cyq1cYLidxF9X2iDeDLL+O4/U0Lk8jcfBfE0lM2MSrqGUyDTmatLJFopJooAKKWkoELSUUUwJtFFFUQFFFFABRRRQAUUUUgEpaSigBarsdxFl/wAsBiDqCYzDmqnYHoTp7biwJqiugp8ZzW+T/Mk8n6r3/HrWPK5Je00h1v3Ftg8al5cyHbRlIhlYbqw5EU9NUT4ZlOe2ct2IndWA2VxzHQ7idOYMxsczjVQp5wSdfwGlcD/EuKMW28r4+5q+CV40TvMHWsX/AIrYu4MGqWhJe4JBMSF1gnpJB/21owem9Zf/ABDV3s2yFJCMxYjYSAAT+dT6P8Th6h9ZYf8Af5HycDhlHmNrg5cfbPmHNE9CfX5m+poucNuKfsnFu2PhVEA+rzuKlPeiq2/i0k3HuM2XZAwQT8vPU7jTfmK9Q5yyOKZEBcKbnRTAJ7T+ver/AMMeP7uGhMUVNvkmYF7YHxFWOhUbwY35c/Ocdx8PHl5lM5iZEGRqrL847n8KrcTi3uGXM7wOQ9gNBQB9FnxZ5gDWQPLMEM2uYHUaD4ZFWfD+Opd0PpfpO/dTzFef4KEt2QdVyooZCCBlAAkc4MSNxUi3i4jMyoGEHc+oHS4h+IaddKy7P4JyNf4v+ILuHvYTyHKOouvIP3iigEbEek6GnPCf+JlvEgWsVFu9sH2tue/3T7/jyrIeOcfcuYxSGLG1bRQ0QdSza/Rqq1wiXNQAlzptbb2+4e3w9I2obvJome5KjhRmIYEa5ZAHWCTMDvH0roISgAMpAj29+deVcA8UNZdbOLU3bCmMrFvRsNVJhgOjDTl0rdv4uNw5cKmVP/cfUkdUTYfX8KgtZ0P4zhSqumS2k7tov0AjMe1RPORBlUkz9+RPZbSwxHvlFV+MxbOhZc73C2TMfi39RUn4V0O0CnsHaIGwQ7mDmJ9yf70FUXnhrijXLl60YKWskNoCWcSVgCABH586v89ZbwMs2Ll073b1xv8AavpX+BrRzWqeCGPhq6BpkGlDVViHppabBrqaoR1RSTSUATqKKKszCiiigAoopaQBSUUUAFFFJNAC0xes8x9R1owuKW6gdNVMxpGxIP5g12WpbGQtNunLpTNxP+6TGJLlkIDekGRuFJMH/k341W8c4sbNhmAMjSJgz718H6nquaUY+f3PV47cUOXcV5ZHmPDToORqt4x4stopyQ5CO7LucqA5tNu2tYjiTX8VqTAUzpMqf3jvXGJtOlm7nUAjDXEEaTsJPf1b0+P00eyblnwbci6qzG8bxVxrjkE+WFS4QqELb8yCFJHQkLJieg2qjvPK6b9+tXuHfOGDaZvJBO/wNtHWo/E+GAm5ctgIgdVCDNMsJOWZ0Ecz8wivs4SrEjyJVspVQz+uVa7wv4STEKty67KmbUIASVG+raAzPb2qq4fwVndVYhSZADGNenY+8VtOFMcMiqCuSVGolgzQSp100JIInl1mtWzFy8Gg4ZjrF/MEBtXFnMj/AOZM6mPhM/ujnyrJDAXLWLe02IVLLlnYrBZZ9QVVAORjMR/3Wov4KzduK95IdTqV0zRplYDkdjHImpWO4ipe2CqN6j5aW09IygEiFkg5RrJMyKzyiVLxsxF1TZuP5cumoOeWzJI+LYjYdCNK4bDK4LWZIGrWz8a9SPvr3G3MDc3vEcLbu3UfDpcQu5UgZchYz8OaGQzpBEe1Udy3LSs27it/pGYdD8jfl7UmaJ2RGxJfKDrkmDGsQIWeYEaDlJrd8HXKo7AD8BWGxLsSzMIfQEZQusgagczrNegeFeFX3QNdQ215FviI/wBG/wCMUmaxdEjD33dvhy240J0cn/TyEddaslwBIIbQHTTep9vh6p8I1+8dT/augvWpLsZwVoWEW3b0RRAGp7mZ31qzsYkN2P62qCyGhapMmi1FdAVBsYsjRtR+f96mJcB1G1aJ2SxwV0K4zV0GqgOqWkmiqET6KKKszCiiikAUUhMb0zdxiq6IT6rmbL3yDM35UWMfrhr6hgpIDNJA5kLEx7SPxql4vxE+TiEY5HPm27JEySLPmKezaN/xqn4l4jUvbYkIUDgNmG17BG8jx7rHciocx9S74jxuMPfZCEuWmuIJKmTbgkweWUz2qu4vx8W79100a1Yvj1RE27lhuvMXFrz3jPjNbllwgl2d2YsIB83CW7VyIO+bO07aDrVFxXjly7euvceC+aVBISWFvQCeeRf+I6Vm22XSR6hwXxThxdAW59mtq/IGozftJywBuSsn2YU1xvx8wkWEj95oJ2mco0GnWa8iw3HVRwq6/KYgLLtI17a1rsPhHUHMFzQckgsQSNIHXvGhA2qJOUcGXIaU+PrVq3bNwlrhAzACSeTGdtxUzxBi0v4TPaYMrlYYe/8AHtXneMUuSXEkmSBpr1HQ1c8LW0LBCOUiHKltM6g6wdwT07dK+d5vw+Ckpwbu/wBUdfB6lt06JV3ilrCNaF8gM+ZWO4MfCT0Eneq3/EHCXhZDWX9OSLgG+RmWDPSWUaduVVfifH/t5tE2/KCDWYLMWCyFA1yyDExvyqRwG0A+W5ne2UyglpICwQADoo0O2orf0noHGUOSWJZtPP6Bz+sTuKMhhbzIwDel1MkyRqOR/OrLD4g6MGCvmkc9Bzg7b/lyqTxPhU+oA5Glt5YAEjU8/eqgXWtSHkqQQp0kaz/SvfaUjhjyKeDQXX8yAs52uMrSwh82XPmzawTBMkDfTnU/A8WCN9ok5SIglzkWdDMz7z/etwhUkz8oRlIYDlqAe4Ee5qzxmBLFhbIDLDTAklhqrsNSIAjpPvULDpg4u8sdvcQZz6RkXkJk/jR+3MvxSRprzBjrz0+tV2GvlSVIgjdTy7jt3FOX8TJyWwXc/KolvryUdya1ovpGqHTxM5AABKmREBYjZgNT+POo2HZXBt3ZkI3l5QgBecwGsaHUQTz0jYuYThLFwCZdjHlpLkb7vsTMbAgCdaePlaqmo1BuQWK6wdNQCSIDRzMTvWWjFp3vCLrwvjMNYVTetk3p9V4+vIADBg6qAIByiR7bbq0wZQQQysJBBkEHmCNx3rzSxZgCOVXHh/iHkP8AERaM50iVk/Oo+QzvGh6TrWd5O2KwbIgqdJI6U6CGGn/VR+H8TtYgHymkqYZSCrKeUqdYPI7HlTl63Go37aUDBjHcUgg0qMTvTN7FKhIHqbmAYA/1Ny9t+1MBxlqLZ4hmYCz6pIl/kidY+/8ATTvUK6Td1uar8qbJ7kfMfeeWgqfw63rJqkgLbNXatTK06orVEDoaiuKSqEW1FFJVmZzduhBLGANz0pi/jwlxEbTOrnNMAZMsg/Q/lVFiMfntYmw0l4xeU6bIFdV/43V/Csxx7xtaIQOxZyXIhdPJv4WIzbSLjgdfSazcyqNficdnGIsPJYm7bTTQA2BcUGPc1m+M+K7ZW15jqNEKxOc27+DeW9w7L+IrEcR8XX7rXJItn7PW2WUlrds2wc0yCVOtZ3EY8BFLmckHcE7RlA66VndlGvxfjG7eDBfsnQWnzMQ8vaw723ABEesGs1jMWsJcuMxuBVVydsi21S0B3EEfQVTXuKMzgW1ktqfTqSNoUVK4d4WvYhouMFkkkSJA0kmTC/jPanXkTmkMYjjAmFE/MYkCdBAHSnMLwa9fK+cwtg+r1k5mEwMtsan61oW4PZw4+yZXf5ioJj2unf8A2gCo2Os5oVQBAkQYZSJJdcx211X3p3WiHKV6wcLwm3h5KpJAzC449UICWGQaLyg76d5q2wOKvXZ8rTMuYNBOghpMalSCeggNrIrrhvBbLKCzPdxemYEEImpVlzNEb8u09KtUAtfZupAUQEQqokTBMDX4if8Ad3qHkhzjF2N4nBB8uTV49cAhVgayzbweg+vWnuWHVjlMbgwQRp0I/lVpicTm0AyryUc/eOe34CoeKwbhM0aAjt8Qke09edc1dZYMeSTn7vk6xHCfLS3dWLrXMxyrDQV+LN07zVhwm4qNIHq1OUQXUH3+TkD1Ou9VXDvEP7OSRDMVKkFQQZ/+pBgyDyqtXFMZCALm+IgnM0/ec6/wFaxgbQqUPy0zQ8QvWWdvUqsUKhTEDrPLMe5qp49wiyMvlmWKKxQqdQdM+uwP86hHDkD+PY9DVhw/iKyFvDMJEGYiYmeugH9t62rwL6SRlij2JA9SN8QjUZT1rX+EsZ5+I8u2VOfUZhHwKSZPLkIrniuDa8S6pEb5BClT6ZOm8yp/nE114V4fbtOXKPmAKjXQkmGAB5x77cqLtC+pWJFrxTgy3WAGhnRlhiDMMBBGnsY51HsslsDykH7NmhmtiQGBg5+pnTMZkgwTVvhrJJZlF0lBLm2DmQawSSd4Gw5CrDwhibKShKr5mUIp2cyZGumbUad6WHguLaavRQY3hiKzEK6sNlkgk84O6npy7VSpfIBtsQuWBlVZLNpAJGg6nrrOo09c4lwxL410bkw3+vUVgPE/AXRX9Jzx6WXcgHkef8axzHD/AHNvpxeYlfh8R1qTHSsXh+JNabLc0PJuTf0Par/CcSzCm0WnWGWyXCrBlJS4vwuvxDqOjKeamQfzrW8O8QI1oG+yi7OWEmHPywDsSOUwOtYy3eBq54HYBD5gCphSDqD10oislMvcRjCdNVH3V+I/6m5fSB3NMLaJ3gL91f8A9H+Qj60igDQCAIAHYbV1cvhRJMVrQh0pU/BLpWGxvjhVuhLSm4ZgxW54XiVuICvLQzyO8fnTTWiOybonItOBaVVrsCtEhWcxSU5FLTETqaxWKW2pZyFA5nrTlMYzDLcQq2x/Km7rBDPDuO8cuXheF+PNNxLgyjKp9BRiB0IW1/wrL4niSqoMzl0gHU9R2rcePPDNxJFsSZ0aQsAkSZMCOvvPYYu34ZFv/N9ZJ2X4AT8pfdj1Aj3rFU8i+qqyV/7XduuBaVu8CSehPSKm4Lwqzn7QyWlgq7sBoQH1BOh2nY9K0OHwVtU+6RJyqAqhlI1/fBGYQdRpqaszhkBKLtmeUURBOzKNRl0A6jXoDR28GUuW9EDA8KS0DlVd0KlQYb71u7m1OnuJHSpfFsAGUeWMhEsOY/3fu6/Srnh3CGecwIU6mN2jcrmnWY2005VX3+Gm1dUXndTGcMIFu6kQNI0IG/PQ9Kyk3tDhDu7v+DNXLWKZAwULa8wWnYFS6toT6TsIOhiDFaLh3hVMLevC8xcOoNi8R6weoI2MGCB05aVcthjZssts57TGYMSSBM9oAB+k71T2VN1yHMADRFIDN+6CaIci5I3HRpNyi+rWSTYa3bJEFroMAIwyjbpM66R3p08KLHVlQkwFGYwxkhSeR+v90wpCmUt5WUNH2TbwQPWWn8qdwt8CCRHlAwNcmYsJbXVjJGv7o7TZh18lXcXK2oMg6x1Boxk3FYPLEiASYAMiTpsTG/4g1ZXsMlyWUkGdYBbUydiZiody0bbZTBI6fjpSaM3cf0MtdwxU5W6wDtB+63Q/oSKW0xQ/xB5ir3EYUXAdB05++Vo5b7ajlzBpcTYK7zA01iROwPXsRoa0TOqHIpDyXMw6dDvp0Pao9xOXOuPPCc9Y2H60+tO4bh12/qoy2/vGQD7RqfpA709FuSWyRwnEk3Ut6H1SNvSYO86bda2XDWWNQA4JLSPxkAa68vpvBql4bwVLMEauPmO4/wBI2X6a96mgQZG/Waj5OeUldlhisGxzQSpOhClgxHQqN01Gh1E8xFZ9b2VyrCI5aHT5XAOjRuOWlaK2t0oMiyxiAupOu4A0nX6a+wsMD4LUkPiSS/3AREdCw/lQNqUqoThPigqijEElDot4z29Lk7kSBm3JJ0gTV3eZLgysAVP6kGpAwyZPLCjywMoXlHQVluJ8PvYIZrANzDbm2Pjtf6BsV29OgAkk0m8ZOuKKfxZ4JUguolTuY09nA59/+q88xeFvYQmZNvruVH8x3/GvZOD+IUvKNQQfqGH1rOeL8IthtEP7M4BzCGyPr6ROuXb+tZJNflyjTD2Y7h3FcwGs/wBOv66VveBXB5AafiJP02/lXmfGeHi39pYDKCdQR6Tz5bGpx4hisRaW3aDW7Kqqn1EZoGsHTqSY1rReTNvrs23EvEyWlJHq1jTr0rN3r2Jxp1Jt2jyHxEfrnoO9P8E8KlVhpM6kbf3HufwracN4BtI0/X400pS0ZtuX2Kfw74WtrGmnPqfdv6QPfet/g8MqKAoAA5CmsLgwo0FTUFaqKQ0ktHYFLFEUtWMKKKKQEuabc11XLVRBV8VwC3kKuJBrzPxBgrtpsjElAAF5LC/Dp21/OvWLi1T8c4Wl60VeB0Y/Kf6daynC/ctmPJBvK2eU2NdD1/jV/aw7ebnUCVZj6h6SJMg8/qNqQeHvJZvM2UgSYJ15hdoH+4mDtpM88QRD6dSJHXMvIP1+vTaoRlGPkn+aXQ7oV1Cn4hOmhHLfTfsKk4PDWsXZOGuT5iS6PpIM6lD2J1HQg9xnbmNZoEwBoBPLpPTtSYDiBW5knI4Oa2w0k6czpPLXTUkzAo0axkuw4ouWLjWb4ExqOVxCdHU9P4H8BTcawDIwYa2j8J5j91u/8a9AZbfEbWV4TE29Qw5Tsy8zbbodYgwNKzioVL2r66jR0OxHJkb8wa5OWEuOX1eP/K8/9/3o7scsekt/D/vwUvDb3o+0khX3knRhGvQROv8ASpFlmDGWLCCBCnly1EKNCPrtTGO4Y9hgUeEPwtET+63ftTVp5YSqs/IqXUmNtBW8Jqa7R0cc4uL6y2Wth5BOXJOg3HqO0zr11G07VHxyMxQa5gIY6ySTIEbn+9TMBhG0LhU19JOr6mfSu0+reOQqTZKEaHIJk3D6rjGToY0GuhH4gSDVkOGCtsYEJq4YaHKY0Lcx0XQg+34GPjsCtzaQdQJGpHQgHUfXuINWirbeVllCtGm4LaqCDpG8NpoNqYuWChg+/wCp1H1pkNddFTgfD1u2Zb1nf1bA9QvM9zNXqYXQGRHM6nL2Omp7e1MKJ0G+1Oy9vquYco17frr3pgneWO3b1uypNyFECZglgxAIAPwnUbaid41q34DwxbwdlYBQcsZZbYZhMkRr3rM+WpzlpYMFgZ2PwAgaD4t9uoFccB8X3LT5j6rDH1KzHMh2BUnl76cjyNSzogoM9MwuESyoS2pC79fqTTjGmeH8RS+gZDIP6OnI9qi8WW4QcpYIRqbf+bbYGRcUbONpSNusxSs6KJOJv5FzZWaIkLq0cyBzjeBr0k6VBwHGA7+XcgOQWtsJ8u9b+8k/MNmQ6g9q54Lxc3syPl863GcoZtuGnLcQ8gYPpOqkEHqanxT4lwWEbNcHm4hWDraQmQ4BCu4mFME6nX3oA48ReEypbEYPS5qz2tAt3uDpD7CT9Kzq+LPPwd5bgysClvK4llLFRqBJ5tr2NQ7fH8Xj79u5e9OFRxc8tDCyhBVHG7kkDX3MVOwPhtCwOWW3k66nU/n9KKp42Jt0RH4b5gyq7lDEj5DGggbgwF07VecK4AYA1gADXeBsO1XWA4MBuKurGGA2q48a2ycvZDwXCwg2qxt2op1UroLWwCKtdgUAV0BQAoooFLQAlFLSUgJRFcmuqSqJGmWo9+0CIIkGpZpt1oEZni/ARdtFATmE5DOsfcnmOk+1ZOzwsWwfPcJAkAepjMZdO+v4HavSL1us74i4ILqlgPUN+/f3rKca9yMZQSfYy92yyEB0ZCwJXMIkDemcRYDiD7g8wetO3Sxb1szMBALMWgdBNO2EQg5pPYcwf5+/51nG69xM+jfs19w4Xxds0FsuITVW3zjmeRaeYBl/SNADWsvWk4hakfZ4q3I9iNwfv2ydDEwZ1ka47G4IvlIOV0EKwmd5En8tKlcG4oxcZfRiUgFQB6xEABQRmEaBfhWWc60Jl8fJftZHtY24l27ZxKAAEek6xoQII13gg96gOzWnJDERtrJI/RrV8bxVnG4d7lkqMVZQt1iJzKZAzp0MfhqKwPBeHu6ec7Es5IZiZ0BgQPeayhxKEnJaZ0cvIpRV7ROGNeZnXbWSe0Heal4Jx6vNUHNEGPUsRooEBdNJjkN9qawHl3HKWjmuCRESdNDFXCeHb51ZCo3JI/lV34ON9vBFssAMxBMZV9K5njQDQDYde1TxioXQCfvDU6H/AL9x+bDYbKTlYBANXPffeBHfY8jUK9xZQYUBl2JPzDqJGlCTsIxbWFnyPXyEEsQBynSfYVC4gl+9C2rigMGzlzpIBNv1dD8O/wAwO1ZuzxS8l42ipuMxi0Tvp8InsK0uBwV62v8A5gjzCc2UAAKCBp+IO9amvTouyOuF2Ww9hW185czO265tYCzpGUgRH8aoOJYtXOe2pDAAvtAIJll1ltxMjSBvrWpxvCxd8s+ZltqCp1GvPYbGT7xPWap8fw1Q4FkGY0+80RsBu22g61LJbpbyc+GuPXrDl0JcE5ntzIIG59+jD68jXpK+L8L+zG/cuBLYiZ+IMdlyjXMYMRvHvXlWJsobaG2txLttjLWxpMekz11Mr+g6nADi8OLbN5ZW5mJKMVeEIWCNvibrvSo6IzTwS/Ev+JGJxDG1gkaxaME3SIuMGEgzskjpLVVcP8I3bhXOY01aBmYsZaTux5Sa0fh/wSlmGPqf8h7Dn9a2OE4WF5VqoFuRUcI8PBEVR8I67kncnvWjwvDwvKpNjDxUtUqqokbSzToWuwKWKAEC0sUtLTASKKWKKQBRRRQAUUUUASaSiiqJEiuWFd0kUAMOlRLqVPYUzcSgTRjvEXCP/UQaT61H8R2qnWI02re3bf67VkuNcM8ls6f5bHb7p6Vz8kOuVo5OSHXPwQaj3cOCwcRnXadj2Ycxyp1bgOxroJWZmQDjG9Y+AsrISqgEBhBUgbqR+GhFPcAw1pbDKDG4g/FrtptBj+9d4vAl1zARynke1dLg7dlQQ+Z2JAEj1DTULvp/PlQrHHsajw1w5LVo3EUF3Jlo1AB9pNSsZxRcOpe4wHTmzHpA39hoNJNQPD/G0tqUIJjcEwQ/zQRypnFYGzcuG4wLHlnbMAOgAAAHaK26ujvg1SRmvFuN8x7TgZBdQuLczHqIDx1Ig1TBwBJ0HU8q4/xBztfR7ZOdFJHcTrB/lVQ6ticJ+0W3Pm2boFy1AyZDHluBz9QIM/y1Yy64a/7RcPkwfJKl2D5XUGYKczqN9N+9aGwBByqWJ+LN1iTJJ7Ezoe5qg8PI1zFjF3siC5IdUTKpWMuqr7e+k1pL9oKTkPSDrJA1EkgEAcjpPSpZjJpiPgiAIgttGnuI6zr01EUmJ4cWJLFQPTtMkgfJoCNZmNu+ku4MMrSNSeokHvB567n86sLHD2cy2pNJXLX7hGBXJgAzHIoVeQA5SDBI3110q4wXCqs8Lw2KsLdgCtYwUTVIiWMEBUxLVOi3XYWrGIqV3lpQKWgDkClpYopDEiilooASilopAJRS0UAJRRRQBIoooqiQooooAQimyKdrk0ARbtuq/G2hkYFcwgyvM+3erdlqPct0fYTVmBu8KYXPsyCjDMG7c5G8identUvh/DVZlzMNSAJICsTPpUzJPsPxrQPgsrkiMpklY+YiMynlI3p/B27dxsxQC+oyzAnL1A5H/vqBzuFMyhwozniXhlxbbErAttuPhdGHywPSQRESZ06VmMM4DAySBHfSZ0r1YgH0tENpB5/16159x3gdy0blwgKisSEmfSx0ZD8w6jlRoucPlFRgeMW7Fx7OMJRWY3LN5BmjNoQw5qYHcEGpeI8RYe3M4pCv7tu6WP0IEVS38KL6MrkAiImIWdMy8zykfWqS1wNrVzPdIgbKTmz+wHyn72g99q0UsCUktjnFMffxGIUIjojZRbzAhykzmHdiSdO3Stvwnhi4dWcIA1xcl0/K3fQEazqsEE7a1IPHzibCIEgKMpZwC7Rrp0A2neuraO4AnTn32AmN9h+FQ5XhA5NvBGW2AfSI/l7DWPzNTMNgCxqfg+FdqvMLw8CqXH8yGopFdguFdquLGDAqTbsxTgStSxtUrrLXcUZaBiAUsUopaQxIoiliigBKKWkoASilooAKSlopAc0UtJQAUlLRQBIopKWqJCiiigApDS0lAHJFNuKeNNkUARbtuoV1GkMhhx/8u38fx57VZOtRri0mrwGjKeIfEWHw9xcQ9s/tIQhQ5lU1ILokkAmN9TEVm18XXrl9XKFic0LcHoAI9LxMkjXQ6c+emo8ReHVu/aKIuDY9Pbp/KqDhXC7qvKiDrIiZnfMee1c8moumZynK6RAbh5zHSG1zAiIPPTlVmOFoy5cgAkMJAzDtO7TO506AVcpwcjVtTp9I2AqdhuHdqpQlLeERHjW2VmD4UAIAgdP61d4Th1TcPggKnJaitoxUVSNqGLGGipSpXQFdAUxiAUsUsUUDEpK6pIoASlpYpKQwpKWigBKKWigDmilooASiiikAlBooNACUlLRQBIiikoqiRaKSigBaSiigBDXJoooA4YUy6UUUAMPbphMIBsIpaKF5Ex5cMKfSwBRRTYDoSnAKKKQxQtLRRQAUUUUDCkpaKQCUlLRQMSloooASiiigBKKKKQCUUUUAFJRRQARSUUUAf//Z"/>
          <p:cNvSpPr>
            <a:spLocks noChangeAspect="1" noChangeArrowheads="1"/>
          </p:cNvSpPr>
          <p:nvPr/>
        </p:nvSpPr>
        <p:spPr bwMode="auto">
          <a:xfrm>
            <a:off x="1679576" y="-860425"/>
            <a:ext cx="2695575" cy="180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94213" name="AutoShape 4" descr="data:image/jpeg;base64,/9j/4AAQSkZJRgABAQAAAQABAAD/2wCEAAkGBhIQEBUUEBQWFBAVFxQUFRUVFBQUFBQVFRYWFxQUFRUYHCYeFxkkGRUVHy8gIycpLC0sFR4xNTAqNSYrLCkBCQoKDgwOGg8PGjAkHCQsLCwsKSkpLCwvKSksLCkpLCwsLCwsKSwsLSksLCwsLCwsLCwsLCwpLCksLCwsLCwsLP/AABEIALcBEwMBIgACEQEDEQH/xAAcAAABBQEBAQAAAAAAAAAAAAAAAQMEBQYCBwj/xAA/EAACAQIEBAQDBQYGAAcAAAABAhEAAwQSITEFQVFhBhMicTJCgSNSkaHwFGKxwdHhBzNygpLxFyRDU6Kywv/EABoBAAMBAQEBAAAAAAAAAAAAAAABAgMEBQb/xAAqEQACAgICAQMCBgMAAAAAAAAAAQIRITEDElEEIkETYQUycZGh8IGx4f/aAAwDAQACEQMRAD8A9joooqyAooooAKKKWgBKKKKACiiigAooopAJRRRQMKKSmcXi0tIz3CFRQWYnYAUAPUhNef8A/iyjXCEsnywd2aHI6wBA9tab4x/jDYX0YS2169G0aKe4B/mKVgehzSTWP8M+PlvIi4oeVfMydPLmTlGadCRHaa12aixnU0k1zmomixnU0TXJNM3cWBtqaTaQD9RMTxRE01ZtoXUz/CouKvM4iY9qocbgnDgqGB+9m0Ee5J+gFZvk8FKJpcNxdHbKwKPyDaSOUfTlU0msPiMUwUIzLoZ1Et7cyq1cYLidxF9X2iDeDLL+O4/U0Lk8jcfBfE0lM2MSrqGUyDTmatLJFopJooAKKWkoELSUUUwJtFFFUQFFFFABRRRQAUUUUgEpaSigBarsdxFl/wAsBiDqCYzDmqnYHoTp7biwJqiugp8ZzW+T/Mk8n6r3/HrWPK5Je00h1v3Ftg8al5cyHbRlIhlYbqw5EU9NUT4ZlOe2ct2IndWA2VxzHQ7idOYMxsczjVQp5wSdfwGlcD/EuKMW28r4+5q+CV40TvMHWsX/AIrYu4MGqWhJe4JBMSF1gnpJB/21owem9Zf/ABDV3s2yFJCMxYjYSAAT+dT6P8Th6h9ZYf8Af5HycDhlHmNrg5cfbPmHNE9CfX5m+poucNuKfsnFu2PhVEA+rzuKlPeiq2/i0k3HuM2XZAwQT8vPU7jTfmK9Q5yyOKZEBcKbnRTAJ7T+ver/AMMeP7uGhMUVNvkmYF7YHxFWOhUbwY35c/Ocdx8PHl5lM5iZEGRqrL847n8KrcTi3uGXM7wOQ9gNBQB9FnxZ5gDWQPLMEM2uYHUaD4ZFWfD+Opd0PpfpO/dTzFef4KEt2QdVyooZCCBlAAkc4MSNxUi3i4jMyoGEHc+oHS4h+IaddKy7P4JyNf4v+ILuHvYTyHKOouvIP3iigEbEek6GnPCf+JlvEgWsVFu9sH2tue/3T7/jyrIeOcfcuYxSGLG1bRQ0QdSza/Rqq1wiXNQAlzptbb2+4e3w9I2obvJome5KjhRmIYEa5ZAHWCTMDvH0roISgAMpAj29+deVcA8UNZdbOLU3bCmMrFvRsNVJhgOjDTl0rdv4uNw5cKmVP/cfUkdUTYfX8KgtZ0P4zhSqumS2k7tov0AjMe1RPORBlUkz9+RPZbSwxHvlFV+MxbOhZc73C2TMfi39RUn4V0O0CnsHaIGwQ7mDmJ9yf70FUXnhrijXLl60YKWskNoCWcSVgCABH586v89ZbwMs2Ll073b1xv8AavpX+BrRzWqeCGPhq6BpkGlDVViHppabBrqaoR1RSTSUATqKKKszCiiigAoopaQBSUUUAFFFJNAC0xes8x9R1owuKW6gdNVMxpGxIP5g12WpbGQtNunLpTNxP+6TGJLlkIDekGRuFJMH/k341W8c4sbNhmAMjSJgz718H6nquaUY+f3PV47cUOXcV5ZHmPDToORqt4x4stopyQ5CO7LucqA5tNu2tYjiTX8VqTAUzpMqf3jvXGJtOlm7nUAjDXEEaTsJPf1b0+P00eyblnwbci6qzG8bxVxrjkE+WFS4QqELb8yCFJHQkLJieg2qjvPK6b9+tXuHfOGDaZvJBO/wNtHWo/E+GAm5ctgIgdVCDNMsJOWZ0Ecz8wivs4SrEjyJVspVQz+uVa7wv4STEKty67KmbUIASVG+raAzPb2qq4fwVndVYhSZADGNenY+8VtOFMcMiqCuSVGolgzQSp100JIInl1mtWzFy8Gg4ZjrF/MEBtXFnMj/AOZM6mPhM/ujnyrJDAXLWLe02IVLLlnYrBZZ9QVVAORjMR/3Wov4KzduK95IdTqV0zRplYDkdjHImpWO4ipe2CqN6j5aW09IygEiFkg5RrJMyKzyiVLxsxF1TZuP5cumoOeWzJI+LYjYdCNK4bDK4LWZIGrWz8a9SPvr3G3MDc3vEcLbu3UfDpcQu5UgZchYz8OaGQzpBEe1Udy3LSs27it/pGYdD8jfl7UmaJ2RGxJfKDrkmDGsQIWeYEaDlJrd8HXKo7AD8BWGxLsSzMIfQEZQusgagczrNegeFeFX3QNdQ215FviI/wBG/wCMUmaxdEjD33dvhy240J0cn/TyEddaslwBIIbQHTTep9vh6p8I1+8dT/augvWpLsZwVoWEW3b0RRAGp7mZ31qzsYkN2P62qCyGhapMmi1FdAVBsYsjRtR+f96mJcB1G1aJ2SxwV0K4zV0GqgOqWkmiqET6KKKszCiiikAUUhMb0zdxiq6IT6rmbL3yDM35UWMfrhr6hgpIDNJA5kLEx7SPxql4vxE+TiEY5HPm27JEySLPmKezaN/xqn4l4jUvbYkIUDgNmG17BG8jx7rHciocx9S74jxuMPfZCEuWmuIJKmTbgkweWUz2qu4vx8W79100a1Yvj1RE27lhuvMXFrz3jPjNbllwgl2d2YsIB83CW7VyIO+bO07aDrVFxXjly7euvceC+aVBISWFvQCeeRf+I6Vm22XSR6hwXxThxdAW59mtq/IGozftJywBuSsn2YU1xvx8wkWEj95oJ2mco0GnWa8iw3HVRwq6/KYgLLtI17a1rsPhHUHMFzQckgsQSNIHXvGhA2qJOUcGXIaU+PrVq3bNwlrhAzACSeTGdtxUzxBi0v4TPaYMrlYYe/8AHtXneMUuSXEkmSBpr1HQ1c8LW0LBCOUiHKltM6g6wdwT07dK+d5vw+Ckpwbu/wBUdfB6lt06JV3ilrCNaF8gM+ZWO4MfCT0Eneq3/EHCXhZDWX9OSLgG+RmWDPSWUaduVVfifH/t5tE2/KCDWYLMWCyFA1yyDExvyqRwG0A+W5ne2UyglpICwQADoo0O2orf0noHGUOSWJZtPP6Bz+sTuKMhhbzIwDel1MkyRqOR/OrLD4g6MGCvmkc9Bzg7b/lyqTxPhU+oA5Glt5YAEjU8/eqgXWtSHkqQQp0kaz/SvfaUjhjyKeDQXX8yAs52uMrSwh82XPmzawTBMkDfTnU/A8WCN9ok5SIglzkWdDMz7z/etwhUkz8oRlIYDlqAe4Ee5qzxmBLFhbIDLDTAklhqrsNSIAjpPvULDpg4u8sdvcQZz6RkXkJk/jR+3MvxSRprzBjrz0+tV2GvlSVIgjdTy7jt3FOX8TJyWwXc/KolvryUdya1ovpGqHTxM5AABKmREBYjZgNT+POo2HZXBt3ZkI3l5QgBecwGsaHUQTz0jYuYThLFwCZdjHlpLkb7vsTMbAgCdaePlaqmo1BuQWK6wdNQCSIDRzMTvWWjFp3vCLrwvjMNYVTetk3p9V4+vIADBg6qAIByiR7bbq0wZQQQysJBBkEHmCNx3rzSxZgCOVXHh/iHkP8AERaM50iVk/Oo+QzvGh6TrWd5O2KwbIgqdJI6U6CGGn/VR+H8TtYgHymkqYZSCrKeUqdYPI7HlTl63Go37aUDBjHcUgg0qMTvTN7FKhIHqbmAYA/1Ny9t+1MBxlqLZ4hmYCz6pIl/kidY+/8ATTvUK6Td1uar8qbJ7kfMfeeWgqfw63rJqkgLbNXatTK06orVEDoaiuKSqEW1FFJVmZzduhBLGANz0pi/jwlxEbTOrnNMAZMsg/Q/lVFiMfntYmw0l4xeU6bIFdV/43V/Csxx7xtaIQOxZyXIhdPJv4WIzbSLjgdfSazcyqNficdnGIsPJYm7bTTQA2BcUGPc1m+M+K7ZW15jqNEKxOc27+DeW9w7L+IrEcR8XX7rXJItn7PW2WUlrds2wc0yCVOtZ3EY8BFLmckHcE7RlA66VndlGvxfjG7eDBfsnQWnzMQ8vaw723ABEesGs1jMWsJcuMxuBVVydsi21S0B3EEfQVTXuKMzgW1ktqfTqSNoUVK4d4WvYhouMFkkkSJA0kmTC/jPanXkTmkMYjjAmFE/MYkCdBAHSnMLwa9fK+cwtg+r1k5mEwMtsan61oW4PZw4+yZXf5ioJj2unf8A2gCo2Os5oVQBAkQYZSJJdcx211X3p3WiHKV6wcLwm3h5KpJAzC449UICWGQaLyg76d5q2wOKvXZ8rTMuYNBOghpMalSCeggNrIrrhvBbLKCzPdxemYEEImpVlzNEb8u09KtUAtfZupAUQEQqokTBMDX4if8Ad3qHkhzjF2N4nBB8uTV49cAhVgayzbweg+vWnuWHVjlMbgwQRp0I/lVpicTm0AyryUc/eOe34CoeKwbhM0aAjt8Qke09edc1dZYMeSTn7vk6xHCfLS3dWLrXMxyrDQV+LN07zVhwm4qNIHq1OUQXUH3+TkD1Ou9VXDvEP7OSRDMVKkFQQZ/+pBgyDyqtXFMZCALm+IgnM0/ec6/wFaxgbQqUPy0zQ8QvWWdvUqsUKhTEDrPLMe5qp49wiyMvlmWKKxQqdQdM+uwP86hHDkD+PY9DVhw/iKyFvDMJEGYiYmeugH9t62rwL6SRlij2JA9SN8QjUZT1rX+EsZ5+I8u2VOfUZhHwKSZPLkIrniuDa8S6pEb5BClT6ZOm8yp/nE114V4fbtOXKPmAKjXQkmGAB5x77cqLtC+pWJFrxTgy3WAGhnRlhiDMMBBGnsY51HsslsDykH7NmhmtiQGBg5+pnTMZkgwTVvhrJJZlF0lBLm2DmQawSSd4Gw5CrDwhibKShKr5mUIp2cyZGumbUad6WHguLaavRQY3hiKzEK6sNlkgk84O6npy7VSpfIBtsQuWBlVZLNpAJGg6nrrOo09c4lwxL410bkw3+vUVgPE/AXRX9Jzx6WXcgHkef8axzHD/AHNvpxeYlfh8R1qTHSsXh+JNabLc0PJuTf0Par/CcSzCm0WnWGWyXCrBlJS4vwuvxDqOjKeamQfzrW8O8QI1oG+yi7OWEmHPywDsSOUwOtYy3eBq54HYBD5gCphSDqD10oislMvcRjCdNVH3V+I/6m5fSB3NMLaJ3gL91f8A9H+Qj60igDQCAIAHYbV1cvhRJMVrQh0pU/BLpWGxvjhVuhLSm4ZgxW54XiVuICvLQzyO8fnTTWiOybonItOBaVVrsCtEhWcxSU5FLTETqaxWKW2pZyFA5nrTlMYzDLcQq2x/Km7rBDPDuO8cuXheF+PNNxLgyjKp9BRiB0IW1/wrL4niSqoMzl0gHU9R2rcePPDNxJFsSZ0aQsAkSZMCOvvPYYu34ZFv/N9ZJ2X4AT8pfdj1Aj3rFU8i+qqyV/7XduuBaVu8CSehPSKm4Lwqzn7QyWlgq7sBoQH1BOh2nY9K0OHwVtU+6RJyqAqhlI1/fBGYQdRpqaszhkBKLtmeUURBOzKNRl0A6jXoDR28GUuW9EDA8KS0DlVd0KlQYb71u7m1OnuJHSpfFsAGUeWMhEsOY/3fu6/Srnh3CGecwIU6mN2jcrmnWY2005VX3+Gm1dUXndTGcMIFu6kQNI0IG/PQ9Kyk3tDhDu7v+DNXLWKZAwULa8wWnYFS6toT6TsIOhiDFaLh3hVMLevC8xcOoNi8R6weoI2MGCB05aVcthjZssts57TGYMSSBM9oAB+k71T2VN1yHMADRFIDN+6CaIci5I3HRpNyi+rWSTYa3bJEFroMAIwyjbpM66R3p08KLHVlQkwFGYwxkhSeR+v90wpCmUt5WUNH2TbwQPWWn8qdwt8CCRHlAwNcmYsJbXVjJGv7o7TZh18lXcXK2oMg6x1Boxk3FYPLEiASYAMiTpsTG/4g1ZXsMlyWUkGdYBbUydiZiody0bbZTBI6fjpSaM3cf0MtdwxU5W6wDtB+63Q/oSKW0xQ/xB5ir3EYUXAdB05++Vo5b7ajlzBpcTYK7zA01iROwPXsRoa0TOqHIpDyXMw6dDvp0Pao9xOXOuPPCc9Y2H60+tO4bh12/qoy2/vGQD7RqfpA709FuSWyRwnEk3Ut6H1SNvSYO86bda2XDWWNQA4JLSPxkAa68vpvBql4bwVLMEauPmO4/wBI2X6a96mgQZG/Waj5OeUldlhisGxzQSpOhClgxHQqN01Gh1E8xFZ9b2VyrCI5aHT5XAOjRuOWlaK2t0oMiyxiAupOu4A0nX6a+wsMD4LUkPiSS/3AREdCw/lQNqUqoThPigqijEElDot4z29Lk7kSBm3JJ0gTV3eZLgysAVP6kGpAwyZPLCjywMoXlHQVluJ8PvYIZrANzDbm2Pjtf6BsV29OgAkk0m8ZOuKKfxZ4JUguolTuY09nA59/+q88xeFvYQmZNvruVH8x3/GvZOD+IUvKNQQfqGH1rOeL8IthtEP7M4BzCGyPr6ROuXb+tZJNflyjTD2Y7h3FcwGs/wBOv66VveBXB5AafiJP02/lXmfGeHi39pYDKCdQR6Tz5bGpx4hisRaW3aDW7Kqqn1EZoGsHTqSY1rReTNvrs23EvEyWlJHq1jTr0rN3r2Jxp1Jt2jyHxEfrnoO9P8E8KlVhpM6kbf3HufwracN4BtI0/X400pS0ZtuX2Kfw74WtrGmnPqfdv6QPfet/g8MqKAoAA5CmsLgwo0FTUFaqKQ0ktHYFLFEUtWMKKKKQEuabc11XLVRBV8VwC3kKuJBrzPxBgrtpsjElAAF5LC/Dp21/OvWLi1T8c4Wl60VeB0Y/Kf6daynC/ctmPJBvK2eU2NdD1/jV/aw7ebnUCVZj6h6SJMg8/qNqQeHvJZvM2UgSYJ15hdoH+4mDtpM88QRD6dSJHXMvIP1+vTaoRlGPkn+aXQ7oV1Cn4hOmhHLfTfsKk4PDWsXZOGuT5iS6PpIM6lD2J1HQg9xnbmNZoEwBoBPLpPTtSYDiBW5knI4Oa2w0k6czpPLXTUkzAo0axkuw4ouWLjWb4ExqOVxCdHU9P4H8BTcawDIwYa2j8J5j91u/8a9AZbfEbWV4TE29Qw5Tsy8zbbodYgwNKzioVL2r66jR0OxHJkb8wa5OWEuOX1eP/K8/9/3o7scsekt/D/vwUvDb3o+0khX3knRhGvQROv8ASpFlmDGWLCCBCnly1EKNCPrtTGO4Y9hgUeEPwtET+63ftTVp5YSqs/IqXUmNtBW8Jqa7R0cc4uL6y2Wth5BOXJOg3HqO0zr11G07VHxyMxQa5gIY6ySTIEbn+9TMBhG0LhU19JOr6mfSu0+reOQqTZKEaHIJk3D6rjGToY0GuhH4gSDVkOGCtsYEJq4YaHKY0Lcx0XQg+34GPjsCtzaQdQJGpHQgHUfXuINWirbeVllCtGm4LaqCDpG8NpoNqYuWChg+/wCp1H1pkNddFTgfD1u2Zb1nf1bA9QvM9zNXqYXQGRHM6nL2Omp7e1MKJ0G+1Oy9vquYco17frr3pgneWO3b1uypNyFECZglgxAIAPwnUbaid41q34DwxbwdlYBQcsZZbYZhMkRr3rM+WpzlpYMFgZ2PwAgaD4t9uoFccB8X3LT5j6rDH1KzHMh2BUnl76cjyNSzogoM9MwuESyoS2pC79fqTTjGmeH8RS+gZDIP6OnI9qi8WW4QcpYIRqbf+bbYGRcUbONpSNusxSs6KJOJv5FzZWaIkLq0cyBzjeBr0k6VBwHGA7+XcgOQWtsJ8u9b+8k/MNmQ6g9q54Lxc3syPl863GcoZtuGnLcQ8gYPpOqkEHqanxT4lwWEbNcHm4hWDraQmQ4BCu4mFME6nX3oA48ReEypbEYPS5qz2tAt3uDpD7CT9Kzq+LPPwd5bgysClvK4llLFRqBJ5tr2NQ7fH8Xj79u5e9OFRxc8tDCyhBVHG7kkDX3MVOwPhtCwOWW3k66nU/n9KKp42Jt0RH4b5gyq7lDEj5DGggbgwF07VecK4AYA1gADXeBsO1XWA4MBuKurGGA2q48a2ycvZDwXCwg2qxt2op1UroLWwCKtdgUAV0BQAoooFLQAlFLSUgJRFcmuqSqJGmWo9+0CIIkGpZpt1oEZni/ARdtFATmE5DOsfcnmOk+1ZOzwsWwfPcJAkAepjMZdO+v4HavSL1us74i4ILqlgPUN+/f3rKca9yMZQSfYy92yyEB0ZCwJXMIkDemcRYDiD7g8wetO3Sxb1szMBALMWgdBNO2EQg5pPYcwf5+/51nG69xM+jfs19w4Xxds0FsuITVW3zjmeRaeYBl/SNADWsvWk4hakfZ4q3I9iNwfv2ydDEwZ1ka47G4IvlIOV0EKwmd5En8tKlcG4oxcZfRiUgFQB6xEABQRmEaBfhWWc60Jl8fJftZHtY24l27ZxKAAEek6xoQII13gg96gOzWnJDERtrJI/RrV8bxVnG4d7lkqMVZQt1iJzKZAzp0MfhqKwPBeHu6ec7Es5IZiZ0BgQPeayhxKEnJaZ0cvIpRV7ROGNeZnXbWSe0Heal4Jx6vNUHNEGPUsRooEBdNJjkN9qawHl3HKWjmuCRESdNDFXCeHb51ZCo3JI/lV34ON9vBFssAMxBMZV9K5njQDQDYde1TxioXQCfvDU6H/AL9x+bDYbKTlYBANXPffeBHfY8jUK9xZQYUBl2JPzDqJGlCTsIxbWFnyPXyEEsQBynSfYVC4gl+9C2rigMGzlzpIBNv1dD8O/wAwO1ZuzxS8l42ipuMxi0Tvp8InsK0uBwV62v8A5gjzCc2UAAKCBp+IO9amvTouyOuF2Ww9hW185czO265tYCzpGUgRH8aoOJYtXOe2pDAAvtAIJll1ltxMjSBvrWpxvCxd8s+ZltqCp1GvPYbGT7xPWap8fw1Q4FkGY0+80RsBu22g61LJbpbyc+GuPXrDl0JcE5ntzIIG59+jD68jXpK+L8L+zG/cuBLYiZ+IMdlyjXMYMRvHvXlWJsobaG2txLttjLWxpMekz11Mr+g6nADi8OLbN5ZW5mJKMVeEIWCNvibrvSo6IzTwS/Ev+JGJxDG1gkaxaME3SIuMGEgzskjpLVVcP8I3bhXOY01aBmYsZaTux5Sa0fh/wSlmGPqf8h7Dn9a2OE4WF5VqoFuRUcI8PBEVR8I67kncnvWjwvDwvKpNjDxUtUqqokbSzToWuwKWKAEC0sUtLTASKKWKKQBRRRQAUUUUASaSiiqJEiuWFd0kUAMOlRLqVPYUzcSgTRjvEXCP/UQaT61H8R2qnWI02re3bf67VkuNcM8ls6f5bHb7p6Vz8kOuVo5OSHXPwQaj3cOCwcRnXadj2Ycxyp1bgOxroJWZmQDjG9Y+AsrISqgEBhBUgbqR+GhFPcAw1pbDKDG4g/FrtptBj+9d4vAl1zARynke1dLg7dlQQ+Z2JAEj1DTULvp/PlQrHHsajw1w5LVo3EUF3Jlo1AB9pNSsZxRcOpe4wHTmzHpA39hoNJNQPD/G0tqUIJjcEwQ/zQRypnFYGzcuG4wLHlnbMAOgAAAHaK26ujvg1SRmvFuN8x7TgZBdQuLczHqIDx1Ig1TBwBJ0HU8q4/xBztfR7ZOdFJHcTrB/lVQ6ticJ+0W3Pm2boFy1AyZDHluBz9QIM/y1Yy64a/7RcPkwfJKl2D5XUGYKczqN9N+9aGwBByqWJ+LN1iTJJ7Ezoe5qg8PI1zFjF3siC5IdUTKpWMuqr7e+k1pL9oKTkPSDrJA1EkgEAcjpPSpZjJpiPgiAIgttGnuI6zr01EUmJ4cWJLFQPTtMkgfJoCNZmNu+ku4MMrSNSeokHvB567n86sLHD2cy2pNJXLX7hGBXJgAzHIoVeQA5SDBI3110q4wXCqs8Lw2KsLdgCtYwUTVIiWMEBUxLVOi3XYWrGIqV3lpQKWgDkClpYopDEiilooASilopAJRS0UAJRRRQBIoooqiQooooAQimyKdrk0ARbtuq/G2hkYFcwgyvM+3erdlqPct0fYTVmBu8KYXPsyCjDMG7c5G8identUvh/DVZlzMNSAJICsTPpUzJPsPxrQPgsrkiMpklY+YiMynlI3p/B27dxsxQC+oyzAnL1A5H/vqBzuFMyhwozniXhlxbbErAttuPhdGHywPSQRESZ06VmMM4DAySBHfSZ0r1YgH0tENpB5/16159x3gdy0blwgKisSEmfSx0ZD8w6jlRoucPlFRgeMW7Fx7OMJRWY3LN5BmjNoQw5qYHcEGpeI8RYe3M4pCv7tu6WP0IEVS38KL6MrkAiImIWdMy8zykfWqS1wNrVzPdIgbKTmz+wHyn72g99q0UsCUktjnFMffxGIUIjojZRbzAhykzmHdiSdO3Stvwnhi4dWcIA1xcl0/K3fQEazqsEE7a1IPHzibCIEgKMpZwC7Rrp0A2neuraO4AnTn32AmN9h+FQ5XhA5NvBGW2AfSI/l7DWPzNTMNgCxqfg+FdqvMLw8CqXH8yGopFdguFdquLGDAqTbsxTgStSxtUrrLXcUZaBiAUsUopaQxIoiliigBKKWkoASilooAKSlopAc0UtJQAUlLRQBIopKWqJCiiigApDS0lAHJFNuKeNNkUARbtuoV1GkMhhx/8u38fx57VZOtRri0mrwGjKeIfEWHw9xcQ9s/tIQhQ5lU1ILokkAmN9TEVm18XXrl9XKFic0LcHoAI9LxMkjXQ6c+emo8ReHVu/aKIuDY9Pbp/KqDhXC7qvKiDrIiZnfMee1c8moumZynK6RAbh5zHSG1zAiIPPTlVmOFoy5cgAkMJAzDtO7TO506AVcpwcjVtTp9I2AqdhuHdqpQlLeERHjW2VmD4UAIAgdP61d4Th1TcPggKnJaitoxUVSNqGLGGipSpXQFdAUxiAUsUsUUDEpK6pIoASlpYpKQwpKWigBKKWigDmilooASiiikAlBooNACUlLRQBIiikoqiRaKSigBaSiigBDXJoooA4YUy6UUUAMPbphMIBsIpaKF5Ex5cMKfSwBRRTYDoSnAKKKQxQtLRRQAUUUUDCkpaKQCUlLRQMSloooASiiigBKKKKQCUUUUAFJRRQARSUUUAf//Z"/>
          <p:cNvSpPr>
            <a:spLocks noChangeAspect="1" noChangeArrowheads="1"/>
          </p:cNvSpPr>
          <p:nvPr/>
        </p:nvSpPr>
        <p:spPr bwMode="auto">
          <a:xfrm>
            <a:off x="1679576" y="-860425"/>
            <a:ext cx="2695575" cy="180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fr-FR"/>
          </a:p>
        </p:txBody>
      </p:sp>
      <p:pic>
        <p:nvPicPr>
          <p:cNvPr id="94214" name="Picture 10" descr="https://encrypted-tbn0.gstatic.com/images?q=tbn:ANd9GcSxZCh4M5sqtS6OXGS3Kw-tKUpLWQC5KJDFh2kCEDJnWkSKgiWH"/>
          <p:cNvPicPr>
            <a:picLocks noChangeAspect="1" noChangeArrowheads="1"/>
          </p:cNvPicPr>
          <p:nvPr/>
        </p:nvPicPr>
        <p:blipFill>
          <a:blip r:embed="rId3" cstate="print"/>
          <a:srcRect t="3423" b="3438"/>
          <a:stretch>
            <a:fillRect/>
          </a:stretch>
        </p:blipFill>
        <p:spPr bwMode="auto">
          <a:xfrm>
            <a:off x="7605713" y="2420939"/>
            <a:ext cx="3027362" cy="1444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4215" name="Picture 2" descr="http://www.energia.nu/img/FraunchPadMSP430FR5739-v1.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256589" y="476251"/>
            <a:ext cx="2376487" cy="180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2" descr="http://www.ti.com/graphics/blockdiagram/blockdiagram_images/6257.gif"/>
          <p:cNvPicPr>
            <a:picLocks noChangeAspect="1" noChangeArrowheads="1"/>
          </p:cNvPicPr>
          <p:nvPr/>
        </p:nvPicPr>
        <p:blipFill rotWithShape="1">
          <a:blip r:embed="rId2" cstate="print"/>
          <a:srcRect l="91178" t="76434"/>
          <a:stretch/>
        </p:blipFill>
        <p:spPr bwMode="auto">
          <a:xfrm>
            <a:off x="6743700" y="4149726"/>
            <a:ext cx="584200" cy="1160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50800" dir="5400000" algn="ctr" rotWithShape="0">
              <a:srgbClr val="000000">
                <a:alpha val="0"/>
              </a:srgbClr>
            </a:outerShdw>
          </a:effectLst>
        </p:spPr>
      </p:pic>
      <p:pic>
        <p:nvPicPr>
          <p:cNvPr id="94217" name="Picture 8" descr="http://a248.e.akamai.net/origin-cdn.volusion.com/aes3n.okhn2/v/vspfiles/photos/MKCCE3-3.jpg?1378801686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535863" y="4046538"/>
            <a:ext cx="3003550" cy="2197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Image 4"/>
          <p:cNvPicPr>
            <a:picLocks noChangeAspect="1"/>
          </p:cNvPicPr>
          <p:nvPr/>
        </p:nvPicPr>
        <p:blipFill rotWithShape="1">
          <a:blip r:embed="rId6"/>
          <a:srcRect l="2610" t="27115" r="2296" b="25339"/>
          <a:stretch/>
        </p:blipFill>
        <p:spPr>
          <a:xfrm>
            <a:off x="8814188" y="193626"/>
            <a:ext cx="1621105" cy="405276"/>
          </a:xfrm>
          <a:prstGeom prst="rect">
            <a:avLst/>
          </a:prstGeom>
        </p:spPr>
      </p:pic>
      <p:pic>
        <p:nvPicPr>
          <p:cNvPr id="6" name="Image 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10800000">
            <a:off x="7004409" y="233055"/>
            <a:ext cx="1709154" cy="368352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Office Theme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Office Theme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Modelo de apresentação personalizado">
  <a:themeElements>
    <a:clrScheme name="Modelo de apresentação personalizad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Modelo de apresentação personalizado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Modelo de apresentação personalizad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elo de apresentação personalizado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elo de apresentação personalizad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elo de apresentação personalizad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elo de apresentação personalizad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elo de apresentação personalizad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elo de apresentação personalizad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elo de apresentação personalizad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elo de apresentação personalizad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elo de apresentação personalizad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elo de apresentação personalizad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elo de apresentação personalizad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New</Template>
  <TotalTime>24786</TotalTime>
  <Words>3932</Words>
  <Application>Microsoft Office PowerPoint</Application>
  <PresentationFormat>Widescreen</PresentationFormat>
  <Paragraphs>759</Paragraphs>
  <Slides>56</Slides>
  <Notes>9</Notes>
  <HiddenSlides>10</HiddenSlides>
  <MMClips>0</MMClips>
  <ScaleCrop>false</ScaleCrop>
  <HeadingPairs>
    <vt:vector size="8" baseType="variant">
      <vt:variant>
        <vt:lpstr>Fonts Used</vt:lpstr>
      </vt:variant>
      <vt:variant>
        <vt:i4>11</vt:i4>
      </vt:variant>
      <vt:variant>
        <vt:lpstr>Theme</vt:lpstr>
      </vt:variant>
      <vt:variant>
        <vt:i4>2</vt:i4>
      </vt:variant>
      <vt:variant>
        <vt:lpstr>Embedded OLE Servers</vt:lpstr>
      </vt:variant>
      <vt:variant>
        <vt:i4>3</vt:i4>
      </vt:variant>
      <vt:variant>
        <vt:lpstr>Slide Titles</vt:lpstr>
      </vt:variant>
      <vt:variant>
        <vt:i4>56</vt:i4>
      </vt:variant>
    </vt:vector>
  </HeadingPairs>
  <TitlesOfParts>
    <vt:vector size="72" baseType="lpstr">
      <vt:lpstr>MS PGothic</vt:lpstr>
      <vt:lpstr>PMingLiU</vt:lpstr>
      <vt:lpstr>Aptos</vt:lpstr>
      <vt:lpstr>Arial</vt:lpstr>
      <vt:lpstr>Arial Narrow</vt:lpstr>
      <vt:lpstr>Calibri</vt:lpstr>
      <vt:lpstr>Calibri Light</vt:lpstr>
      <vt:lpstr>Symbol</vt:lpstr>
      <vt:lpstr>Times New Roman</vt:lpstr>
      <vt:lpstr>Verdana</vt:lpstr>
      <vt:lpstr>Wingdings</vt:lpstr>
      <vt:lpstr>Office Theme</vt:lpstr>
      <vt:lpstr>Modelo de apresentação personalizado</vt:lpstr>
      <vt:lpstr>Clip</vt:lpstr>
      <vt:lpstr>Image</vt:lpstr>
      <vt:lpstr>Picture</vt:lpstr>
      <vt:lpstr>Systèmes embarqués MIC5111</vt:lpstr>
      <vt:lpstr>PowerPoint Presentation</vt:lpstr>
      <vt:lpstr>Objectifs, moyens et prérequis </vt:lpstr>
      <vt:lpstr>Position dans le programme</vt:lpstr>
      <vt:lpstr>Plan</vt:lpstr>
      <vt:lpstr>Laboratoires</vt:lpstr>
      <vt:lpstr>Évaluation de l’apprentissage</vt:lpstr>
      <vt:lpstr>PowerPoint Presentation</vt:lpstr>
      <vt:lpstr>Objectifs d’apprentissage</vt:lpstr>
      <vt:lpstr>Le règne des ordinateurs n’est pas celui que l’on croit !</vt:lpstr>
      <vt:lpstr>La liste est longue </vt:lpstr>
      <vt:lpstr>Définition </vt:lpstr>
      <vt:lpstr>Essentiellement des microordinateurs intégrés</vt:lpstr>
      <vt:lpstr>PowerPoint Presentation</vt:lpstr>
      <vt:lpstr>Caractéristiques communes</vt:lpstr>
      <vt:lpstr>Exemple d’un téléphone intelligent</vt:lpstr>
      <vt:lpstr>Exemple d’une caméra numérique</vt:lpstr>
      <vt:lpstr>Pourquoi c’est possible </vt:lpstr>
      <vt:lpstr>Les contraintes de design</vt:lpstr>
      <vt:lpstr>Métriques de design communes</vt:lpstr>
      <vt:lpstr>Il existe aussi des métriques de marché</vt:lpstr>
      <vt:lpstr>Améliorer une métrique peut détériorer une autre !</vt:lpstr>
      <vt:lpstr>Une métrique exigeante : Le temps de mise en marché</vt:lpstr>
      <vt:lpstr>Conséquences d’une mise en marché tardive</vt:lpstr>
      <vt:lpstr>Pertes dues à une mise en marché tardive</vt:lpstr>
      <vt:lpstr>NRE, coût unitaire et coût total</vt:lpstr>
      <vt:lpstr>Coût unitaire</vt:lpstr>
      <vt:lpstr>Les métriques de performance</vt:lpstr>
      <vt:lpstr>Processeurs et technologies de fabrication</vt:lpstr>
      <vt:lpstr>Types architectures de calcul</vt:lpstr>
      <vt:lpstr>Quel processeur utiliser?</vt:lpstr>
      <vt:lpstr>Processeur à usage général</vt:lpstr>
      <vt:lpstr>Processeur à usage restreint</vt:lpstr>
      <vt:lpstr>Processeur à usage dédié</vt:lpstr>
      <vt:lpstr>Autres facteurs : architecture d’instructions</vt:lpstr>
      <vt:lpstr>Particularités des machines RISC </vt:lpstr>
      <vt:lpstr>Architectures d’UCT de base</vt:lpstr>
      <vt:lpstr>Autres facteurs : utilisation de la mémoire </vt:lpstr>
      <vt:lpstr>Autres facteurs : technologie de fabrication </vt:lpstr>
      <vt:lpstr>Implémentation sur puce</vt:lpstr>
      <vt:lpstr>ASIC/VLSI</vt:lpstr>
      <vt:lpstr>Semi-dédié</vt:lpstr>
      <vt:lpstr>PLD</vt:lpstr>
      <vt:lpstr>Flux de conception matériel</vt:lpstr>
      <vt:lpstr>Méthodologies de design </vt:lpstr>
      <vt:lpstr>Le codesign </vt:lpstr>
      <vt:lpstr>En résumé…</vt:lpstr>
      <vt:lpstr>Systèmes embarqués</vt:lpstr>
      <vt:lpstr>Quelques exemples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University of California, Riverside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 “short list” of embedded systems</dc:title>
  <dc:creator>vahid</dc:creator>
  <cp:lastModifiedBy>Boukadoum, A. Mounir</cp:lastModifiedBy>
  <cp:revision>335</cp:revision>
  <cp:lastPrinted>2016-09-19T15:15:32Z</cp:lastPrinted>
  <dcterms:created xsi:type="dcterms:W3CDTF">2000-09-27T14:38:47Z</dcterms:created>
  <dcterms:modified xsi:type="dcterms:W3CDTF">2026-09-10T16:50:52Z</dcterms:modified>
</cp:coreProperties>
</file>